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6" r:id="rId6"/>
    <p:sldId id="259" r:id="rId7"/>
    <p:sldId id="268" r:id="rId8"/>
    <p:sldId id="269" r:id="rId9"/>
    <p:sldId id="260" r:id="rId10"/>
    <p:sldId id="262" r:id="rId11"/>
    <p:sldId id="270" r:id="rId12"/>
    <p:sldId id="264" r:id="rId13"/>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38E9D1B2-DED0-40EE-9ABA-539F7E7D8E5C}" type="datetimeFigureOut">
              <a:rPr lang="fi-FI" smtClean="0"/>
              <a:pPr/>
              <a:t>23.3.2016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DF0ACD6-3605-45BF-B979-4876481A3C27}"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8E9D1B2-DED0-40EE-9ABA-539F7E7D8E5C}" type="datetimeFigureOut">
              <a:rPr lang="fi-FI" smtClean="0"/>
              <a:pPr/>
              <a:t>23.3.2016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DF0ACD6-3605-45BF-B979-4876481A3C27}"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8E9D1B2-DED0-40EE-9ABA-539F7E7D8E5C}" type="datetimeFigureOut">
              <a:rPr lang="fi-FI" smtClean="0"/>
              <a:pPr/>
              <a:t>23.3.2016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DF0ACD6-3605-45BF-B979-4876481A3C27}"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8E9D1B2-DED0-40EE-9ABA-539F7E7D8E5C}" type="datetimeFigureOut">
              <a:rPr lang="fi-FI" smtClean="0"/>
              <a:pPr/>
              <a:t>23.3.2016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DF0ACD6-3605-45BF-B979-4876481A3C27}"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38E9D1B2-DED0-40EE-9ABA-539F7E7D8E5C}" type="datetimeFigureOut">
              <a:rPr lang="fi-FI" smtClean="0"/>
              <a:pPr/>
              <a:t>23.3.2016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DF0ACD6-3605-45BF-B979-4876481A3C27}"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38E9D1B2-DED0-40EE-9ABA-539F7E7D8E5C}" type="datetimeFigureOut">
              <a:rPr lang="fi-FI" smtClean="0"/>
              <a:pPr/>
              <a:t>23.3.2016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DF0ACD6-3605-45BF-B979-4876481A3C27}"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38E9D1B2-DED0-40EE-9ABA-539F7E7D8E5C}" type="datetimeFigureOut">
              <a:rPr lang="fi-FI" smtClean="0"/>
              <a:pPr/>
              <a:t>23.3.2016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6DF0ACD6-3605-45BF-B979-4876481A3C27}"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38E9D1B2-DED0-40EE-9ABA-539F7E7D8E5C}" type="datetimeFigureOut">
              <a:rPr lang="fi-FI" smtClean="0"/>
              <a:pPr/>
              <a:t>23.3.2016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DF0ACD6-3605-45BF-B979-4876481A3C27}"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8E9D1B2-DED0-40EE-9ABA-539F7E7D8E5C}" type="datetimeFigureOut">
              <a:rPr lang="fi-FI" smtClean="0"/>
              <a:pPr/>
              <a:t>23.3.2016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DF0ACD6-3605-45BF-B979-4876481A3C27}"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38E9D1B2-DED0-40EE-9ABA-539F7E7D8E5C}" type="datetimeFigureOut">
              <a:rPr lang="fi-FI" smtClean="0"/>
              <a:pPr/>
              <a:t>23.3.2016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DF0ACD6-3605-45BF-B979-4876481A3C27}"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38E9D1B2-DED0-40EE-9ABA-539F7E7D8E5C}" type="datetimeFigureOut">
              <a:rPr lang="fi-FI" smtClean="0"/>
              <a:pPr/>
              <a:t>23.3.2016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DF0ACD6-3605-45BF-B979-4876481A3C27}"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9D1B2-DED0-40EE-9ABA-539F7E7D8E5C}" type="datetimeFigureOut">
              <a:rPr lang="fi-FI" smtClean="0"/>
              <a:pPr/>
              <a:t>23.3.2016</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0ACD6-3605-45BF-B979-4876481A3C27}"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2018655"/>
          </a:xfrm>
        </p:spPr>
        <p:txBody>
          <a:bodyPr/>
          <a:lstStyle/>
          <a:p>
            <a:pPr algn="l"/>
            <a:r>
              <a:rPr lang="fi-FI" b="1" dirty="0" smtClean="0"/>
              <a:t>ORTODOKSISEN USKON </a:t>
            </a:r>
            <a:br>
              <a:rPr lang="fi-FI" b="1" dirty="0" smtClean="0"/>
            </a:br>
            <a:r>
              <a:rPr lang="fi-FI" b="1" dirty="0" smtClean="0"/>
              <a:t>TULO SUOMEEN</a:t>
            </a:r>
            <a:endParaRPr lang="fi-FI" b="1" dirty="0"/>
          </a:p>
        </p:txBody>
      </p:sp>
      <p:sp>
        <p:nvSpPr>
          <p:cNvPr id="3" name="Alaotsikko 2"/>
          <p:cNvSpPr>
            <a:spLocks noGrp="1"/>
          </p:cNvSpPr>
          <p:nvPr>
            <p:ph type="subTitle" idx="1"/>
          </p:nvPr>
        </p:nvSpPr>
        <p:spPr>
          <a:xfrm>
            <a:off x="827584" y="3933056"/>
            <a:ext cx="7192888" cy="1752600"/>
          </a:xfrm>
        </p:spPr>
        <p:txBody>
          <a:bodyPr>
            <a:normAutofit/>
          </a:bodyPr>
          <a:lstStyle/>
          <a:p>
            <a:pPr algn="l"/>
            <a:r>
              <a:rPr lang="fi-FI" sz="1800" dirty="0" smtClean="0">
                <a:solidFill>
                  <a:schemeClr val="tx1"/>
                </a:solidFill>
              </a:rPr>
              <a:t>Mustat</a:t>
            </a:r>
            <a:r>
              <a:rPr lang="fi-FI" sz="1800" dirty="0" smtClean="0"/>
              <a:t> tekstit muistiinpanoille.</a:t>
            </a:r>
          </a:p>
          <a:p>
            <a:pPr algn="l"/>
            <a:r>
              <a:rPr lang="fi-FI" sz="1800" dirty="0" smtClean="0">
                <a:solidFill>
                  <a:schemeClr val="tx2"/>
                </a:solidFill>
              </a:rPr>
              <a:t>Siniset</a:t>
            </a:r>
            <a:r>
              <a:rPr lang="fi-FI" sz="1800" dirty="0" smtClean="0"/>
              <a:t> tekstit lisätiedoksi.</a:t>
            </a:r>
            <a:endParaRPr lang="fi-FI" sz="1800" dirty="0"/>
          </a:p>
        </p:txBody>
      </p:sp>
      <p:pic>
        <p:nvPicPr>
          <p:cNvPr id="2050" name="Picture 2" descr="D:\KIRSI\Kuvapankki nettiin\uusia\kovero ilomantsi\kupoli pienennetty.jpg"/>
          <p:cNvPicPr>
            <a:picLocks noChangeAspect="1" noChangeArrowheads="1"/>
          </p:cNvPicPr>
          <p:nvPr/>
        </p:nvPicPr>
        <p:blipFill>
          <a:blip r:embed="rId2" cstate="print"/>
          <a:srcRect/>
          <a:stretch>
            <a:fillRect/>
          </a:stretch>
        </p:blipFill>
        <p:spPr bwMode="auto">
          <a:xfrm>
            <a:off x="6444208" y="1340768"/>
            <a:ext cx="2208244" cy="331236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Tekstin paikkamerkki 2"/>
          <p:cNvSpPr>
            <a:spLocks noGrp="1"/>
          </p:cNvSpPr>
          <p:nvPr>
            <p:ph type="body" idx="1"/>
          </p:nvPr>
        </p:nvSpPr>
        <p:spPr>
          <a:xfrm>
            <a:off x="457200" y="260649"/>
            <a:ext cx="4040188" cy="720080"/>
          </a:xfrm>
        </p:spPr>
        <p:txBody>
          <a:bodyPr/>
          <a:lstStyle/>
          <a:p>
            <a:r>
              <a:rPr lang="fi-FI" dirty="0" smtClean="0"/>
              <a:t>1100-luvulla</a:t>
            </a:r>
            <a:endParaRPr lang="fi-FI" dirty="0"/>
          </a:p>
        </p:txBody>
      </p:sp>
      <p:sp>
        <p:nvSpPr>
          <p:cNvPr id="4" name="Sisällön paikkamerkki 3"/>
          <p:cNvSpPr>
            <a:spLocks noGrp="1"/>
          </p:cNvSpPr>
          <p:nvPr>
            <p:ph sz="half" idx="2"/>
          </p:nvPr>
        </p:nvSpPr>
        <p:spPr>
          <a:xfrm>
            <a:off x="457200" y="1268760"/>
            <a:ext cx="4040188" cy="4857403"/>
          </a:xfrm>
        </p:spPr>
        <p:txBody>
          <a:bodyPr/>
          <a:lstStyle/>
          <a:p>
            <a:pPr>
              <a:buFontTx/>
              <a:buChar char="-"/>
            </a:pPr>
            <a:r>
              <a:rPr lang="fi-FI" sz="2000" dirty="0" smtClean="0"/>
              <a:t>Novgorodin hallinto ulottui Karjalaan</a:t>
            </a:r>
          </a:p>
          <a:p>
            <a:pPr>
              <a:buFontTx/>
              <a:buChar char="-"/>
            </a:pPr>
            <a:r>
              <a:rPr lang="fi-FI" sz="2000" dirty="0" smtClean="0"/>
              <a:t>Valamon luostarin synty </a:t>
            </a:r>
            <a:r>
              <a:rPr lang="fi-FI" sz="2000" dirty="0" smtClean="0">
                <a:solidFill>
                  <a:schemeClr val="accent1"/>
                </a:solidFill>
              </a:rPr>
              <a:t>(Tästä on tutkijoilla erilaisia mielipiteitä)</a:t>
            </a:r>
          </a:p>
          <a:p>
            <a:pPr>
              <a:buFontTx/>
              <a:buChar char="-"/>
            </a:pPr>
            <a:r>
              <a:rPr lang="fi-FI" sz="2000" dirty="0" smtClean="0">
                <a:solidFill>
                  <a:schemeClr val="accent1"/>
                </a:solidFill>
              </a:rPr>
              <a:t>Luostari levitti kristinuskoa</a:t>
            </a:r>
          </a:p>
          <a:p>
            <a:pPr>
              <a:buFontTx/>
              <a:buChar char="-"/>
            </a:pPr>
            <a:r>
              <a:rPr lang="fi-FI" sz="2000" dirty="0" smtClean="0"/>
              <a:t>1. ristiretki Ruotsista</a:t>
            </a:r>
          </a:p>
        </p:txBody>
      </p:sp>
      <p:sp>
        <p:nvSpPr>
          <p:cNvPr id="5" name="Tekstin paikkamerkki 4"/>
          <p:cNvSpPr>
            <a:spLocks noGrp="1"/>
          </p:cNvSpPr>
          <p:nvPr>
            <p:ph type="body" sz="quarter" idx="3"/>
          </p:nvPr>
        </p:nvSpPr>
        <p:spPr>
          <a:xfrm>
            <a:off x="4645025" y="476673"/>
            <a:ext cx="4041775" cy="504056"/>
          </a:xfrm>
        </p:spPr>
        <p:txBody>
          <a:bodyPr/>
          <a:lstStyle/>
          <a:p>
            <a:r>
              <a:rPr lang="fi-FI" dirty="0" smtClean="0"/>
              <a:t>1220-luvulla</a:t>
            </a:r>
            <a:endParaRPr lang="fi-FI" dirty="0"/>
          </a:p>
        </p:txBody>
      </p:sp>
      <p:sp>
        <p:nvSpPr>
          <p:cNvPr id="6" name="Sisällön paikkamerkki 5"/>
          <p:cNvSpPr>
            <a:spLocks noGrp="1"/>
          </p:cNvSpPr>
          <p:nvPr>
            <p:ph sz="quarter" idx="4"/>
          </p:nvPr>
        </p:nvSpPr>
        <p:spPr>
          <a:xfrm>
            <a:off x="4645025" y="1268760"/>
            <a:ext cx="4041775" cy="4857403"/>
          </a:xfrm>
        </p:spPr>
        <p:txBody>
          <a:bodyPr/>
          <a:lstStyle/>
          <a:p>
            <a:pPr>
              <a:buFontTx/>
              <a:buChar char="-"/>
            </a:pPr>
            <a:r>
              <a:rPr lang="fi-FI" sz="2000" dirty="0" smtClean="0"/>
              <a:t>Munkkeja lähetystyöhön Laatokan Karjalaan</a:t>
            </a:r>
          </a:p>
          <a:p>
            <a:pPr>
              <a:buFontTx/>
              <a:buChar char="-"/>
            </a:pPr>
            <a:r>
              <a:rPr lang="fi-FI" sz="2000" dirty="0" smtClean="0"/>
              <a:t>Ensimmäiset seurakunnat</a:t>
            </a:r>
          </a:p>
          <a:p>
            <a:pPr>
              <a:buFontTx/>
              <a:buChar char="-"/>
            </a:pPr>
            <a:r>
              <a:rPr lang="fi-FI" sz="2000" dirty="0" smtClean="0"/>
              <a:t>V.1240 kilpailu Karjalasta johti taisteluun Neva-joella.</a:t>
            </a:r>
          </a:p>
          <a:p>
            <a:pPr>
              <a:buNone/>
            </a:pPr>
            <a:endParaRPr lang="fi-FI" dirty="0"/>
          </a:p>
        </p:txBody>
      </p:sp>
      <p:pic>
        <p:nvPicPr>
          <p:cNvPr id="6146" name="Picture 2" descr="D:\KIRSI\Kuvapankki nettiin\Valamo\IMG_0090.jpg"/>
          <p:cNvPicPr>
            <a:picLocks noChangeAspect="1" noChangeArrowheads="1"/>
          </p:cNvPicPr>
          <p:nvPr/>
        </p:nvPicPr>
        <p:blipFill>
          <a:blip r:embed="rId2" cstate="print"/>
          <a:srcRect/>
          <a:stretch>
            <a:fillRect/>
          </a:stretch>
        </p:blipFill>
        <p:spPr bwMode="auto">
          <a:xfrm>
            <a:off x="611560" y="3861048"/>
            <a:ext cx="2016224" cy="2688299"/>
          </a:xfrm>
          <a:prstGeom prst="rect">
            <a:avLst/>
          </a:prstGeom>
          <a:noFill/>
        </p:spPr>
      </p:pic>
      <p:pic>
        <p:nvPicPr>
          <p:cNvPr id="6147" name="Picture 3" descr="D:\KIRSI\Kuvapankki nettiin\uusia\lähetysmunkki.jpg"/>
          <p:cNvPicPr>
            <a:picLocks noChangeAspect="1" noChangeArrowheads="1"/>
          </p:cNvPicPr>
          <p:nvPr/>
        </p:nvPicPr>
        <p:blipFill>
          <a:blip r:embed="rId3" cstate="print"/>
          <a:srcRect/>
          <a:stretch>
            <a:fillRect/>
          </a:stretch>
        </p:blipFill>
        <p:spPr bwMode="auto">
          <a:xfrm>
            <a:off x="5364088" y="3429000"/>
            <a:ext cx="2660988" cy="32278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1000"/>
                                        <p:tgtEl>
                                          <p:spTgt spid="6">
                                            <p:txEl>
                                              <p:pRg st="1" end="1"/>
                                            </p:txEl>
                                          </p:spTgt>
                                        </p:tgtEl>
                                      </p:cBhvr>
                                    </p:animEffect>
                                    <p:anim calcmode="lin" valueType="num">
                                      <p:cBhvr>
                                        <p:cTn id="4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1000"/>
                                        <p:tgtEl>
                                          <p:spTgt spid="6">
                                            <p:txEl>
                                              <p:pRg st="2" end="2"/>
                                            </p:txEl>
                                          </p:spTgt>
                                        </p:tgtEl>
                                      </p:cBhvr>
                                    </p:animEffect>
                                    <p:anim calcmode="lin" valueType="num">
                                      <p:cBhvr>
                                        <p:cTn id="5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3730426"/>
          </a:xfrm>
        </p:spPr>
        <p:txBody>
          <a:bodyPr>
            <a:normAutofit fontScale="90000"/>
          </a:bodyPr>
          <a:lstStyle/>
          <a:p>
            <a:pPr algn="l"/>
            <a:r>
              <a:rPr lang="fi-FI" sz="1700" b="1" dirty="0" smtClean="0">
                <a:solidFill>
                  <a:schemeClr val="tx2"/>
                </a:solidFill>
              </a:rPr>
              <a:t>NEVA-JOEN TAISTELU</a:t>
            </a:r>
            <a:r>
              <a:rPr lang="fi-FI" sz="1700" dirty="0" smtClean="0">
                <a:solidFill>
                  <a:schemeClr val="tx2"/>
                </a:solidFill>
              </a:rPr>
              <a:t/>
            </a:r>
            <a:br>
              <a:rPr lang="fi-FI" sz="1700" dirty="0" smtClean="0">
                <a:solidFill>
                  <a:schemeClr val="tx2"/>
                </a:solidFill>
              </a:rPr>
            </a:br>
            <a:r>
              <a:rPr lang="fi-FI" sz="1700" dirty="0" smtClean="0">
                <a:solidFill>
                  <a:schemeClr val="tx2"/>
                </a:solidFill>
              </a:rPr>
              <a:t>Vuonna 1240 Ruotsi kokosi ristiretkeläisjoukon, jonka tarkoituksenaan oli hyökätä aina Novgorodiin asti ja hävittää sen kirkollinen vaikutusvalta. </a:t>
            </a:r>
            <a:r>
              <a:rPr lang="fi-FI" sz="1700" dirty="0" err="1" smtClean="0">
                <a:solidFill>
                  <a:schemeClr val="tx2"/>
                </a:solidFill>
              </a:rPr>
              <a:t>Novgorogin</a:t>
            </a:r>
            <a:r>
              <a:rPr lang="fi-FI" sz="1700" dirty="0" smtClean="0">
                <a:solidFill>
                  <a:schemeClr val="tx2"/>
                </a:solidFill>
              </a:rPr>
              <a:t> ruhtinas Aleksanteri Nevalaisen tilanne näytti huonolta, sillä apua ei ollut luvassa muilta ruhtinailta. Apua tuli onneksi inkeriläisiltä ja karjalaisilta. Aleksanterin elämänkerran mukaan inkeriläinen heimopäällikkö </a:t>
            </a:r>
            <a:r>
              <a:rPr lang="fi-FI" sz="1700" dirty="0" err="1" smtClean="0">
                <a:solidFill>
                  <a:schemeClr val="tx2"/>
                </a:solidFill>
              </a:rPr>
              <a:t>Pelguin</a:t>
            </a:r>
            <a:r>
              <a:rPr lang="fi-FI" sz="1700" dirty="0" smtClean="0">
                <a:solidFill>
                  <a:schemeClr val="tx2"/>
                </a:solidFill>
              </a:rPr>
              <a:t> (Pelkonen) oli nähnyt näyn, jossa kaksi venäläistä marttyyriruhtinasta purjehti Neva-jokea pitkin ja lupasivat auttaa Aleksanteria. Tämä näky vahvisti Aleksanteria ja hän uskoi olevansa oikealla asialla. Vihollisjoukot kohtasivat toisensa Neva-joen suulla. Pääsy Novgorodiin jäi ruotsalaisille haaveeksi ja pahoin selkäänsä saaneena eloon jääneiden ristiretkeläisten piti palata takaisin jo ennen aamun koittoa. Tuho oli sen verran perinpohjainen, että kronikan mukaan sen täytyi olla enkelin aiheuttama. </a:t>
            </a:r>
            <a:br>
              <a:rPr lang="fi-FI" sz="1700" dirty="0" smtClean="0">
                <a:solidFill>
                  <a:schemeClr val="tx2"/>
                </a:solidFill>
              </a:rPr>
            </a:br>
            <a:r>
              <a:rPr lang="fi-FI" sz="1700" dirty="0" smtClean="0">
                <a:solidFill>
                  <a:schemeClr val="tx2"/>
                </a:solidFill>
              </a:rPr>
              <a:t/>
            </a:r>
            <a:br>
              <a:rPr lang="fi-FI" sz="1700" dirty="0" smtClean="0">
                <a:solidFill>
                  <a:schemeClr val="tx2"/>
                </a:solidFill>
              </a:rPr>
            </a:br>
            <a:r>
              <a:rPr lang="fi-FI" sz="1700" dirty="0" smtClean="0">
                <a:solidFill>
                  <a:schemeClr val="tx2"/>
                </a:solidFill>
              </a:rPr>
              <a:t>Ruhtinas Aleksanteri on saanut lisänimen Nevski ja hänen voittonsa pelasti ortodoksisen uskon sekä Novgorodissa että Karjalassa. Aleksanteri Nevski on julistettu pyhäksi ortodoksisen uskon puolustamisen vuoksi. </a:t>
            </a:r>
            <a:r>
              <a:rPr lang="fi-FI" sz="1800" dirty="0" smtClean="0"/>
              <a:t/>
            </a:r>
            <a:br>
              <a:rPr lang="fi-FI" sz="1800" dirty="0" smtClean="0"/>
            </a:br>
            <a:endParaRPr lang="fi-FI" sz="1800" dirty="0"/>
          </a:p>
        </p:txBody>
      </p:sp>
      <p:pic>
        <p:nvPicPr>
          <p:cNvPr id="9218" name="Picture 2" descr="D:\KIRSI\Kuvapankki nettiin\uusia\Nevajoki.jpg"/>
          <p:cNvPicPr>
            <a:picLocks noChangeAspect="1" noChangeArrowheads="1"/>
          </p:cNvPicPr>
          <p:nvPr/>
        </p:nvPicPr>
        <p:blipFill>
          <a:blip r:embed="rId2" cstate="print"/>
          <a:srcRect/>
          <a:stretch>
            <a:fillRect/>
          </a:stretch>
        </p:blipFill>
        <p:spPr bwMode="auto">
          <a:xfrm>
            <a:off x="683568" y="3789040"/>
            <a:ext cx="7351713" cy="29622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275630"/>
          </a:xfrm>
        </p:spPr>
        <p:txBody>
          <a:bodyPr>
            <a:normAutofit fontScale="90000"/>
          </a:bodyPr>
          <a:lstStyle/>
          <a:p>
            <a:r>
              <a:rPr lang="fi-FI" dirty="0" smtClean="0"/>
              <a:t> </a:t>
            </a:r>
            <a:endParaRPr lang="fi-FI" dirty="0"/>
          </a:p>
        </p:txBody>
      </p:sp>
      <p:sp>
        <p:nvSpPr>
          <p:cNvPr id="4" name="Tekstin paikkamerkki 3"/>
          <p:cNvSpPr>
            <a:spLocks noGrp="1"/>
          </p:cNvSpPr>
          <p:nvPr>
            <p:ph type="body" sz="half" idx="2"/>
          </p:nvPr>
        </p:nvSpPr>
        <p:spPr>
          <a:xfrm>
            <a:off x="457200" y="620688"/>
            <a:ext cx="3008313" cy="5505475"/>
          </a:xfrm>
        </p:spPr>
        <p:txBody>
          <a:bodyPr/>
          <a:lstStyle/>
          <a:p>
            <a:pPr>
              <a:buFontTx/>
              <a:buChar char="-"/>
            </a:pPr>
            <a:r>
              <a:rPr lang="fi-FI" sz="2400" dirty="0" smtClean="0"/>
              <a:t>V. </a:t>
            </a:r>
            <a:r>
              <a:rPr lang="fi-FI" sz="2400" b="1" dirty="0" smtClean="0"/>
              <a:t>1323 </a:t>
            </a:r>
            <a:r>
              <a:rPr lang="fi-FI" sz="2400" dirty="0" smtClean="0"/>
              <a:t>solmittiin 1.rauhansopimus Ruotsin ja Novgorodin välillä.</a:t>
            </a:r>
          </a:p>
          <a:p>
            <a:pPr>
              <a:buFontTx/>
              <a:buChar char="-"/>
            </a:pPr>
            <a:r>
              <a:rPr lang="fi-FI" sz="2400" dirty="0" smtClean="0">
                <a:solidFill>
                  <a:schemeClr val="accent1"/>
                </a:solidFill>
              </a:rPr>
              <a:t> Suomi jaettiin kahtia</a:t>
            </a:r>
          </a:p>
          <a:p>
            <a:endParaRPr lang="fi-FI" sz="2400" dirty="0" smtClean="0"/>
          </a:p>
          <a:p>
            <a:pPr>
              <a:buFontTx/>
              <a:buChar char="-"/>
            </a:pPr>
            <a:r>
              <a:rPr lang="fi-FI" sz="2400" dirty="0" smtClean="0">
                <a:solidFill>
                  <a:schemeClr val="accent1"/>
                </a:solidFill>
              </a:rPr>
              <a:t> </a:t>
            </a:r>
            <a:r>
              <a:rPr lang="fi-FI" sz="2400" dirty="0" smtClean="0"/>
              <a:t>Rajasta tuli myös uskontojen raja</a:t>
            </a:r>
          </a:p>
          <a:p>
            <a:pPr>
              <a:buFontTx/>
              <a:buChar char="-"/>
            </a:pPr>
            <a:r>
              <a:rPr lang="fi-FI" sz="2400" dirty="0"/>
              <a:t> </a:t>
            </a:r>
            <a:r>
              <a:rPr lang="fi-FI" sz="2400" dirty="0" smtClean="0">
                <a:solidFill>
                  <a:schemeClr val="accent1"/>
                </a:solidFill>
              </a:rPr>
              <a:t>Lännessä toimi katolinen kirkko</a:t>
            </a:r>
          </a:p>
          <a:p>
            <a:pPr>
              <a:buFontTx/>
              <a:buChar char="-"/>
            </a:pPr>
            <a:r>
              <a:rPr lang="fi-FI" sz="2400" dirty="0" smtClean="0">
                <a:solidFill>
                  <a:schemeClr val="accent1"/>
                </a:solidFill>
              </a:rPr>
              <a:t> Idässä ortodoksinen</a:t>
            </a:r>
          </a:p>
          <a:p>
            <a:endParaRPr lang="fi-FI" dirty="0" smtClean="0"/>
          </a:p>
          <a:p>
            <a:pPr>
              <a:buFontTx/>
              <a:buChar char="-"/>
            </a:pPr>
            <a:endParaRPr lang="fi-FI" dirty="0"/>
          </a:p>
        </p:txBody>
      </p:sp>
      <p:pic>
        <p:nvPicPr>
          <p:cNvPr id="11266" name="Picture 2" descr="D:\KIRSI\Kuvapankki nettiin\uusia\pahkinasaarenrauha_pieni.jpg"/>
          <p:cNvPicPr>
            <a:picLocks noGrp="1" noChangeAspect="1" noChangeArrowheads="1"/>
          </p:cNvPicPr>
          <p:nvPr>
            <p:ph idx="1"/>
          </p:nvPr>
        </p:nvPicPr>
        <p:blipFill>
          <a:blip r:embed="rId2" cstate="print"/>
          <a:srcRect/>
          <a:stretch>
            <a:fillRect/>
          </a:stretch>
        </p:blipFill>
        <p:spPr bwMode="auto">
          <a:xfrm>
            <a:off x="3614974" y="332656"/>
            <a:ext cx="4835489" cy="59766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400" dirty="0" smtClean="0"/>
              <a:t>ENSIMMÄISET KRISTILLISET VAIKUTUKSET</a:t>
            </a:r>
            <a:endParaRPr lang="fi-FI" sz="2400" dirty="0"/>
          </a:p>
        </p:txBody>
      </p:sp>
      <p:sp>
        <p:nvSpPr>
          <p:cNvPr id="4" name="Tekstin paikkamerkki 3"/>
          <p:cNvSpPr>
            <a:spLocks noGrp="1"/>
          </p:cNvSpPr>
          <p:nvPr>
            <p:ph type="body" sz="half" idx="2"/>
          </p:nvPr>
        </p:nvSpPr>
        <p:spPr>
          <a:xfrm>
            <a:off x="457200" y="1435100"/>
            <a:ext cx="3682752" cy="4691063"/>
          </a:xfrm>
        </p:spPr>
        <p:txBody>
          <a:bodyPr>
            <a:normAutofit/>
          </a:bodyPr>
          <a:lstStyle/>
          <a:p>
            <a:pPr>
              <a:buFontTx/>
              <a:buChar char="-"/>
            </a:pPr>
            <a:r>
              <a:rPr lang="fi-FI" sz="2400" dirty="0" smtClean="0"/>
              <a:t>Kauppareittien mukana</a:t>
            </a:r>
          </a:p>
          <a:p>
            <a:pPr lvl="1">
              <a:buFontTx/>
              <a:buChar char="-"/>
            </a:pPr>
            <a:r>
              <a:rPr lang="fi-FI" sz="1800" dirty="0" smtClean="0">
                <a:solidFill>
                  <a:schemeClr val="tx2"/>
                </a:solidFill>
              </a:rPr>
              <a:t>Kauppiaiden mukana kulki tietoja aiemmin tuntemattomasta jumalasta sekä ristejä ja ikoneita. </a:t>
            </a:r>
          </a:p>
          <a:p>
            <a:pPr lvl="1"/>
            <a:endParaRPr lang="fi-FI" sz="1800" dirty="0" smtClean="0">
              <a:solidFill>
                <a:schemeClr val="tx2"/>
              </a:solidFill>
            </a:endParaRPr>
          </a:p>
          <a:p>
            <a:pPr>
              <a:buFontTx/>
              <a:buChar char="-"/>
            </a:pPr>
            <a:r>
              <a:rPr lang="fi-FI" sz="2400" dirty="0" smtClean="0"/>
              <a:t> Novgorodin munkkien lähetystyö</a:t>
            </a:r>
          </a:p>
          <a:p>
            <a:pPr lvl="1">
              <a:buFontTx/>
              <a:buChar char="-"/>
            </a:pPr>
            <a:r>
              <a:rPr lang="fi-FI" sz="1800" dirty="0" smtClean="0">
                <a:solidFill>
                  <a:schemeClr val="tx2"/>
                </a:solidFill>
              </a:rPr>
              <a:t>Novgorod oli tärkeä kaupallinen ja uskonnollinen keskus.</a:t>
            </a:r>
          </a:p>
          <a:p>
            <a:pPr lvl="1">
              <a:buFontTx/>
              <a:buChar char="-"/>
            </a:pPr>
            <a:r>
              <a:rPr lang="fi-FI" sz="1800" dirty="0" smtClean="0">
                <a:solidFill>
                  <a:schemeClr val="tx2"/>
                </a:solidFill>
              </a:rPr>
              <a:t>Karjalaiset olivat tekemisissä Novgorodin alueen kanssa. </a:t>
            </a:r>
            <a:endParaRPr lang="fi-FI" sz="1800" dirty="0">
              <a:solidFill>
                <a:schemeClr val="tx2"/>
              </a:solidFill>
            </a:endParaRPr>
          </a:p>
        </p:txBody>
      </p:sp>
      <p:pic>
        <p:nvPicPr>
          <p:cNvPr id="7170" name="Picture 2" descr="D:\KIRSI\Kuvapankki nettiin\uusia\kauppias_ja_karjalaiset.jpg"/>
          <p:cNvPicPr>
            <a:picLocks noGrp="1" noChangeAspect="1" noChangeArrowheads="1"/>
          </p:cNvPicPr>
          <p:nvPr>
            <p:ph idx="1"/>
          </p:nvPr>
        </p:nvPicPr>
        <p:blipFill>
          <a:blip r:embed="rId2" cstate="print"/>
          <a:srcRect/>
          <a:stretch>
            <a:fillRect/>
          </a:stretch>
        </p:blipFill>
        <p:spPr bwMode="auto">
          <a:xfrm>
            <a:off x="4211960" y="1484784"/>
            <a:ext cx="4629706" cy="37584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4" name="Tekstin paikkamerkki 3"/>
          <p:cNvSpPr>
            <a:spLocks noGrp="1"/>
          </p:cNvSpPr>
          <p:nvPr>
            <p:ph type="body" sz="half" idx="2"/>
          </p:nvPr>
        </p:nvSpPr>
        <p:spPr>
          <a:xfrm>
            <a:off x="457200" y="548680"/>
            <a:ext cx="3008313" cy="5577483"/>
          </a:xfrm>
        </p:spPr>
        <p:txBody>
          <a:bodyPr>
            <a:normAutofit lnSpcReduction="10000"/>
          </a:bodyPr>
          <a:lstStyle/>
          <a:p>
            <a:r>
              <a:rPr lang="fi-FI" sz="1800" dirty="0" smtClean="0">
                <a:solidFill>
                  <a:schemeClr val="tx2"/>
                </a:solidFill>
              </a:rPr>
              <a:t>”Ensimmäiset ristiriipukset saapuivat Suomeen jo ennen ristiretkiä 1000-luvulla ja niitä kantoivat aluksi pääasiassa miehet aivan kuin muitakin onnea tuottavia amuletteja. Myöhemmin ristiaiheisia koruja tuli maahamme sekä lännestä että idästä, mutta varmasti ei tiedetä, missä määrin suomalaiset itse valmistivat niitä menneinä aikoina. Kristinuskon leviämisen myötä yleistyivät myös kaulassa kannettavat ristiriipukset. Kuvassa ortodoksinen Ilomantsin risti, jonka esikuva on Pohjois-Karjalan museossa.”</a:t>
            </a:r>
          </a:p>
          <a:p>
            <a:r>
              <a:rPr lang="fi-FI" sz="1800" dirty="0" smtClean="0">
                <a:solidFill>
                  <a:schemeClr val="tx2"/>
                </a:solidFill>
              </a:rPr>
              <a:t>(Lähde: Kalevala Koru) </a:t>
            </a:r>
            <a:endParaRPr lang="fi-FI" sz="1800" dirty="0">
              <a:solidFill>
                <a:schemeClr val="tx2"/>
              </a:solidFill>
            </a:endParaRPr>
          </a:p>
        </p:txBody>
      </p:sp>
      <p:pic>
        <p:nvPicPr>
          <p:cNvPr id="5122" name="Picture 2" descr="D:\KIRSI\Kuvapankki nettiin\uusia\ilomantsin risti pieni.jpg"/>
          <p:cNvPicPr>
            <a:picLocks noGrp="1" noChangeAspect="1" noChangeArrowheads="1"/>
          </p:cNvPicPr>
          <p:nvPr>
            <p:ph idx="1"/>
          </p:nvPr>
        </p:nvPicPr>
        <p:blipFill>
          <a:blip r:embed="rId2" cstate="print"/>
          <a:srcRect/>
          <a:stretch>
            <a:fillRect/>
          </a:stretch>
        </p:blipFill>
        <p:spPr bwMode="auto">
          <a:xfrm>
            <a:off x="3812724" y="836712"/>
            <a:ext cx="4420420" cy="496855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Kristinusko alkoi näkyä:</a:t>
            </a:r>
            <a:endParaRPr lang="fi-FI" dirty="0"/>
          </a:p>
        </p:txBody>
      </p:sp>
      <p:sp>
        <p:nvSpPr>
          <p:cNvPr id="4" name="Tekstin paikkamerkki 3"/>
          <p:cNvSpPr>
            <a:spLocks noGrp="1"/>
          </p:cNvSpPr>
          <p:nvPr>
            <p:ph type="body" sz="half" idx="2"/>
          </p:nvPr>
        </p:nvSpPr>
        <p:spPr/>
        <p:txBody>
          <a:bodyPr/>
          <a:lstStyle/>
          <a:p>
            <a:pPr>
              <a:buFontTx/>
              <a:buChar char="-"/>
            </a:pPr>
            <a:r>
              <a:rPr lang="fi-FI" sz="1800" b="1" dirty="0" smtClean="0"/>
              <a:t>Kieleen</a:t>
            </a:r>
            <a:r>
              <a:rPr lang="fi-FI" sz="1800" dirty="0" smtClean="0"/>
              <a:t> juurtui uudet sanat: pappi, risti, kummi, raamattu, pakana</a:t>
            </a:r>
          </a:p>
          <a:p>
            <a:endParaRPr lang="fi-FI" sz="1800" dirty="0" smtClean="0"/>
          </a:p>
          <a:p>
            <a:r>
              <a:rPr lang="fi-FI" sz="1800" b="1" dirty="0" smtClean="0"/>
              <a:t>Hautaustavat</a:t>
            </a:r>
            <a:r>
              <a:rPr lang="fi-FI" sz="1800" dirty="0" smtClean="0"/>
              <a:t> muuttuivat:</a:t>
            </a:r>
            <a:endParaRPr lang="fi-FI" sz="1800" dirty="0"/>
          </a:p>
          <a:p>
            <a:pPr>
              <a:buFontTx/>
              <a:buChar char="-"/>
            </a:pPr>
            <a:r>
              <a:rPr lang="fi-FI" sz="1800" dirty="0" smtClean="0">
                <a:solidFill>
                  <a:schemeClr val="accent1"/>
                </a:solidFill>
              </a:rPr>
              <a:t> Vainajia ei poltettu, vaan haudattiin</a:t>
            </a:r>
          </a:p>
          <a:p>
            <a:pPr>
              <a:buFontTx/>
              <a:buChar char="-"/>
            </a:pPr>
            <a:r>
              <a:rPr lang="fi-FI" sz="1800" dirty="0">
                <a:solidFill>
                  <a:schemeClr val="accent1"/>
                </a:solidFill>
              </a:rPr>
              <a:t> </a:t>
            </a:r>
            <a:r>
              <a:rPr lang="fi-FI" sz="1800" dirty="0" smtClean="0">
                <a:solidFill>
                  <a:schemeClr val="accent1"/>
                </a:solidFill>
              </a:rPr>
              <a:t>Hautaus kasvot itään päin</a:t>
            </a:r>
          </a:p>
          <a:p>
            <a:pPr>
              <a:buFontTx/>
              <a:buChar char="-"/>
            </a:pPr>
            <a:r>
              <a:rPr lang="fi-FI" sz="1800" dirty="0">
                <a:solidFill>
                  <a:schemeClr val="accent1"/>
                </a:solidFill>
              </a:rPr>
              <a:t> </a:t>
            </a:r>
            <a:r>
              <a:rPr lang="fi-FI" sz="1800" dirty="0" smtClean="0">
                <a:solidFill>
                  <a:schemeClr val="accent1"/>
                </a:solidFill>
              </a:rPr>
              <a:t>Hautoihin laitettiin tarve-esineiden sijasta ikoneita ja ristejä.  </a:t>
            </a:r>
          </a:p>
          <a:p>
            <a:pPr>
              <a:buFontTx/>
              <a:buChar char="-"/>
            </a:pPr>
            <a:endParaRPr lang="fi-FI" sz="1800" dirty="0"/>
          </a:p>
          <a:p>
            <a:pPr>
              <a:buFontTx/>
              <a:buChar char="-"/>
            </a:pPr>
            <a:r>
              <a:rPr lang="fi-FI" sz="1800" dirty="0" smtClean="0"/>
              <a:t>Kristinusko ja pakanuus elivät rinnakkain</a:t>
            </a:r>
            <a:endParaRPr lang="fi-FI" sz="1800" dirty="0"/>
          </a:p>
          <a:p>
            <a:pPr lvl="1">
              <a:buFontTx/>
              <a:buChar char="-"/>
            </a:pPr>
            <a:endParaRPr lang="fi-FI" dirty="0" smtClean="0"/>
          </a:p>
        </p:txBody>
      </p:sp>
      <p:pic>
        <p:nvPicPr>
          <p:cNvPr id="1026" name="Picture 2" descr="D:\KIRSI\Kuvapankki nettiin\kuolema\Kuva 071.jpg"/>
          <p:cNvPicPr>
            <a:picLocks noGrp="1" noChangeAspect="1" noChangeArrowheads="1"/>
          </p:cNvPicPr>
          <p:nvPr>
            <p:ph idx="1"/>
          </p:nvPr>
        </p:nvPicPr>
        <p:blipFill>
          <a:blip r:embed="rId2" cstate="print"/>
          <a:srcRect/>
          <a:stretch>
            <a:fillRect/>
          </a:stretch>
        </p:blipFill>
        <p:spPr bwMode="auto">
          <a:xfrm>
            <a:off x="3575050" y="1282700"/>
            <a:ext cx="5111750" cy="38338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1000"/>
                                        <p:tgtEl>
                                          <p:spTgt spid="4">
                                            <p:txEl>
                                              <p:pRg st="7" end="7"/>
                                            </p:txEl>
                                          </p:spTgt>
                                        </p:tgtEl>
                                      </p:cBhvr>
                                    </p:animEffect>
                                    <p:anim calcmode="lin" valueType="num">
                                      <p:cBhvr>
                                        <p:cTn id="3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solidFill>
                  <a:schemeClr val="tx2"/>
                </a:solidFill>
              </a:rPr>
              <a:t> </a:t>
            </a:r>
            <a:endParaRPr lang="fi-FI" dirty="0">
              <a:solidFill>
                <a:schemeClr val="tx2"/>
              </a:solidFill>
            </a:endParaRPr>
          </a:p>
        </p:txBody>
      </p:sp>
      <p:sp>
        <p:nvSpPr>
          <p:cNvPr id="4" name="Tekstin paikkamerkki 3"/>
          <p:cNvSpPr>
            <a:spLocks noGrp="1"/>
          </p:cNvSpPr>
          <p:nvPr>
            <p:ph type="body" sz="half" idx="2"/>
          </p:nvPr>
        </p:nvSpPr>
        <p:spPr/>
        <p:txBody>
          <a:bodyPr/>
          <a:lstStyle/>
          <a:p>
            <a:r>
              <a:rPr lang="fi-FI" sz="1800" b="1" dirty="0" err="1" smtClean="0">
                <a:solidFill>
                  <a:schemeClr val="tx2"/>
                </a:solidFill>
              </a:rPr>
              <a:t>Grobu</a:t>
            </a:r>
            <a:r>
              <a:rPr lang="fi-FI" sz="1800" dirty="0" smtClean="0">
                <a:solidFill>
                  <a:schemeClr val="tx2"/>
                </a:solidFill>
              </a:rPr>
              <a:t> on hirsistä rakennettu hautamuistomerkki. Karjalassa niitä on rakennettu jo kenties tuhat vuotta sitten.</a:t>
            </a:r>
          </a:p>
          <a:p>
            <a:endParaRPr lang="fi-FI" sz="1800" dirty="0" smtClean="0">
              <a:solidFill>
                <a:schemeClr val="tx2"/>
              </a:solidFill>
            </a:endParaRPr>
          </a:p>
          <a:p>
            <a:r>
              <a:rPr lang="fi-FI" sz="1800" dirty="0" smtClean="0">
                <a:solidFill>
                  <a:schemeClr val="tx2"/>
                </a:solidFill>
              </a:rPr>
              <a:t>Muinoin niitä on voitu käyttää myös talvisin suojaamaan ruumista villieläimiltä, kunnes hauta voitiin kaivaa ja samalla ruumista voitiin säilyttää ulkona poissa sisätiloista, missä se olisi pian haissut ja mädäntynyt. </a:t>
            </a:r>
          </a:p>
          <a:p>
            <a:endParaRPr lang="fi-FI" dirty="0"/>
          </a:p>
        </p:txBody>
      </p:sp>
      <p:pic>
        <p:nvPicPr>
          <p:cNvPr id="3075" name="Picture 3" descr="D:\KIRSI\Kuvapankki nettiin\kuolema\grobu pienennetty2.jpg"/>
          <p:cNvPicPr>
            <a:picLocks noGrp="1" noChangeAspect="1" noChangeArrowheads="1"/>
          </p:cNvPicPr>
          <p:nvPr>
            <p:ph idx="1"/>
          </p:nvPr>
        </p:nvPicPr>
        <p:blipFill>
          <a:blip r:embed="rId2" cstate="print"/>
          <a:srcRect/>
          <a:stretch>
            <a:fillRect/>
          </a:stretch>
        </p:blipFill>
        <p:spPr bwMode="auto">
          <a:xfrm>
            <a:off x="3575050" y="505714"/>
            <a:ext cx="5111750" cy="538778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RISTIRETKET</a:t>
            </a:r>
            <a:endParaRPr lang="fi-FI" dirty="0"/>
          </a:p>
        </p:txBody>
      </p:sp>
      <p:sp>
        <p:nvSpPr>
          <p:cNvPr id="4" name="Tekstin paikkamerkki 3"/>
          <p:cNvSpPr>
            <a:spLocks noGrp="1"/>
          </p:cNvSpPr>
          <p:nvPr>
            <p:ph type="body" sz="half" idx="2"/>
          </p:nvPr>
        </p:nvSpPr>
        <p:spPr/>
        <p:txBody>
          <a:bodyPr>
            <a:normAutofit/>
          </a:bodyPr>
          <a:lstStyle/>
          <a:p>
            <a:pPr>
              <a:buFontTx/>
              <a:buChar char="-"/>
            </a:pPr>
            <a:r>
              <a:rPr lang="fi-FI" sz="1800" dirty="0" smtClean="0">
                <a:solidFill>
                  <a:schemeClr val="accent1"/>
                </a:solidFill>
              </a:rPr>
              <a:t>Ristiretkien syyt olivat poliittiset sekä uskonnolliset</a:t>
            </a:r>
          </a:p>
          <a:p>
            <a:pPr>
              <a:buFontTx/>
              <a:buChar char="-"/>
            </a:pPr>
            <a:r>
              <a:rPr lang="fi-FI" sz="1800" dirty="0" smtClean="0"/>
              <a:t>1. ristiretki tehtiin Ruotsista Suomeen 1100-luvulla. </a:t>
            </a:r>
          </a:p>
          <a:p>
            <a:pPr>
              <a:buFontTx/>
              <a:buChar char="-"/>
            </a:pPr>
            <a:r>
              <a:rPr lang="fi-FI" sz="1800" dirty="0" smtClean="0"/>
              <a:t>Johtajana piispa Henrik</a:t>
            </a:r>
          </a:p>
          <a:p>
            <a:endParaRPr lang="fi-FI" sz="1800" dirty="0" smtClean="0"/>
          </a:p>
          <a:p>
            <a:pPr>
              <a:buFontTx/>
              <a:buChar char="-"/>
            </a:pPr>
            <a:r>
              <a:rPr lang="fi-FI" sz="1800" dirty="0">
                <a:solidFill>
                  <a:schemeClr val="tx2"/>
                </a:solidFill>
              </a:rPr>
              <a:t> </a:t>
            </a:r>
            <a:r>
              <a:rPr lang="fi-FI" sz="1800" dirty="0" smtClean="0">
                <a:solidFill>
                  <a:schemeClr val="tx2"/>
                </a:solidFill>
              </a:rPr>
              <a:t>Legendan mukaan talonpoika Lalli surmasi hänet Köyliön järvellä</a:t>
            </a:r>
            <a:endParaRPr lang="fi-FI" sz="1800" dirty="0">
              <a:solidFill>
                <a:schemeClr val="tx2"/>
              </a:solidFill>
            </a:endParaRPr>
          </a:p>
        </p:txBody>
      </p:sp>
      <p:pic>
        <p:nvPicPr>
          <p:cNvPr id="8195" name="Picture 3" descr="D:\KIRSI\Kuvapankki nettiin\uusia\ristiretket_p.jpg"/>
          <p:cNvPicPr>
            <a:picLocks noGrp="1" noChangeAspect="1" noChangeArrowheads="1"/>
          </p:cNvPicPr>
          <p:nvPr>
            <p:ph idx="1"/>
          </p:nvPr>
        </p:nvPicPr>
        <p:blipFill>
          <a:blip r:embed="rId2" cstate="print"/>
          <a:srcRect/>
          <a:stretch>
            <a:fillRect/>
          </a:stretch>
        </p:blipFill>
        <p:spPr bwMode="auto">
          <a:xfrm>
            <a:off x="3562776" y="1052736"/>
            <a:ext cx="5191615" cy="42484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solidFill>
                  <a:schemeClr val="tx2"/>
                </a:solidFill>
              </a:rPr>
              <a:t>LEGENDA HENRIKIN SURMASTA</a:t>
            </a:r>
            <a:endParaRPr lang="fi-FI" dirty="0">
              <a:solidFill>
                <a:schemeClr val="tx2"/>
              </a:solidFill>
            </a:endParaRPr>
          </a:p>
        </p:txBody>
      </p:sp>
      <p:sp>
        <p:nvSpPr>
          <p:cNvPr id="3" name="Sisällön paikkamerkki 2"/>
          <p:cNvSpPr>
            <a:spLocks noGrp="1"/>
          </p:cNvSpPr>
          <p:nvPr>
            <p:ph idx="1"/>
          </p:nvPr>
        </p:nvSpPr>
        <p:spPr>
          <a:xfrm>
            <a:off x="457200" y="1268760"/>
            <a:ext cx="8229600" cy="4857403"/>
          </a:xfrm>
        </p:spPr>
        <p:txBody>
          <a:bodyPr>
            <a:normAutofit fontScale="47500" lnSpcReduction="20000"/>
          </a:bodyPr>
          <a:lstStyle/>
          <a:p>
            <a:pPr>
              <a:buNone/>
            </a:pPr>
            <a:r>
              <a:rPr lang="fi-FI" b="1" dirty="0" smtClean="0">
                <a:solidFill>
                  <a:schemeClr val="tx2"/>
                </a:solidFill>
              </a:rPr>
              <a:t>	</a:t>
            </a:r>
          </a:p>
          <a:p>
            <a:pPr>
              <a:buNone/>
            </a:pPr>
            <a:r>
              <a:rPr lang="fi-FI" b="1" dirty="0">
                <a:solidFill>
                  <a:schemeClr val="tx2"/>
                </a:solidFill>
              </a:rPr>
              <a:t>	</a:t>
            </a:r>
            <a:r>
              <a:rPr lang="fi-FI" sz="4200" b="1" dirty="0" smtClean="0">
                <a:solidFill>
                  <a:schemeClr val="tx2"/>
                </a:solidFill>
              </a:rPr>
              <a:t>Piispa Henrikin reki ajoi Köyliönjärven jäällä kylmässä talvi-ilmassa. Piispa valitteli pitkän matkan rasituksia ja nälkäänsä. Heidän eteensä osui talonpoika Lallin koti. Piispa kolkutti ovelle ja Lallin vaimo Kerttu avasi oven. </a:t>
            </a:r>
          </a:p>
          <a:p>
            <a:pPr>
              <a:buNone/>
            </a:pPr>
            <a:endParaRPr lang="fi-FI" sz="4200" b="1" dirty="0">
              <a:solidFill>
                <a:schemeClr val="tx2"/>
              </a:solidFill>
            </a:endParaRPr>
          </a:p>
          <a:p>
            <a:pPr>
              <a:buNone/>
            </a:pPr>
            <a:r>
              <a:rPr lang="fi-FI" sz="4200" b="1" dirty="0" smtClean="0">
                <a:solidFill>
                  <a:schemeClr val="tx2"/>
                </a:solidFill>
              </a:rPr>
              <a:t>	He pyysivät tältä ruokaa ja juomaa. Lalli oli metsällä ansoja tarkistamassa. Nuuka emäntä Kerttu tarjosi piispan seurueelle talon huonointa ruokaa ja tästä tulistuneena käski piispa ajuriaan ottamaan paistin uuninpäältä, olutta kellarista ja heiniä ladosta hevoselle. Nämä piispa käski maksaa Kertulle kultarahoilla. </a:t>
            </a:r>
          </a:p>
          <a:p>
            <a:pPr>
              <a:buNone/>
            </a:pPr>
            <a:endParaRPr lang="fi-FI" sz="4200" b="1" dirty="0">
              <a:solidFill>
                <a:schemeClr val="tx2"/>
              </a:solidFill>
            </a:endParaRPr>
          </a:p>
          <a:p>
            <a:pPr>
              <a:buNone/>
            </a:pPr>
            <a:r>
              <a:rPr lang="fi-FI" sz="4200" b="1" dirty="0" smtClean="0">
                <a:solidFill>
                  <a:schemeClr val="tx2"/>
                </a:solidFill>
              </a:rPr>
              <a:t>	Piispalle katkerana Kerttu piilotti rahat ja Lallin tullessa kotiin Kerttu valehteli piispan vieneen ruokaa ja heinää ja maksaneen kivillä Ja tuhkalla. Lalli lähti kirveineen hurjaan takaa-ajoon ja saavutti piispa Henrikin nykyisen Kirkkokarin luona tämän reen kaatuessa. </a:t>
            </a:r>
            <a:endParaRPr lang="fi-FI" sz="4200" dirty="0" smtClean="0">
              <a:solidFill>
                <a:schemeClr val="tx2"/>
              </a:solidFill>
            </a:endParaRPr>
          </a:p>
          <a:p>
            <a:endParaRPr lang="fi-FI" dirty="0" smtClean="0"/>
          </a:p>
          <a:p>
            <a:r>
              <a:rPr lang="fi-FI" dirty="0" smtClean="0"/>
              <a:t>(jatkuu seuraavassa diassa)</a:t>
            </a:r>
            <a:endParaRPr lang="fi-FI"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uorakulmio 2"/>
          <p:cNvSpPr/>
          <p:nvPr/>
        </p:nvSpPr>
        <p:spPr>
          <a:xfrm>
            <a:off x="611560" y="474345"/>
            <a:ext cx="7992888" cy="4924425"/>
          </a:xfrm>
          <a:prstGeom prst="rect">
            <a:avLst/>
          </a:prstGeom>
        </p:spPr>
        <p:txBody>
          <a:bodyPr wrap="square">
            <a:spAutoFit/>
          </a:bodyPr>
          <a:lstStyle/>
          <a:p>
            <a:r>
              <a:rPr lang="fi-FI" b="1" dirty="0" smtClean="0">
                <a:solidFill>
                  <a:schemeClr val="tx2"/>
                </a:solidFill>
              </a:rPr>
              <a:t>Vihan sokaisema Lalli ei kuunnellut kirkon miehen puheita, vaan antoi kirveen puhua ja pian piispan veri valui Köyliönjärven jäälle. </a:t>
            </a:r>
            <a:r>
              <a:rPr lang="fi-FI" dirty="0" smtClean="0">
                <a:solidFill>
                  <a:schemeClr val="tx2"/>
                </a:solidFill>
              </a:rPr>
              <a:t> </a:t>
            </a:r>
          </a:p>
          <a:p>
            <a:r>
              <a:rPr lang="fi-FI" dirty="0" smtClean="0">
                <a:solidFill>
                  <a:schemeClr val="tx2"/>
                </a:solidFill>
              </a:rPr>
              <a:t> </a:t>
            </a:r>
          </a:p>
          <a:p>
            <a:r>
              <a:rPr lang="fi-FI" b="1" dirty="0" smtClean="0">
                <a:solidFill>
                  <a:schemeClr val="tx2"/>
                </a:solidFill>
              </a:rPr>
              <a:t>Surmatyöstä ja sen  jälkeisistä tapahtumista kerrotaan monia legendoja. Erään tarinan mukaan surmatyön jälkeen Lalli pisti päähänsä piispan hiipan ja kun hän otti sen pois, hänen hiuksensa ja päänahkansa irtosivat hatun mukana. </a:t>
            </a:r>
            <a:endParaRPr lang="fi-FI" b="1" dirty="0">
              <a:solidFill>
                <a:schemeClr val="tx2"/>
              </a:solidFill>
            </a:endParaRPr>
          </a:p>
          <a:p>
            <a:endParaRPr lang="fi-FI" dirty="0" smtClean="0">
              <a:solidFill>
                <a:schemeClr val="tx2"/>
              </a:solidFill>
            </a:endParaRPr>
          </a:p>
          <a:p>
            <a:r>
              <a:rPr lang="fi-FI" b="1" dirty="0" smtClean="0">
                <a:solidFill>
                  <a:schemeClr val="tx2"/>
                </a:solidFill>
              </a:rPr>
              <a:t>Seuraavan kevään tullessa piispan irti leikattu sormi löytyi toisen legendan mukaan sormuksineen jäälautalta raakkuvan korpin kera ja sen parantavan vaikutuksen ansiosta  eräs Köyliöläinen mies sai näkönsä takaisin sitä kosketettuaan. </a:t>
            </a:r>
          </a:p>
          <a:p>
            <a:endParaRPr lang="fi-FI" b="1" dirty="0">
              <a:solidFill>
                <a:schemeClr val="tx2"/>
              </a:solidFill>
            </a:endParaRPr>
          </a:p>
          <a:p>
            <a:r>
              <a:rPr lang="fi-FI" b="1" dirty="0" smtClean="0">
                <a:solidFill>
                  <a:schemeClr val="tx2"/>
                </a:solidFill>
              </a:rPr>
              <a:t>Kerrotaan myös, että surmatyön jälkeen Lalli eli pitkään pakoillen ja piileskellen ja pitkän pakomatkan jälkeen sai surmansa hukkumalla Harjavallan Hiirijärveen, valtaisan hiirilauman </a:t>
            </a:r>
            <a:r>
              <a:rPr lang="fi-FI" b="1" dirty="0" err="1" smtClean="0">
                <a:solidFill>
                  <a:schemeClr val="tx2"/>
                </a:solidFill>
              </a:rPr>
              <a:t>takaa-ajamana</a:t>
            </a:r>
            <a:r>
              <a:rPr lang="fi-FI" b="1" dirty="0" smtClean="0">
                <a:solidFill>
                  <a:schemeClr val="tx2"/>
                </a:solidFill>
              </a:rPr>
              <a:t>. </a:t>
            </a:r>
          </a:p>
          <a:p>
            <a:endParaRPr lang="fi-FI" sz="2000" b="1" dirty="0">
              <a:solidFill>
                <a:schemeClr val="tx2"/>
              </a:solidFill>
            </a:endParaRPr>
          </a:p>
          <a:p>
            <a:r>
              <a:rPr lang="fi-FI" sz="1200" b="1" dirty="0" smtClean="0">
                <a:solidFill>
                  <a:schemeClr val="tx2"/>
                </a:solidFill>
              </a:rPr>
              <a:t>Lähde: http://koulut.tampere.fi/ristinarkku/uskontonettiet/</a:t>
            </a:r>
          </a:p>
          <a:p>
            <a:r>
              <a:rPr lang="fi-FI" sz="1200" b="1" dirty="0" err="1" smtClean="0">
                <a:solidFill>
                  <a:schemeClr val="tx2"/>
                </a:solidFill>
              </a:rPr>
              <a:t>yrauskohtml/kirkot/katk/henrik.htm</a:t>
            </a:r>
            <a:endParaRPr lang="fi-FI" sz="1200" dirty="0" smtClean="0">
              <a:solidFill>
                <a:schemeClr val="tx2"/>
              </a:solidFill>
            </a:endParaRPr>
          </a:p>
        </p:txBody>
      </p:sp>
      <p:pic>
        <p:nvPicPr>
          <p:cNvPr id="10242" name="Picture 2" descr="D:\KIRSI\Kuvapankki nettiin\uusia\Lallip.jpg"/>
          <p:cNvPicPr>
            <a:picLocks noChangeAspect="1" noChangeArrowheads="1"/>
          </p:cNvPicPr>
          <p:nvPr/>
        </p:nvPicPr>
        <p:blipFill>
          <a:blip r:embed="rId2" cstate="print"/>
          <a:srcRect/>
          <a:stretch>
            <a:fillRect/>
          </a:stretch>
        </p:blipFill>
        <p:spPr bwMode="auto">
          <a:xfrm>
            <a:off x="5940152" y="4365104"/>
            <a:ext cx="2286000" cy="2349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347638"/>
          </a:xfrm>
        </p:spPr>
        <p:txBody>
          <a:bodyPr>
            <a:normAutofit fontScale="90000"/>
          </a:bodyPr>
          <a:lstStyle/>
          <a:p>
            <a:r>
              <a:rPr lang="fi-FI" dirty="0" smtClean="0"/>
              <a:t> </a:t>
            </a:r>
            <a:endParaRPr lang="fi-FI" dirty="0"/>
          </a:p>
        </p:txBody>
      </p:sp>
      <p:sp>
        <p:nvSpPr>
          <p:cNvPr id="4" name="Tekstin paikkamerkki 3"/>
          <p:cNvSpPr>
            <a:spLocks noGrp="1"/>
          </p:cNvSpPr>
          <p:nvPr>
            <p:ph type="body" sz="half" idx="2"/>
          </p:nvPr>
        </p:nvSpPr>
        <p:spPr/>
        <p:txBody>
          <a:bodyPr/>
          <a:lstStyle/>
          <a:p>
            <a:pPr>
              <a:buFontTx/>
              <a:buChar char="-"/>
            </a:pPr>
            <a:r>
              <a:rPr lang="fi-FI" sz="2000" dirty="0" smtClean="0"/>
              <a:t>II-ristiretki 1230-luvulla Hämeeseen.</a:t>
            </a:r>
          </a:p>
          <a:p>
            <a:pPr>
              <a:buFontTx/>
              <a:buChar char="-"/>
            </a:pPr>
            <a:r>
              <a:rPr lang="fi-FI" sz="2000" dirty="0" smtClean="0">
                <a:solidFill>
                  <a:schemeClr val="accent1"/>
                </a:solidFill>
              </a:rPr>
              <a:t> Vakiinnutti katolisen kirkon asemaa siellä. </a:t>
            </a:r>
          </a:p>
          <a:p>
            <a:endParaRPr lang="fi-FI" sz="2000" dirty="0" smtClean="0"/>
          </a:p>
          <a:p>
            <a:r>
              <a:rPr lang="fi-FI" sz="2000" dirty="0" smtClean="0"/>
              <a:t>- III-ristiretki 1290-luvulla Karjalaan.</a:t>
            </a:r>
          </a:p>
          <a:p>
            <a:endParaRPr lang="fi-FI" dirty="0" smtClean="0"/>
          </a:p>
          <a:p>
            <a:endParaRPr lang="fi-FI" dirty="0" smtClean="0"/>
          </a:p>
          <a:p>
            <a:endParaRPr lang="fi-FI" dirty="0" smtClean="0"/>
          </a:p>
          <a:p>
            <a:endParaRPr lang="fi-FI" dirty="0" smtClean="0"/>
          </a:p>
          <a:p>
            <a:endParaRPr lang="fi-FI" dirty="0" smtClean="0"/>
          </a:p>
          <a:p>
            <a:r>
              <a:rPr lang="fi-FI" dirty="0" smtClean="0">
                <a:solidFill>
                  <a:schemeClr val="tx2"/>
                </a:solidFill>
              </a:rPr>
              <a:t>Ristiretkien jälkeen Ruotsi rakensi valtaamille alueilleen tukikohdaksi linnan. Kuvissa Turun, Hämeen ja Viipurin linnat. </a:t>
            </a:r>
            <a:endParaRPr lang="fi-FI" dirty="0">
              <a:solidFill>
                <a:schemeClr val="tx2"/>
              </a:solidFill>
            </a:endParaRPr>
          </a:p>
        </p:txBody>
      </p:sp>
      <p:pic>
        <p:nvPicPr>
          <p:cNvPr id="4098" name="Picture 2" descr="D:\KUVIA\TIKUT\VUOSI 2006\Pietari\IMGP0261.JPG"/>
          <p:cNvPicPr>
            <a:picLocks noGrp="1" noChangeAspect="1" noChangeArrowheads="1"/>
          </p:cNvPicPr>
          <p:nvPr>
            <p:ph idx="1"/>
          </p:nvPr>
        </p:nvPicPr>
        <p:blipFill>
          <a:blip r:embed="rId2" cstate="print"/>
          <a:srcRect/>
          <a:stretch>
            <a:fillRect/>
          </a:stretch>
        </p:blipFill>
        <p:spPr bwMode="auto">
          <a:xfrm>
            <a:off x="4355976" y="3501008"/>
            <a:ext cx="3733254" cy="2799941"/>
          </a:xfrm>
          <a:prstGeom prst="rect">
            <a:avLst/>
          </a:prstGeom>
          <a:noFill/>
        </p:spPr>
      </p:pic>
      <p:pic>
        <p:nvPicPr>
          <p:cNvPr id="4099" name="Picture 3" descr="D:\KIRSI\Kuvapankki nettiin\uusia\Turun_linna.jpg"/>
          <p:cNvPicPr>
            <a:picLocks noChangeAspect="1" noChangeArrowheads="1"/>
          </p:cNvPicPr>
          <p:nvPr/>
        </p:nvPicPr>
        <p:blipFill>
          <a:blip r:embed="rId3" cstate="print"/>
          <a:srcRect/>
          <a:stretch>
            <a:fillRect/>
          </a:stretch>
        </p:blipFill>
        <p:spPr bwMode="auto">
          <a:xfrm>
            <a:off x="3419872" y="404664"/>
            <a:ext cx="2376264" cy="2508703"/>
          </a:xfrm>
          <a:prstGeom prst="rect">
            <a:avLst/>
          </a:prstGeom>
          <a:noFill/>
        </p:spPr>
      </p:pic>
      <p:pic>
        <p:nvPicPr>
          <p:cNvPr id="4100" name="Picture 4" descr="D:\KIRSI\Kuvapankki nettiin\uusia\hameen_linna.jpg"/>
          <p:cNvPicPr>
            <a:picLocks noChangeAspect="1" noChangeArrowheads="1"/>
          </p:cNvPicPr>
          <p:nvPr/>
        </p:nvPicPr>
        <p:blipFill>
          <a:blip r:embed="rId4" cstate="print"/>
          <a:srcRect/>
          <a:stretch>
            <a:fillRect/>
          </a:stretch>
        </p:blipFill>
        <p:spPr bwMode="auto">
          <a:xfrm>
            <a:off x="5940152" y="1052736"/>
            <a:ext cx="2921000" cy="2308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369</Words>
  <Application>Microsoft Office PowerPoint</Application>
  <PresentationFormat>Näytössä katseltava diaesitys (4:3)</PresentationFormat>
  <Paragraphs>81</Paragraphs>
  <Slides>12</Slides>
  <Notes>0</Notes>
  <HiddenSlides>0</HiddenSlides>
  <MMClips>0</MMClips>
  <ScaleCrop>false</ScaleCrop>
  <HeadingPairs>
    <vt:vector size="4" baseType="variant">
      <vt:variant>
        <vt:lpstr>Teema</vt:lpstr>
      </vt:variant>
      <vt:variant>
        <vt:i4>1</vt:i4>
      </vt:variant>
      <vt:variant>
        <vt:lpstr>Dian otsikot</vt:lpstr>
      </vt:variant>
      <vt:variant>
        <vt:i4>12</vt:i4>
      </vt:variant>
    </vt:vector>
  </HeadingPairs>
  <TitlesOfParts>
    <vt:vector size="13" baseType="lpstr">
      <vt:lpstr>Office-teema</vt:lpstr>
      <vt:lpstr>ORTODOKSISEN USKON  TULO SUOMEEN</vt:lpstr>
      <vt:lpstr>ENSIMMÄISET KRISTILLISET VAIKUTUKSET</vt:lpstr>
      <vt:lpstr> </vt:lpstr>
      <vt:lpstr>Kristinusko alkoi näkyä:</vt:lpstr>
      <vt:lpstr> </vt:lpstr>
      <vt:lpstr>RISTIRETKET</vt:lpstr>
      <vt:lpstr>LEGENDA HENRIKIN SURMASTA</vt:lpstr>
      <vt:lpstr> </vt:lpstr>
      <vt:lpstr> </vt:lpstr>
      <vt:lpstr> </vt:lpstr>
      <vt:lpstr>NEVA-JOEN TAISTELU Vuonna 1240 Ruotsi kokosi ristiretkeläisjoukon, jonka tarkoituksenaan oli hyökätä aina Novgorodiin asti ja hävittää sen kirkollinen vaikutusvalta. Novgorogin ruhtinas Aleksanteri Nevalaisen tilanne näytti huonolta, sillä apua ei ollut luvassa muilta ruhtinailta. Apua tuli onneksi inkeriläisiltä ja karjalaisilta. Aleksanterin elämänkerran mukaan inkeriläinen heimopäällikkö Pelguin (Pelkonen) oli nähnyt näyn, jossa kaksi venäläistä marttyyriruhtinasta purjehti Neva-jokea pitkin ja lupasivat auttaa Aleksanteria. Tämä näky vahvisti Aleksanteria ja hän uskoi olevansa oikealla asialla. Vihollisjoukot kohtasivat toisensa Neva-joen suulla. Pääsy Novgorodiin jäi ruotsalaisille haaveeksi ja pahoin selkäänsä saaneena eloon jääneiden ristiretkeläisten piti palata takaisin jo ennen aamun koittoa. Tuho oli sen verran perinpohjainen, että kronikan mukaan sen täytyi olla enkelin aiheuttama.   Ruhtinas Aleksanteri on saanut lisänimen Nevski ja hänen voittonsa pelasti ortodoksisen uskon sekä Novgorodissa että Karjalassa. Aleksanteri Nevski on julistettu pyhäksi ortodoksisen uskon puolustamisen vuoksi.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ORTODOKSISEN USKON TULO SUOMEEN</dc:title>
  <dc:creator>Kirsi Vuomajoki</dc:creator>
  <cp:lastModifiedBy>Sami</cp:lastModifiedBy>
  <cp:revision>25</cp:revision>
  <dcterms:created xsi:type="dcterms:W3CDTF">2012-01-07T22:23:56Z</dcterms:created>
  <dcterms:modified xsi:type="dcterms:W3CDTF">2016-03-23T18:03:24Z</dcterms:modified>
</cp:coreProperties>
</file>