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73" r:id="rId2"/>
    <p:sldId id="256" r:id="rId3"/>
    <p:sldId id="257" r:id="rId4"/>
    <p:sldId id="258" r:id="rId5"/>
    <p:sldId id="259" r:id="rId6"/>
    <p:sldId id="261" r:id="rId7"/>
    <p:sldId id="260" r:id="rId8"/>
    <p:sldId id="262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78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537654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Lucida Sans Unicode" pitchFamily="34" charset="0"/>
              </a:defRPr>
            </a:lvl1pPr>
          </a:lstStyle>
          <a:p>
            <a:pPr>
              <a:defRPr/>
            </a:pPr>
            <a:fld id="{56D3AED6-8E95-4127-98B3-BB84C5B5F75A}" type="datetimeFigureOut">
              <a:rPr lang="fi-FI"/>
              <a:pPr>
                <a:defRPr/>
              </a:pPr>
              <a:t>17.4.2020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Lucida Sans Unicode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ucida Sans Unicode" panose="020B0602030504020204" pitchFamily="34" charset="0"/>
              </a:defRPr>
            </a:lvl1pPr>
          </a:lstStyle>
          <a:p>
            <a:pPr>
              <a:defRPr/>
            </a:pPr>
            <a:fld id="{B1EB2E75-99EF-4B34-9182-1805B04B068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56351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 dpi="0" rotWithShape="1">
          <a:blip r:embed="rId14">
            <a:alphaModFix amt="31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</a:rPr>
              <a:t>‹#›</a:t>
            </a:fld>
            <a:endParaRPr lang="fi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6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85900" y="204789"/>
            <a:ext cx="6172200" cy="422746"/>
          </a:xfrm>
        </p:spPr>
        <p:txBody>
          <a:bodyPr/>
          <a:lstStyle/>
          <a:p>
            <a:r>
              <a:rPr lang="fi-FI" altLang="fi-FI" sz="2400" dirty="0"/>
              <a:t/>
            </a:r>
            <a:br>
              <a:rPr lang="fi-FI" altLang="fi-FI" sz="2400" dirty="0"/>
            </a:br>
            <a:r>
              <a:rPr lang="fi-FI" altLang="fi-FI" sz="2400" dirty="0"/>
              <a:t>	</a:t>
            </a:r>
          </a:p>
        </p:txBody>
      </p:sp>
      <p:sp>
        <p:nvSpPr>
          <p:cNvPr id="77829" name="Sisällön paikkamerkki 4"/>
          <p:cNvSpPr>
            <a:spLocks noGrp="1"/>
          </p:cNvSpPr>
          <p:nvPr>
            <p:ph sz="half" idx="2"/>
          </p:nvPr>
        </p:nvSpPr>
        <p:spPr>
          <a:xfrm>
            <a:off x="395536" y="443725"/>
            <a:ext cx="4040188" cy="2963466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2153">
              <a:buNone/>
              <a:defRPr/>
            </a:pPr>
            <a:r>
              <a:rPr lang="fi-FI" altLang="fi-FI" dirty="0" err="1" smtClean="0"/>
              <a:t>Leary&amp;Cox</a:t>
            </a:r>
            <a:r>
              <a:rPr lang="fi-FI" altLang="fi-FI" dirty="0" smtClean="0"/>
              <a:t> (2008) ja </a:t>
            </a:r>
            <a:r>
              <a:rPr lang="fi-FI" altLang="fi-FI" dirty="0" err="1" smtClean="0"/>
              <a:t>Bowlby</a:t>
            </a:r>
            <a:endParaRPr lang="fi-FI" altLang="fi-FI" dirty="0" smtClean="0"/>
          </a:p>
          <a:p>
            <a:pPr marL="339328">
              <a:defRPr/>
            </a:pPr>
            <a:r>
              <a:rPr lang="fi-FI" altLang="fi-FI" sz="1500" dirty="0"/>
              <a:t>taustalla kuuluminen </a:t>
            </a:r>
          </a:p>
          <a:p>
            <a:pPr marL="339328">
              <a:defRPr/>
            </a:pPr>
            <a:r>
              <a:rPr lang="fi-FI" altLang="fi-FI" sz="1500" dirty="0"/>
              <a:t>halu kiintyä biologinen</a:t>
            </a:r>
          </a:p>
          <a:p>
            <a:pPr marL="339328">
              <a:defRPr/>
            </a:pPr>
            <a:r>
              <a:rPr lang="fi-FI" altLang="fi-FI" sz="1500" dirty="0"/>
              <a:t>lapsuuden turvallinen kiintymys vaikuttaa aikuisuuden kiintymyssuhteisiin</a:t>
            </a:r>
          </a:p>
          <a:p>
            <a:pPr marL="339328">
              <a:defRPr/>
            </a:pPr>
            <a:r>
              <a:rPr lang="fi-FI" altLang="fi-FI" sz="1500" dirty="0"/>
              <a:t>hyväksyntä, tarpeiden täyttyminen, kuulluksi tuleminen, arvostus, yhteinen aika</a:t>
            </a:r>
            <a:r>
              <a:rPr lang="fi-FI" altLang="fi-FI" sz="1500" dirty="0">
                <a:sym typeface="Wingdings" panose="05000000000000000000" pitchFamily="2" charset="2"/>
              </a:rPr>
              <a:t> olen tärkeä, minulla on merkitystä kiintymys</a:t>
            </a:r>
            <a:endParaRPr lang="fi-FI" altLang="fi-FI" sz="1500" dirty="0"/>
          </a:p>
        </p:txBody>
      </p:sp>
      <p:sp>
        <p:nvSpPr>
          <p:cNvPr id="77830" name="Sisällön paikkamerkki 5"/>
          <p:cNvSpPr>
            <a:spLocks noGrp="1"/>
          </p:cNvSpPr>
          <p:nvPr>
            <p:ph sz="quarter" idx="4"/>
          </p:nvPr>
        </p:nvSpPr>
        <p:spPr>
          <a:xfrm>
            <a:off x="4736898" y="34261"/>
            <a:ext cx="4041775" cy="3751064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None/>
            </a:pPr>
            <a:r>
              <a:rPr lang="fi-FI" altLang="fi-FI" sz="1400" b="1" dirty="0" smtClean="0"/>
              <a:t>Torjutuksi tulemisen seurauksia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ajantaju heikompi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elämä merkityksettömämpää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lyhytjänteisyys tulevaisuudesta ja palkkioista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reaktioaika hitaampi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vastaukset lyhyempiä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itsensä ”väistely”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epäterveellisempi ruoka (nopeampi palkinto ruoasta?)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mielenjärkytys vähemmästä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seuraukset </a:t>
            </a:r>
            <a:r>
              <a:rPr lang="fi-FI" altLang="fi-FI" sz="1400" dirty="0" err="1" smtClean="0"/>
              <a:t>psyko</a:t>
            </a:r>
            <a:r>
              <a:rPr lang="fi-FI" altLang="fi-FI" sz="1400" dirty="0" smtClean="0"/>
              <a:t>/</a:t>
            </a:r>
            <a:r>
              <a:rPr lang="fi-FI" altLang="fi-FI" sz="1400" dirty="0" err="1" smtClean="0"/>
              <a:t>fyysis</a:t>
            </a:r>
            <a:r>
              <a:rPr lang="fi-FI" altLang="fi-FI" sz="1400" dirty="0" smtClean="0"/>
              <a:t>/sosiaalisia</a:t>
            </a:r>
          </a:p>
        </p:txBody>
      </p:sp>
    </p:spTree>
    <p:extLst>
      <p:ext uri="{BB962C8B-B14F-4D97-AF65-F5344CB8AC3E}">
        <p14:creationId xmlns:p14="http://schemas.microsoft.com/office/powerpoint/2010/main" val="62879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7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7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778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7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778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778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778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78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78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78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778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778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778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782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3. Tunteiden säätely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dirty="0" smtClean="0">
                <a:latin typeface="Calibri" panose="020F0502020204030204" pitchFamily="34" charset="0"/>
              </a:rPr>
              <a:t>(s. 26-37)</a:t>
            </a:r>
            <a:endParaRPr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Tunteiden säätely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unteiden </a:t>
            </a: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säätely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on omien tunnereaktioiden ja tunneilmausten säätelyä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unteiden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säätelyyn liittyy tunteiden tunnistaminen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unteiden </a:t>
            </a: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tunnistaminen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on kykyä tunnistaa ja huomioida sekä omia että muiden tunteita ja tunnetiloja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t</a:t>
            </a:r>
            <a:r>
              <a:rPr lang="fi" sz="2000" dirty="0" smtClean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unteiden 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säätelyn avulla ihminen voi reagoida tunteisiin tilanteeseen sopivalla tavalla omassa tunneilmaisussaan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Tunteiden säätelyn malli (Gross)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m</a:t>
            </a:r>
            <a:r>
              <a:rPr lang="fi" sz="2000" dirty="0" smtClean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alli 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tarkastelee tunteiden säätelyä ajallisesti kahdella eri tavalla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e</a:t>
            </a: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nnakoivat </a:t>
            </a: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säätelykeinot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pyrkivät tunteita aiheuttaneen tapahtuman muokkaamiseen ennen kuin se on tapahtunut; vaikuttaa tulevan tilanteen aiheuttamiin tunteisiin etukäteen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r</a:t>
            </a:r>
            <a:r>
              <a:rPr lang="fi" sz="2000" b="1" dirty="0" smtClean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eaktiosidonnaiset </a:t>
            </a:r>
            <a:r>
              <a:rPr lang="fi" sz="2000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säätelykeinot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pyrkivät jo virinneiden tunteiden säätelyyn;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vahvistaa, heikentää tai muuttaa sen hetkistä tunnetta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23528" y="195486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Ensisijaiset ja toissijaiset tunteet (Greenberg)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251520" y="987574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e</a:t>
            </a:r>
            <a:r>
              <a:rPr lang="fi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nsisijainen </a:t>
            </a: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tunne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 tarkoittaa yksilön alkuperäistä tai perustavanlaatuista reaktiota tunteita herättävissä tilanteissa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ensisijainen tunne on luonteeltaan </a:t>
            </a:r>
            <a:r>
              <a:rPr lang="fi" sz="1800" b="1" dirty="0">
                <a:solidFill>
                  <a:schemeClr val="dk1"/>
                </a:solidFill>
                <a:latin typeface="Calibri" panose="020F0502020204030204" pitchFamily="34" charset="0"/>
              </a:rPr>
              <a:t>adaptiivinen tunne</a:t>
            </a: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 eli sopeutumista ja selviytymistä edistävä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b="1" dirty="0">
                <a:solidFill>
                  <a:schemeClr val="dk1"/>
                </a:solidFill>
                <a:latin typeface="Calibri" panose="020F0502020204030204" pitchFamily="34" charset="0"/>
              </a:rPr>
              <a:t>epäadaptiivinen tunne</a:t>
            </a: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 tarkoittaa opittua ja usein vaikeasti muutettavaa reaktiota; tuottaa tunne-elämää häiritseviä reaktioita, kuten pelkoon liittyen ylikorostunutta turvattomuutta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oissijainen </a:t>
            </a: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tunne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 seuraa ensisijaisesta reaktiosta, johon sisältyy tunnekokemuksessa kulttuurinen ja sosiaalinen arvio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esimerkiksi parisuhteessa kumppanin käytöksestä tehdään arvioita, jotka koetaan mustasukkaisuutena, vaikka taustalla saattaa olla pelko menettämisestä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syntyy, kun ihminen ei tunnista ensisijaisia tunteitaan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578050" y="128750"/>
            <a:ext cx="8520600" cy="9699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Tunteiden ja käyttäytymisen säätelyn malli (Pulkkinen)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03374" y="1335575"/>
            <a:ext cx="3620553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826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m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allin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mukaan yksilöiden välisten käyttäytymiserojen taustalla voi nähdä kaksi tärkeää ulottuvuutta: yksilöt eroavat toisistaan tunteiden säätelyn taitojen sekä käyttäytymisen ilmaisun suhteen</a:t>
            </a:r>
          </a:p>
        </p:txBody>
      </p:sp>
      <p:sp>
        <p:nvSpPr>
          <p:cNvPr id="3" name="Suorakulmio 2"/>
          <p:cNvSpPr/>
          <p:nvPr/>
        </p:nvSpPr>
        <p:spPr>
          <a:xfrm>
            <a:off x="7524328" y="1275606"/>
            <a:ext cx="144016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4" name="Ryhmä 3"/>
          <p:cNvGrpSpPr/>
          <p:nvPr/>
        </p:nvGrpSpPr>
        <p:grpSpPr>
          <a:xfrm>
            <a:off x="4103440" y="1345426"/>
            <a:ext cx="5040560" cy="3229843"/>
            <a:chOff x="3923928" y="1203598"/>
            <a:chExt cx="5040560" cy="3229843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928" y="1203598"/>
              <a:ext cx="4931331" cy="3229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Suorakulmio 10"/>
            <p:cNvSpPr/>
            <p:nvPr/>
          </p:nvSpPr>
          <p:spPr>
            <a:xfrm>
              <a:off x="7524328" y="1347614"/>
              <a:ext cx="1440160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Tunteiden säätelyn kehittyminen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dirty="0" smtClean="0">
                <a:solidFill>
                  <a:schemeClr val="dk1"/>
                </a:solidFill>
                <a:latin typeface="Calibri" panose="020F0502020204030204" pitchFamily="34" charset="0"/>
              </a:rPr>
              <a:t>unteiden 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ja käyttäytymisen säätelyssä on synnynnäisiä eroja sekä sosioemotionaaliseen kehitykseen liittyviä eroja</a:t>
            </a:r>
          </a:p>
          <a:p>
            <a: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emperamentti</a:t>
            </a:r>
            <a:r>
              <a:rPr lang="fi" dirty="0" smtClean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tarkoittaa yksilöllistä toimintatyyliä ja reagointitapaa, joka esimerkiksi määrittelee sitä, kuinka voimakkaasti ihminen ilmaisee tunteitaan ja mielialojaan</a:t>
            </a:r>
          </a:p>
          <a:p>
            <a: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osioemotionaalinen </a:t>
            </a: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kehitys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 tarkoittaa sitä, miten tunteiden tunnistaminen, säätely ja kyky solmia ihmissuhteita kehittyvät</a:t>
            </a:r>
          </a:p>
          <a:p>
            <a:pPr marL="914400" lvl="1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b="1" dirty="0">
                <a:solidFill>
                  <a:schemeClr val="dk1"/>
                </a:solidFill>
                <a:latin typeface="Calibri" panose="020F0502020204030204" pitchFamily="34" charset="0"/>
              </a:rPr>
              <a:t>varhainen vuorovaikutus</a:t>
            </a: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 on vanhemman ja vauvan välistä kommunikaatiota ja tunnetilojen jakamista ensimmäisen kahden elinvuoden aikana; sillä on vaikutusta muun muassa lapsuuden myönteisten tai kielteisten kiintymyssuhteiden syntymiselle</a:t>
            </a:r>
          </a:p>
          <a:p>
            <a:pPr marL="914400" lvl="1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b="1" dirty="0">
                <a:solidFill>
                  <a:schemeClr val="dk1"/>
                </a:solidFill>
                <a:latin typeface="Calibri" panose="020F0502020204030204" pitchFamily="34" charset="0"/>
              </a:rPr>
              <a:t>kiintymyssuhde</a:t>
            </a: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 tarkoittaa vastavuoroista suhdetta, jonka lapsi luo hänelle tärkeisiin henkilöihin;</a:t>
            </a:r>
            <a:r>
              <a:rPr lang="fi" sz="18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tärkeä sosiaalisen vuorovaikutuksen ja tunne-elämän kehitykselle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Tunteet ja kognitiivinen toiminta</a:t>
            </a: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unteet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vaikuttavat ympäristön havaitsemisen tapaan ja ohjaavat tulkintoja, joita ihminen tekee itsestään, ympäristöstään ja muista ihmisistä; yhteys skeemoihin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k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ognitiivinen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kehitys ja sosiaalinen vuorovaikutus luovat edellytykset tunne-elämän kehitykselle</a:t>
            </a:r>
          </a:p>
          <a:p>
            <a:pPr marL="952500" lvl="1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tunteiden sanallistaminen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on tunteiden pukemista sanalliseen muotoon, ohjaa lasta käsitteellistämään ja ymmärtämään tunteitaan</a:t>
            </a:r>
          </a:p>
          <a:p>
            <a:pPr marL="952500" lvl="1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abstrakti ajattelu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on käsitteiden käyttämistä ajattelussa, mahdollistaa monimutkaisempien sosiaalisten tunteiden ymmärtämisen</a:t>
            </a:r>
          </a:p>
          <a:p>
            <a:pPr marL="952500" lvl="1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metakognitio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on ihmisen kykyä tietoisesti tarkastella omaa tiedonkäsittelyään sekä oman tietoisen kokemuksensa säätelyä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92" grpId="0" build="p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501</Words>
  <Application>Microsoft Office PowerPoint</Application>
  <PresentationFormat>Näytössä katseltava esitys (16:9)</PresentationFormat>
  <Paragraphs>48</Paragraphs>
  <Slides>8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Lucida Sans Unicode</vt:lpstr>
      <vt:lpstr>Wingdings</vt:lpstr>
      <vt:lpstr>Simple Light</vt:lpstr>
      <vt:lpstr>  </vt:lpstr>
      <vt:lpstr>3. Tunteiden säätely</vt:lpstr>
      <vt:lpstr>Tunteiden säätely</vt:lpstr>
      <vt:lpstr>Tunteiden säätelyn malli (Gross)</vt:lpstr>
      <vt:lpstr>Ensisijaiset ja toissijaiset tunteet (Greenberg)</vt:lpstr>
      <vt:lpstr>Tunteiden ja käyttäytymisen säätelyn malli (Pulkkinen)</vt:lpstr>
      <vt:lpstr>Tunteiden säätelyn kehittyminen</vt:lpstr>
      <vt:lpstr>Tunteet ja kognitiivinen toiminta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Tunteiden säätely</dc:title>
  <dc:creator>Aino Kalpio</dc:creator>
  <cp:lastModifiedBy>Syrjäläinen Jarno Antero</cp:lastModifiedBy>
  <cp:revision>12</cp:revision>
  <dcterms:modified xsi:type="dcterms:W3CDTF">2020-04-17T10:39:56Z</dcterms:modified>
</cp:coreProperties>
</file>