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0FE0-27C8-487C-AE52-21E1C19FAD3F}" type="datetimeFigureOut">
              <a:rPr lang="fi-FI"/>
              <a:t>26.5.2017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771B-6D4E-4F2E-AB82-4AC78AC1E381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0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76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82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77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73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71B-6D4E-4F2E-AB82-4AC78AC1E381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Lännen kirkko keskiajalla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Välirikko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Vuonna 858 </a:t>
            </a:r>
            <a:r>
              <a:rPr lang="fi-FI" err="1"/>
              <a:t>Fotios</a:t>
            </a:r>
            <a:r>
              <a:rPr lang="fi-FI"/>
              <a:t> nimitettiin Konstantinopolin </a:t>
            </a:r>
            <a:r>
              <a:rPr lang="fi-FI" err="1"/>
              <a:t>patriarkakaksi</a:t>
            </a:r>
            <a:r>
              <a:rPr lang="fi-FI"/>
              <a:t>. </a:t>
            </a:r>
            <a:r>
              <a:rPr lang="fi-FI" err="1"/>
              <a:t>Fotios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  <a:latin typeface="Calibri"/>
              </a:rPr>
              <a:t>Ei kuitenkaan noudattanut kanonisia sääntöjä ,mutta silti nimitettiin patriarkaksi. Tämä johti riitaan johon paavi Nikolaus I sotkeutui. </a:t>
            </a:r>
          </a:p>
          <a:p>
            <a:r>
              <a:rPr lang="fi-FI">
                <a:solidFill>
                  <a:srgbClr val="000000"/>
                </a:solidFill>
                <a:latin typeface="Calibri"/>
              </a:rPr>
              <a:t>Vuonna 863 roomalainen </a:t>
            </a:r>
            <a:r>
              <a:rPr lang="fi-FI" err="1">
                <a:solidFill>
                  <a:srgbClr val="000000"/>
                </a:solidFill>
                <a:latin typeface="Calibri"/>
              </a:rPr>
              <a:t>sydoni</a:t>
            </a:r>
            <a:r>
              <a:rPr lang="fi-FI">
                <a:solidFill>
                  <a:srgbClr val="000000"/>
                </a:solidFill>
                <a:latin typeface="Calibri"/>
              </a:rPr>
              <a:t> pisti </a:t>
            </a:r>
            <a:r>
              <a:rPr lang="fi-FI" err="1">
                <a:solidFill>
                  <a:srgbClr val="000000"/>
                </a:solidFill>
                <a:latin typeface="Calibri"/>
              </a:rPr>
              <a:t>Fotioksen</a:t>
            </a:r>
            <a:r>
              <a:rPr lang="fi-FI">
                <a:solidFill>
                  <a:srgbClr val="000000"/>
                </a:solidFill>
                <a:latin typeface="Calibri"/>
              </a:rPr>
              <a:t> pannaan. Tämä myös johti </a:t>
            </a:r>
            <a:r>
              <a:rPr lang="fi-FI" err="1">
                <a:solidFill>
                  <a:srgbClr val="000000"/>
                </a:solidFill>
                <a:latin typeface="Calibri"/>
              </a:rPr>
              <a:t>fotioksen</a:t>
            </a:r>
            <a:r>
              <a:rPr lang="fi-FI">
                <a:solidFill>
                  <a:srgbClr val="000000"/>
                </a:solidFill>
                <a:latin typeface="Calibri"/>
              </a:rPr>
              <a:t> erotuksen virasta. </a:t>
            </a:r>
          </a:p>
          <a:p>
            <a:r>
              <a:rPr lang="fi-FI">
                <a:latin typeface="Calibri"/>
              </a:rPr>
              <a:t>Bysantin keisari kuitenkin tuki </a:t>
            </a:r>
            <a:r>
              <a:rPr lang="fi-FI" err="1">
                <a:latin typeface="Calibri"/>
              </a:rPr>
              <a:t>fotiosta</a:t>
            </a:r>
            <a:r>
              <a:rPr lang="fi-FI">
                <a:latin typeface="Calibri"/>
              </a:rPr>
              <a:t> ja pisti Nikolaus I pannaan.</a:t>
            </a:r>
          </a:p>
          <a:p>
            <a:r>
              <a:rPr lang="fi-FI">
                <a:latin typeface="Calibri"/>
              </a:rPr>
              <a:t> Tämä näytti aiheuttavan Kristillisen kirkon jakautumisen</a:t>
            </a:r>
          </a:p>
        </p:txBody>
      </p:sp>
    </p:spTree>
    <p:extLst>
      <p:ext uri="{BB962C8B-B14F-4D97-AF65-F5344CB8AC3E}">
        <p14:creationId xmlns:p14="http://schemas.microsoft.com/office/powerpoint/2010/main" val="2151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 descr="vanaja_church_1_ab.jpg"/>
          <p:cNvPicPr>
            <a:picLocks noChangeAspect="1"/>
          </p:cNvPicPr>
          <p:nvPr/>
        </p:nvPicPr>
        <p:blipFill rotWithShape="1">
          <a:blip r:embed="rId3"/>
          <a:srcRect l="5167" r="12506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289477093"/>
              </p:ext>
            </p:extLst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i-FI"/>
              <a:t>Läntinen luostarilaitos 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823765831"/>
              </p:ext>
            </p:extLst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/>
              <a:t>Keskiajalla</a:t>
            </a:r>
            <a:r>
              <a:rPr lang="en-US" sz="1800"/>
              <a:t> </a:t>
            </a:r>
            <a:r>
              <a:rPr lang="en-US" sz="1800" err="1"/>
              <a:t>Vaikuttaneen</a:t>
            </a:r>
            <a:r>
              <a:rPr lang="en-US" sz="1800"/>
              <a:t> </a:t>
            </a:r>
            <a:r>
              <a:rPr lang="en-US" sz="1800" err="1"/>
              <a:t>läntisen</a:t>
            </a:r>
            <a:r>
              <a:rPr lang="en-US" sz="1800"/>
              <a:t> </a:t>
            </a:r>
            <a:r>
              <a:rPr lang="en-US" sz="1800" err="1"/>
              <a:t>Luostarilaitoksen</a:t>
            </a:r>
            <a:r>
              <a:rPr lang="en-US" sz="1800"/>
              <a:t> </a:t>
            </a:r>
            <a:r>
              <a:rPr lang="en-US" sz="1800" err="1"/>
              <a:t>juuret</a:t>
            </a:r>
            <a:r>
              <a:rPr lang="en-US" sz="1800"/>
              <a:t> </a:t>
            </a:r>
            <a:r>
              <a:rPr lang="en-US" sz="1800" err="1"/>
              <a:t>olivat</a:t>
            </a:r>
            <a:r>
              <a:rPr lang="en-US" sz="1800"/>
              <a:t> 500- </a:t>
            </a:r>
            <a:r>
              <a:rPr lang="en-US" sz="1800" err="1"/>
              <a:t>luvulla</a:t>
            </a:r>
            <a:r>
              <a:rPr lang="en-US" sz="1800"/>
              <a:t> </a:t>
            </a:r>
            <a:r>
              <a:rPr lang="en-US" sz="1800" err="1"/>
              <a:t>eläneen</a:t>
            </a:r>
            <a:r>
              <a:rPr lang="en-US" sz="1800"/>
              <a:t> </a:t>
            </a:r>
            <a:r>
              <a:rPr lang="en-US" sz="1800" err="1"/>
              <a:t>Benetictus</a:t>
            </a:r>
            <a:r>
              <a:rPr lang="en-US" sz="1800"/>
              <a:t> </a:t>
            </a:r>
            <a:r>
              <a:rPr lang="en-US" sz="1800" err="1"/>
              <a:t>Nursialaisen</a:t>
            </a:r>
            <a:r>
              <a:rPr lang="en-US" sz="1800"/>
              <a:t> </a:t>
            </a:r>
            <a:r>
              <a:rPr lang="en-US" sz="1800" err="1"/>
              <a:t>opetuksia</a:t>
            </a:r>
            <a:r>
              <a:rPr lang="en-US" sz="1800"/>
              <a:t>. </a:t>
            </a:r>
          </a:p>
          <a:p>
            <a:r>
              <a:rPr lang="en-US" sz="1800" err="1"/>
              <a:t>Benetictus</a:t>
            </a:r>
            <a:r>
              <a:rPr lang="en-US" sz="1800"/>
              <a:t> </a:t>
            </a:r>
            <a:r>
              <a:rPr lang="en-US" sz="1800" err="1"/>
              <a:t>laati</a:t>
            </a:r>
            <a:r>
              <a:rPr lang="en-US" sz="1800"/>
              <a:t> </a:t>
            </a:r>
            <a:r>
              <a:rPr lang="en-US" sz="1800" err="1"/>
              <a:t>omia</a:t>
            </a:r>
            <a:r>
              <a:rPr lang="en-US" sz="1800"/>
              <a:t> </a:t>
            </a:r>
            <a:r>
              <a:rPr lang="en-US" sz="1800" err="1"/>
              <a:t>luostarisääntöjä</a:t>
            </a:r>
            <a:r>
              <a:rPr lang="en-US" sz="1800"/>
              <a:t> </a:t>
            </a:r>
            <a:r>
              <a:rPr lang="en-US" sz="1800" err="1"/>
              <a:t>uudistaakseen</a:t>
            </a:r>
            <a:r>
              <a:rPr lang="en-US" sz="1800"/>
              <a:t> </a:t>
            </a:r>
            <a:r>
              <a:rPr lang="en-US" sz="1800" err="1"/>
              <a:t>luostarilaitoksia</a:t>
            </a:r>
            <a:r>
              <a:rPr lang="en-US" sz="1800"/>
              <a:t>. </a:t>
            </a:r>
          </a:p>
          <a:p>
            <a:r>
              <a:rPr lang="en-US" sz="1800" err="1"/>
              <a:t>Paavi</a:t>
            </a:r>
            <a:r>
              <a:rPr lang="en-US" sz="1800"/>
              <a:t> Gregorius </a:t>
            </a:r>
            <a:r>
              <a:rPr lang="en-US" sz="1800" err="1"/>
              <a:t>levitti</a:t>
            </a:r>
            <a:r>
              <a:rPr lang="en-US" sz="1800"/>
              <a:t> </a:t>
            </a:r>
            <a:r>
              <a:rPr lang="en-US" sz="1800" err="1"/>
              <a:t>luostarisääntöjä</a:t>
            </a:r>
            <a:r>
              <a:rPr lang="en-US" sz="1800"/>
              <a:t>. </a:t>
            </a:r>
          </a:p>
          <a:p>
            <a:r>
              <a:rPr lang="en-US" sz="1800" err="1"/>
              <a:t>Benediktiinien</a:t>
            </a:r>
            <a:r>
              <a:rPr lang="en-US" sz="1800"/>
              <a:t> </a:t>
            </a:r>
            <a:r>
              <a:rPr lang="en-US" sz="1800" err="1"/>
              <a:t>johtamista</a:t>
            </a:r>
            <a:r>
              <a:rPr lang="en-US" sz="1800"/>
              <a:t> </a:t>
            </a:r>
            <a:r>
              <a:rPr lang="en-US" sz="1800" err="1"/>
              <a:t>luostareista</a:t>
            </a:r>
            <a:r>
              <a:rPr lang="en-US" sz="1800"/>
              <a:t> </a:t>
            </a:r>
            <a:r>
              <a:rPr lang="en-US" sz="1800" err="1"/>
              <a:t>tuli</a:t>
            </a:r>
            <a:r>
              <a:rPr lang="en-US" sz="1800"/>
              <a:t> </a:t>
            </a:r>
            <a:r>
              <a:rPr lang="en-US" sz="1800" err="1"/>
              <a:t>euroopan</a:t>
            </a:r>
            <a:r>
              <a:rPr lang="en-US" sz="1800"/>
              <a:t> </a:t>
            </a:r>
            <a:r>
              <a:rPr lang="en-US" sz="1800" err="1"/>
              <a:t>voimatekijöitä</a:t>
            </a:r>
          </a:p>
        </p:txBody>
      </p:sp>
    </p:spTree>
    <p:extLst>
      <p:ext uri="{BB962C8B-B14F-4D97-AF65-F5344CB8AC3E}">
        <p14:creationId xmlns:p14="http://schemas.microsoft.com/office/powerpoint/2010/main" val="187495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719578821"/>
              </p:ext>
            </p:extLst>
          </p:nvPr>
        </p:nvSpPr>
        <p:spPr/>
        <p:txBody>
          <a:bodyPr/>
          <a:lstStyle/>
          <a:p>
            <a:r>
              <a:rPr lang="fi-FI"/>
              <a:t>Ristiretket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7216299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Katolisen kristinuskon </a:t>
            </a:r>
            <a:r>
              <a:rPr lang="fi-FI" err="1"/>
              <a:t>vallanhalusia</a:t>
            </a:r>
            <a:r>
              <a:rPr lang="fi-FI"/>
              <a:t> valtaus retkiä jossa halutiin levittää uskontoa</a:t>
            </a:r>
          </a:p>
          <a:p>
            <a:r>
              <a:rPr lang="fi-FI"/>
              <a:t>Katoliset halusivat palauttaa pyhän maan muslimien hallusta </a:t>
            </a:r>
          </a:p>
          <a:p>
            <a:r>
              <a:rPr lang="fi-FI"/>
              <a:t>Isoimmat arvet sai </a:t>
            </a:r>
            <a:r>
              <a:rPr lang="fi-FI" err="1"/>
              <a:t>ordotoksiset</a:t>
            </a:r>
            <a:r>
              <a:rPr lang="fi-FI"/>
              <a:t> ja muslimit.</a:t>
            </a:r>
          </a:p>
          <a:p>
            <a:r>
              <a:rPr lang="fi-FI"/>
              <a:t>Ristiretkillä tehtiin joukko murhia ja ryösteltiin</a:t>
            </a:r>
          </a:p>
          <a:p>
            <a:pPr algn="r"/>
            <a:endParaRPr lang="fi-FI"/>
          </a:p>
          <a:p>
            <a:r>
              <a:rPr lang="fi-FI"/>
              <a:t>Myös suomi kääntyi kristinuskoon ristiretkillä</a:t>
            </a:r>
          </a:p>
          <a:p>
            <a:endParaRPr lang="fi-FI"/>
          </a:p>
        </p:txBody>
      </p:sp>
      <p:pic>
        <p:nvPicPr>
          <p:cNvPr id="4" name="Kuva 4" descr="latau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3552825"/>
            <a:ext cx="4524375" cy="301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3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828929581"/>
              </p:ext>
            </p:extLst>
          </p:nvPr>
        </p:nvSpPr>
        <p:spPr/>
        <p:txBody>
          <a:bodyPr/>
          <a:lstStyle/>
          <a:p>
            <a:r>
              <a:rPr lang="fi-FI"/>
              <a:t>Pyhimykset 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9515230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Ihminen ,joka on voinut kuolla </a:t>
            </a:r>
            <a:r>
              <a:rPr lang="fi-FI" err="1"/>
              <a:t>uskonnonsa</a:t>
            </a:r>
            <a:r>
              <a:rPr lang="fi-FI"/>
              <a:t> puolesta. </a:t>
            </a:r>
          </a:p>
          <a:p>
            <a:r>
              <a:rPr lang="fi-FI"/>
              <a:t>Kunnioitettu tekojensa takia. Ihmiset palvovat sen takia pyhimyksiä. </a:t>
            </a:r>
          </a:p>
          <a:p>
            <a:r>
              <a:rPr lang="fi-FI"/>
              <a:t>Pyhimykset eivät kuolemansa jälkeen käyneet kiirastulessa syntiensä vuoksi</a:t>
            </a:r>
          </a:p>
          <a:p>
            <a:r>
              <a:rPr lang="fi-FI"/>
              <a:t>Ihmisillä, </a:t>
            </a:r>
            <a:r>
              <a:rPr lang="fi-FI" err="1"/>
              <a:t>kaupunkeilla</a:t>
            </a:r>
            <a:r>
              <a:rPr lang="fi-FI"/>
              <a:t>, ammattiryhmillä ja eläimillä on omat suojeluspyhimykset.</a:t>
            </a:r>
          </a:p>
          <a:p>
            <a:r>
              <a:rPr lang="fi-FI"/>
              <a:t>Esim. Pyhä Lucia: näkövammaisten pyhimys </a:t>
            </a:r>
          </a:p>
          <a:p>
            <a:pPr marL="0" indent="0">
              <a:buNone/>
            </a:pPr>
            <a:r>
              <a:rPr lang="fi-FI"/>
              <a:t>              Pyhä </a:t>
            </a:r>
            <a:r>
              <a:rPr lang="fi-FI" err="1"/>
              <a:t>sebatianus</a:t>
            </a:r>
            <a:r>
              <a:rPr lang="fi-FI"/>
              <a:t>: ruton parantaja ja metsästäjien pyhimys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17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uva 12" descr="Venedig_Basi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43" y="2495550"/>
            <a:ext cx="4999044" cy="374931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484959171"/>
              </p:ext>
            </p:ext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Basilika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569983855"/>
              </p:ext>
            </p:extLst>
          </p:nvPr>
        </p:nvSpPr>
        <p:spPr>
          <a:xfrm>
            <a:off x="838200" y="2012865"/>
            <a:ext cx="4317322" cy="4164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fi-FI" sz="2000">
              <a:solidFill>
                <a:schemeClr val="bg1"/>
              </a:solidFill>
            </a:endParaRPr>
          </a:p>
          <a:p>
            <a:r>
              <a:rPr lang="fi-FI" sz="2000">
                <a:solidFill>
                  <a:schemeClr val="bg1"/>
                </a:solidFill>
              </a:rPr>
              <a:t>Varhaisia kirkkorakennuksia ,jotka perustui roomalaisiin rakennuksiin </a:t>
            </a:r>
          </a:p>
          <a:p>
            <a:r>
              <a:rPr lang="fi-FI" sz="2000">
                <a:solidFill>
                  <a:schemeClr val="bg1"/>
                </a:solidFill>
              </a:rPr>
              <a:t>Basilikoissa oli paljon mosaiikkia</a:t>
            </a:r>
          </a:p>
          <a:p>
            <a:r>
              <a:rPr lang="fi-FI" sz="2000">
                <a:solidFill>
                  <a:schemeClr val="bg1"/>
                </a:solidFill>
              </a:rPr>
              <a:t>Kirkon sivuilla laivat </a:t>
            </a:r>
          </a:p>
          <a:p>
            <a:endParaRPr lang="fi-FI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IMG_4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942975"/>
            <a:ext cx="5384800" cy="4851485"/>
          </a:xfrm>
          <a:prstGeom prst="rect">
            <a:avLst/>
          </a:prstGeom>
        </p:spPr>
      </p:pic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11077813"/>
              </p:ext>
            </p:extLst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Gotiikka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46905597"/>
              </p:ext>
            </p:extLst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Kirkko ,joka on suippokaarteinen. </a:t>
            </a:r>
          </a:p>
          <a:p>
            <a:r>
              <a:rPr lang="fi-FI" sz="2000">
                <a:solidFill>
                  <a:schemeClr val="bg1"/>
                </a:solidFill>
              </a:rPr>
              <a:t>Paljon yksityiskohtia </a:t>
            </a:r>
          </a:p>
          <a:p>
            <a:r>
              <a:rPr lang="fi-FI" sz="2000">
                <a:solidFill>
                  <a:schemeClr val="bg1"/>
                </a:solidFill>
              </a:rPr>
              <a:t>Lasimaalauksia </a:t>
            </a:r>
          </a:p>
        </p:txBody>
      </p:sp>
    </p:spTree>
    <p:extLst>
      <p:ext uri="{BB962C8B-B14F-4D97-AF65-F5344CB8AC3E}">
        <p14:creationId xmlns:p14="http://schemas.microsoft.com/office/powerpoint/2010/main" val="404080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Laajakuva</PresentationFormat>
  <Paragraphs>43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Lännen kirkko keskiajalla</vt:lpstr>
      <vt:lpstr>Välirikko</vt:lpstr>
      <vt:lpstr>Läntinen luostarilaitos </vt:lpstr>
      <vt:lpstr>Ristiretket</vt:lpstr>
      <vt:lpstr>Pyhimykset </vt:lpstr>
      <vt:lpstr>Basilika</vt:lpstr>
      <vt:lpstr>Gotiikka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Lännen kirkko keskiajalla</dc:title>
  <dc:creator>Esa</dc:creator>
  <cp:lastModifiedBy>Tuupanen Esa</cp:lastModifiedBy>
  <cp:revision>2</cp:revision>
  <dcterms:modified xsi:type="dcterms:W3CDTF">2017-05-26T06:32:53Z</dcterms:modified>
</cp:coreProperties>
</file>