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109" y="116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ED9EB-B609-4954-B3E5-7ACBC7B75736}" type="datetimeFigureOut">
              <a:rPr lang="fi-FI" smtClean="0"/>
              <a:t>30.4.2019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E4C88-C832-4E34-879B-CA327BC1B9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8933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ED9EB-B609-4954-B3E5-7ACBC7B75736}" type="datetimeFigureOut">
              <a:rPr lang="fi-FI" smtClean="0"/>
              <a:t>30.4.2019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E4C88-C832-4E34-879B-CA327BC1B9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3476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ED9EB-B609-4954-B3E5-7ACBC7B75736}" type="datetimeFigureOut">
              <a:rPr lang="fi-FI" smtClean="0"/>
              <a:t>30.4.2019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E4C88-C832-4E34-879B-CA327BC1B9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6926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ED9EB-B609-4954-B3E5-7ACBC7B75736}" type="datetimeFigureOut">
              <a:rPr lang="fi-FI" smtClean="0"/>
              <a:t>30.4.2019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E4C88-C832-4E34-879B-CA327BC1B9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5532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ED9EB-B609-4954-B3E5-7ACBC7B75736}" type="datetimeFigureOut">
              <a:rPr lang="fi-FI" smtClean="0"/>
              <a:t>30.4.2019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E4C88-C832-4E34-879B-CA327BC1B9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061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ED9EB-B609-4954-B3E5-7ACBC7B75736}" type="datetimeFigureOut">
              <a:rPr lang="fi-FI" smtClean="0"/>
              <a:t>30.4.2019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E4C88-C832-4E34-879B-CA327BC1B9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118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ED9EB-B609-4954-B3E5-7ACBC7B75736}" type="datetimeFigureOut">
              <a:rPr lang="fi-FI" smtClean="0"/>
              <a:t>30.4.2019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E4C88-C832-4E34-879B-CA327BC1B9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6575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ED9EB-B609-4954-B3E5-7ACBC7B75736}" type="datetimeFigureOut">
              <a:rPr lang="fi-FI" smtClean="0"/>
              <a:t>30.4.2019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E4C88-C832-4E34-879B-CA327BC1B9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6576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ED9EB-B609-4954-B3E5-7ACBC7B75736}" type="datetimeFigureOut">
              <a:rPr lang="fi-FI" smtClean="0"/>
              <a:t>30.4.2019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E4C88-C832-4E34-879B-CA327BC1B9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7082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ED9EB-B609-4954-B3E5-7ACBC7B75736}" type="datetimeFigureOut">
              <a:rPr lang="fi-FI" smtClean="0"/>
              <a:t>30.4.2019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E4C88-C832-4E34-879B-CA327BC1B9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323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ED9EB-B609-4954-B3E5-7ACBC7B75736}" type="datetimeFigureOut">
              <a:rPr lang="fi-FI" smtClean="0"/>
              <a:t>30.4.2019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E4C88-C832-4E34-879B-CA327BC1B9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8622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ED9EB-B609-4954-B3E5-7ACBC7B75736}" type="datetimeFigureOut">
              <a:rPr lang="fi-FI" smtClean="0"/>
              <a:t>30.4.2019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BE4C88-C832-4E34-879B-CA327BC1B9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8670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tsikko 15"/>
          <p:cNvSpPr>
            <a:spLocks noGrp="1"/>
          </p:cNvSpPr>
          <p:nvPr>
            <p:ph type="title"/>
          </p:nvPr>
        </p:nvSpPr>
        <p:spPr>
          <a:xfrm>
            <a:off x="116632" y="0"/>
            <a:ext cx="6336704" cy="576064"/>
          </a:xfrm>
        </p:spPr>
        <p:txBody>
          <a:bodyPr>
            <a:normAutofit/>
          </a:bodyPr>
          <a:lstStyle/>
          <a:p>
            <a:pPr algn="l"/>
            <a:r>
              <a:rPr lang="fi-FI" sz="2000" dirty="0" smtClean="0"/>
              <a:t>Aromikas ’Kaneli’ omena</a:t>
            </a:r>
            <a:endParaRPr lang="fi-FI" sz="2000" dirty="0"/>
          </a:p>
        </p:txBody>
      </p:sp>
      <p:sp>
        <p:nvSpPr>
          <p:cNvPr id="17" name="Sisällön paikkamerkki 16"/>
          <p:cNvSpPr>
            <a:spLocks noGrp="1"/>
          </p:cNvSpPr>
          <p:nvPr>
            <p:ph idx="1"/>
          </p:nvPr>
        </p:nvSpPr>
        <p:spPr>
          <a:xfrm>
            <a:off x="116632" y="467543"/>
            <a:ext cx="4608512" cy="75497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1200" dirty="0" smtClean="0">
                <a:solidFill>
                  <a:srgbClr val="FF0000"/>
                </a:solidFill>
              </a:rPr>
              <a:t>Kaneli-omenan alkuperä ja viljelyhistoria</a:t>
            </a:r>
          </a:p>
          <a:p>
            <a:pPr marL="0" indent="0">
              <a:buNone/>
            </a:pPr>
            <a:r>
              <a:rPr lang="fi-FI" sz="1100" dirty="0"/>
              <a:t>Varmuudella ei tiedetä miltä seudulta Venäjää ’Kaneli’ on kotoisin, mutta sen oletetaan olevan Saratovista, Volga-joen varrelta Euroopan-puoleisen Venäjän kaakkoisosasta. Siellä sitä </a:t>
            </a:r>
            <a:r>
              <a:rPr lang="fi-FI" sz="1100" dirty="0" smtClean="0"/>
              <a:t>ainakin oli 1800-luvulla </a:t>
            </a:r>
            <a:r>
              <a:rPr lang="fi-FI" sz="1100" dirty="0"/>
              <a:t>eniten viljelty ja sieltä löytyivät vanhimmat puuyksilöt. </a:t>
            </a:r>
            <a:r>
              <a:rPr lang="fi-FI" sz="1100" dirty="0" smtClean="0"/>
              <a:t>Kanelit levisivät </a:t>
            </a:r>
            <a:r>
              <a:rPr lang="fi-FI" sz="1100" dirty="0"/>
              <a:t>ensin Pietarin ja Moskovan välille ja koko Itämeren alueelle. 1890-luvulla itäisessä Suomessa tiedetään olleen </a:t>
            </a:r>
            <a:r>
              <a:rPr lang="fi-FI" sz="1100" dirty="0" smtClean="0"/>
              <a:t>muutamia yli 20 </a:t>
            </a:r>
            <a:r>
              <a:rPr lang="fi-FI" sz="1100" dirty="0"/>
              <a:t>vuotta vanhoja </a:t>
            </a:r>
            <a:r>
              <a:rPr lang="fi-FI" sz="1100" dirty="0" smtClean="0"/>
              <a:t>Kaneli-puita. Niiden viljelysuosio nousi nopeasti, sillä 1930-luvulle tultaessa ’Punakaneli’ oli viidenneksi ja ’Keltakaneli’ seitsemänneksi yleisin lajike. </a:t>
            </a:r>
            <a:endParaRPr lang="fi-FI" sz="1100" dirty="0"/>
          </a:p>
          <a:p>
            <a:pPr marL="0" indent="0">
              <a:buNone/>
            </a:pPr>
            <a:r>
              <a:rPr lang="fi-FI" sz="1100" dirty="0" smtClean="0"/>
              <a:t>Kaneleista  on useita värimuunnoksia, joista Suomessa on viljelyssä ’Keltakaneli’, ’Punakaneli</a:t>
            </a:r>
            <a:r>
              <a:rPr lang="fi-FI" sz="1100" dirty="0"/>
              <a:t>’ ja ’Ruskeakaneli</a:t>
            </a:r>
            <a:r>
              <a:rPr lang="fi-FI" sz="1100" dirty="0" smtClean="0"/>
              <a:t>’. Hedelmiin tulee kaunis viiruinen väritys. Kuten syyslajikkeet yleensäkin, myöskään ’Kaneli’ ei säily kovin kauaa varastossa ja ne ovatkin parhaimmillaan juuri poimittuna  nautittavaksi sekä mehustettavaksi ja hillottavaksi.</a:t>
            </a:r>
          </a:p>
          <a:p>
            <a:pPr marL="0" indent="0">
              <a:buNone/>
            </a:pPr>
            <a:r>
              <a:rPr lang="fi-FI" sz="1100" dirty="0" smtClean="0"/>
              <a:t>Kanelit ovat </a:t>
            </a:r>
            <a:r>
              <a:rPr lang="fi-FI" sz="1100" dirty="0"/>
              <a:t>erittäin talvenkestäviä omenalajikkeita ja ne kuuluivatkin vuosikymmenten ajan kauppavakiolajikkeisiin Suomessa. </a:t>
            </a:r>
            <a:r>
              <a:rPr lang="fi-FI" sz="1100" dirty="0" smtClean="0"/>
              <a:t>Ammattiviljelyssä  lajikkeen luutamainen </a:t>
            </a:r>
            <a:r>
              <a:rPr lang="fi-FI" sz="1100" dirty="0"/>
              <a:t>kasvutapa on epäedullinen ja </a:t>
            </a:r>
            <a:r>
              <a:rPr lang="fi-FI" sz="1100" dirty="0" smtClean="0"/>
              <a:t>sen viljelystä on sittemmin luovuttu monilla omenatiloilla</a:t>
            </a:r>
            <a:r>
              <a:rPr lang="fi-FI" sz="1100" dirty="0"/>
              <a:t>. Kanelit ovat </a:t>
            </a:r>
            <a:r>
              <a:rPr lang="fi-FI" sz="1100" dirty="0" smtClean="0"/>
              <a:t> kuitenkin monen </a:t>
            </a:r>
            <a:r>
              <a:rPr lang="fi-FI" sz="1100" dirty="0"/>
              <a:t>suomalaisen lempiomenia sen omintakeisen kaneliin vivahtavan imelän maun </a:t>
            </a:r>
            <a:r>
              <a:rPr lang="fi-FI" sz="1100" dirty="0" smtClean="0"/>
              <a:t>vuoksi, ja siksi ne ovat edelleen suosittuja kotipuutarhoissa. </a:t>
            </a:r>
          </a:p>
          <a:p>
            <a:pPr marL="0" indent="0">
              <a:buNone/>
            </a:pPr>
            <a:r>
              <a:rPr lang="fi-FI" sz="1100" dirty="0"/>
              <a:t>Suomessa </a:t>
            </a:r>
            <a:r>
              <a:rPr lang="fi-FI" sz="1100" dirty="0" smtClean="0"/>
              <a:t>viljeltyjen </a:t>
            </a:r>
            <a:r>
              <a:rPr lang="fi-FI" sz="1100" dirty="0"/>
              <a:t>Kanelien kolme värimuunnosta on talletettu kansalliseen geenivaraomenapuiden kokoelmaan pitkäaikaissäilytykseen niiden geneettisen monimuotoisuuden, erinomaisen talvenkestävyyden ja merkittävän viljelyhistorian </a:t>
            </a:r>
            <a:r>
              <a:rPr lang="fi-FI" sz="1100" dirty="0" smtClean="0"/>
              <a:t>vuoksi.</a:t>
            </a:r>
          </a:p>
          <a:p>
            <a:pPr marL="0" indent="0">
              <a:buNone/>
            </a:pPr>
            <a:endParaRPr lang="fi-FI" sz="1100" dirty="0" smtClean="0"/>
          </a:p>
          <a:p>
            <a:pPr marL="0" indent="0">
              <a:buNone/>
            </a:pPr>
            <a:r>
              <a:rPr lang="fi-FI" sz="1200" dirty="0" smtClean="0">
                <a:solidFill>
                  <a:srgbClr val="FF0000"/>
                </a:solidFill>
              </a:rPr>
              <a:t>Viljelyhistoria Hämeessä</a:t>
            </a:r>
          </a:p>
          <a:p>
            <a:pPr marL="0" indent="0">
              <a:buNone/>
            </a:pPr>
            <a:r>
              <a:rPr lang="fi-FI" sz="1100" dirty="0"/>
              <a:t>Hämeeseen Kanelit tulivat tiettävästi ensimmäisenä Tammelaan </a:t>
            </a:r>
            <a:r>
              <a:rPr lang="fi-FI" sz="1100" dirty="0" err="1"/>
              <a:t>Mustialan</a:t>
            </a:r>
            <a:r>
              <a:rPr lang="fi-FI" sz="1100" dirty="0"/>
              <a:t> maanviljelysopistoon 1880-luvulla. </a:t>
            </a:r>
            <a:r>
              <a:rPr lang="fi-FI" sz="1100" dirty="0" err="1"/>
              <a:t>Mustialan</a:t>
            </a:r>
            <a:r>
              <a:rPr lang="fi-FI" sz="1100" dirty="0"/>
              <a:t> taimistosta myytiin keltaista Kanelia, jota oli hankittu Pietarista </a:t>
            </a:r>
            <a:r>
              <a:rPr lang="fi-FI" sz="1100" dirty="0" err="1"/>
              <a:t>Regelin</a:t>
            </a:r>
            <a:r>
              <a:rPr lang="fi-FI" sz="1100" dirty="0"/>
              <a:t> taimistosta. Punaista Kanelia istutettiin vuosikymmen myöhemmin vuonna 1896. 1900-luvun ensimmäisen puoliskon taimihinnastoissa keltainen ja punainen ’Kaneli’ ovat yleisimpien myynnissä olleiden lajikkeiden </a:t>
            </a:r>
            <a:r>
              <a:rPr lang="fi-FI" sz="1100" dirty="0" smtClean="0"/>
              <a:t>joukossa.</a:t>
            </a:r>
          </a:p>
          <a:p>
            <a:pPr marL="0" indent="0">
              <a:buNone/>
            </a:pPr>
            <a:endParaRPr lang="fi-FI" sz="1100" dirty="0" smtClean="0"/>
          </a:p>
          <a:p>
            <a:pPr marL="0" indent="0">
              <a:buNone/>
            </a:pPr>
            <a:r>
              <a:rPr lang="fi-FI" sz="1200" dirty="0" smtClean="0">
                <a:solidFill>
                  <a:srgbClr val="FF0000"/>
                </a:solidFill>
              </a:rPr>
              <a:t>Kohdepuutarhan </a:t>
            </a:r>
            <a:r>
              <a:rPr lang="fi-FI" sz="1200" dirty="0" smtClean="0">
                <a:solidFill>
                  <a:srgbClr val="FF0000"/>
                </a:solidFill>
              </a:rPr>
              <a:t>’Kaneli</a:t>
            </a:r>
            <a:r>
              <a:rPr lang="fi-FI" sz="1200" dirty="0" smtClean="0">
                <a:solidFill>
                  <a:srgbClr val="FF0000"/>
                </a:solidFill>
              </a:rPr>
              <a:t>’</a:t>
            </a:r>
          </a:p>
          <a:p>
            <a:pPr marL="0" indent="0">
              <a:buNone/>
            </a:pPr>
            <a:r>
              <a:rPr lang="fi-FI" sz="1200" dirty="0" smtClean="0"/>
              <a:t>&lt;kuvausta kohteen omenatarhan historiasta, mistä puut hankittu ja milloin, miten satoa hyödynnetään&gt;</a:t>
            </a:r>
            <a:endParaRPr lang="fi-FI" sz="1200" dirty="0" smtClean="0"/>
          </a:p>
        </p:txBody>
      </p:sp>
      <p:pic>
        <p:nvPicPr>
          <p:cNvPr id="1028" name="Picture 4" descr="https://www.luke.fi/wp-content/uploads/2015/02/Luke_FI_virall_WE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0786" y="7465549"/>
            <a:ext cx="692696" cy="568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kstiruutu 18"/>
          <p:cNvSpPr txBox="1"/>
          <p:nvPr/>
        </p:nvSpPr>
        <p:spPr>
          <a:xfrm>
            <a:off x="4940654" y="240393"/>
            <a:ext cx="178927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 smtClean="0"/>
              <a:t>&lt;Kuvia </a:t>
            </a:r>
            <a:r>
              <a:rPr lang="fi-FI" sz="1000" dirty="0" smtClean="0"/>
              <a:t>kohdepuutarhan Kaneleista (hedelmästä, puusta, </a:t>
            </a:r>
            <a:r>
              <a:rPr lang="fi-FI" sz="1000" dirty="0" smtClean="0"/>
              <a:t>kukasta, hillosta, mehusta), vanhoja mustavalkokuvia&gt;</a:t>
            </a:r>
            <a:endParaRPr lang="fi-FI" sz="1000" dirty="0"/>
          </a:p>
        </p:txBody>
      </p:sp>
      <p:pic>
        <p:nvPicPr>
          <p:cNvPr id="11" name="Kuva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166" y="7459208"/>
            <a:ext cx="1451113" cy="539876"/>
          </a:xfrm>
          <a:prstGeom prst="rect">
            <a:avLst/>
          </a:prstGeom>
        </p:spPr>
      </p:pic>
      <p:sp>
        <p:nvSpPr>
          <p:cNvPr id="12" name="Tekstiruutu 11"/>
          <p:cNvSpPr txBox="1"/>
          <p:nvPr/>
        </p:nvSpPr>
        <p:spPr>
          <a:xfrm>
            <a:off x="188635" y="8282226"/>
            <a:ext cx="654129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sz="1000" dirty="0"/>
          </a:p>
        </p:txBody>
      </p:sp>
      <p:sp>
        <p:nvSpPr>
          <p:cNvPr id="8" name="Tekstiruutu 7"/>
          <p:cNvSpPr txBox="1"/>
          <p:nvPr/>
        </p:nvSpPr>
        <p:spPr>
          <a:xfrm>
            <a:off x="188634" y="8081153"/>
            <a:ext cx="654129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 smtClean="0">
                <a:solidFill>
                  <a:srgbClr val="FF0000"/>
                </a:solidFill>
              </a:rPr>
              <a:t>Lähteet: </a:t>
            </a:r>
            <a:r>
              <a:rPr lang="fi-FI" sz="1000" dirty="0" err="1" smtClean="0"/>
              <a:t>Ahinko</a:t>
            </a:r>
            <a:r>
              <a:rPr lang="fi-FI" sz="1000" dirty="0" smtClean="0"/>
              <a:t>, H (2016) </a:t>
            </a:r>
            <a:r>
              <a:rPr lang="fi-FI" sz="1000" dirty="0" err="1" smtClean="0"/>
              <a:t>Mustialan</a:t>
            </a:r>
            <a:r>
              <a:rPr lang="fi-FI" sz="1000" dirty="0" smtClean="0"/>
              <a:t> maanviljelysopiston ja sen lähiympäristön vanhojen omenapuiden kulttuurinen ja geneettinen monimuotoisuus.  AMK opinnäytetyö, HAMK, Forssa; Collan, O (1934)  Suomen hedelmänviljelys . Hedelmätarhojamme v. 1929 kohdanneen tuhon valossa. Valtion maatalouskoetoiminnan julkaisuja </a:t>
            </a:r>
            <a:r>
              <a:rPr lang="fi-FI" sz="1000" dirty="0"/>
              <a:t> </a:t>
            </a:r>
            <a:r>
              <a:rPr lang="fi-FI" sz="1000" dirty="0" smtClean="0"/>
              <a:t>N:o 60, Helsinki; Heikkilä</a:t>
            </a:r>
            <a:r>
              <a:rPr lang="fi-FI" sz="1000" dirty="0"/>
              <a:t>, J (2018) Omenalajikkeet taimihinnastoissa vuosina 1900-1949. AMK opinnäytetyö, HAMK, </a:t>
            </a:r>
            <a:r>
              <a:rPr lang="fi-FI" sz="1000" dirty="0" err="1" smtClean="0"/>
              <a:t>Lepaa</a:t>
            </a:r>
            <a:r>
              <a:rPr lang="fi-FI" sz="1000" dirty="0" smtClean="0"/>
              <a:t>; </a:t>
            </a:r>
            <a:r>
              <a:rPr lang="fi-FI" sz="1000" dirty="0" err="1" smtClean="0"/>
              <a:t>Meurman</a:t>
            </a:r>
            <a:r>
              <a:rPr lang="fi-FI" sz="1000" dirty="0" smtClean="0"/>
              <a:t>, O (1943) Suomen hedelmäpuut ja viljellyt marjat. Ensimmäinen osa, omenat. Oy Suomen kirja, Helsinki;  </a:t>
            </a:r>
            <a:r>
              <a:rPr lang="fi-FI" sz="1000" dirty="0" err="1" smtClean="0"/>
              <a:t>Smirnoff</a:t>
            </a:r>
            <a:r>
              <a:rPr lang="fi-FI" sz="1000" dirty="0" smtClean="0"/>
              <a:t>., A (1894)  Suomen </a:t>
            </a:r>
            <a:r>
              <a:rPr lang="fi-FI" sz="1000" dirty="0" err="1" smtClean="0"/>
              <a:t>pomologiian</a:t>
            </a:r>
            <a:r>
              <a:rPr lang="fi-FI" sz="1000" dirty="0" smtClean="0"/>
              <a:t> käsikirja. Suomentanut A. Westerlund. Werner Söderström</a:t>
            </a:r>
            <a:r>
              <a:rPr lang="fi-FI" sz="1000" dirty="0"/>
              <a:t>.</a:t>
            </a:r>
          </a:p>
        </p:txBody>
      </p:sp>
      <p:sp>
        <p:nvSpPr>
          <p:cNvPr id="2" name="Tekstiruutu 1"/>
          <p:cNvSpPr txBox="1"/>
          <p:nvPr/>
        </p:nvSpPr>
        <p:spPr>
          <a:xfrm>
            <a:off x="5517231" y="7140284"/>
            <a:ext cx="116409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 smtClean="0"/>
              <a:t>Kuvat: xxx</a:t>
            </a:r>
            <a:endParaRPr lang="fi-FI" sz="1000" dirty="0"/>
          </a:p>
        </p:txBody>
      </p:sp>
    </p:spTree>
    <p:extLst>
      <p:ext uri="{BB962C8B-B14F-4D97-AF65-F5344CB8AC3E}">
        <p14:creationId xmlns:p14="http://schemas.microsoft.com/office/powerpoint/2010/main" val="3805236958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306</TotalTime>
  <Words>405</Words>
  <Application>Microsoft Office PowerPoint</Application>
  <PresentationFormat>Näytössä katseltava diaesitys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2" baseType="lpstr">
      <vt:lpstr>blank</vt:lpstr>
      <vt:lpstr>Aromikas ’Kaneli’ omena</vt:lpstr>
    </vt:vector>
  </TitlesOfParts>
  <Company>LUKE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Aromikas ’Kaneli’ omena</dc:title>
  <dc:creator>Heinonen Maarit</dc:creator>
  <cp:lastModifiedBy>Heinonen Maarit</cp:lastModifiedBy>
  <cp:revision>20</cp:revision>
  <dcterms:created xsi:type="dcterms:W3CDTF">2019-02-13T06:20:53Z</dcterms:created>
  <dcterms:modified xsi:type="dcterms:W3CDTF">2019-04-30T10:12:46Z</dcterms:modified>
</cp:coreProperties>
</file>