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4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125D-59B9-4336-AD08-86FE0EF4955A}" type="datetimeFigureOut">
              <a:rPr lang="fi-FI" smtClean="0"/>
              <a:pPr/>
              <a:t>26.5.2021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4BAA-7BCD-4295-8068-B7B2470DB2E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2832300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125D-59B9-4336-AD08-86FE0EF4955A}" type="datetimeFigureOut">
              <a:rPr lang="fi-FI" smtClean="0"/>
              <a:pPr/>
              <a:t>26.5.2021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4BAA-7BCD-4295-8068-B7B2470DB2E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5744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125D-59B9-4336-AD08-86FE0EF4955A}" type="datetimeFigureOut">
              <a:rPr lang="fi-FI" smtClean="0"/>
              <a:pPr/>
              <a:t>26.5.2021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4BAA-7BCD-4295-8068-B7B2470DB2E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65148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125D-59B9-4336-AD08-86FE0EF4955A}" type="datetimeFigureOut">
              <a:rPr lang="fi-FI" smtClean="0"/>
              <a:pPr/>
              <a:t>26.5.2021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4BAA-7BCD-4295-8068-B7B2470DB2E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16656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125D-59B9-4336-AD08-86FE0EF4955A}" type="datetimeFigureOut">
              <a:rPr lang="fi-FI" smtClean="0"/>
              <a:pPr/>
              <a:t>26.5.2021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4BAA-7BCD-4295-8068-B7B2470DB2E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766363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125D-59B9-4336-AD08-86FE0EF4955A}" type="datetimeFigureOut">
              <a:rPr lang="fi-FI" smtClean="0"/>
              <a:pPr/>
              <a:t>26.5.2021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4BAA-7BCD-4295-8068-B7B2470DB2E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23014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125D-59B9-4336-AD08-86FE0EF4955A}" type="datetimeFigureOut">
              <a:rPr lang="fi-FI" smtClean="0"/>
              <a:pPr/>
              <a:t>26.5.2021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4BAA-7BCD-4295-8068-B7B2470DB2E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9905192"/>
      </p:ext>
    </p:extLst>
  </p:cSld>
  <p:clrMapOvr>
    <a:masterClrMapping/>
  </p:clrMapOvr>
  <p:transition spd="slow"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125D-59B9-4336-AD08-86FE0EF4955A}" type="datetimeFigureOut">
              <a:rPr lang="fi-FI" smtClean="0"/>
              <a:pPr/>
              <a:t>26.5.2021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4BAA-7BCD-4295-8068-B7B2470DB2E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6052082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125D-59B9-4336-AD08-86FE0EF4955A}" type="datetimeFigureOut">
              <a:rPr lang="fi-FI" smtClean="0"/>
              <a:pPr/>
              <a:t>26.5.2021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4BAA-7BCD-4295-8068-B7B2470DB2E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5580762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125D-59B9-4336-AD08-86FE0EF4955A}" type="datetimeFigureOut">
              <a:rPr lang="fi-FI" smtClean="0"/>
              <a:pPr/>
              <a:t>26.5.2021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4BAA-7BCD-4295-8068-B7B2470DB2E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3805940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125D-59B9-4336-AD08-86FE0EF4955A}" type="datetimeFigureOut">
              <a:rPr lang="fi-FI" smtClean="0"/>
              <a:pPr/>
              <a:t>26.5.2021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4BAA-7BCD-4295-8068-B7B2470DB2E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1225248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125D-59B9-4336-AD08-86FE0EF4955A}" type="datetimeFigureOut">
              <a:rPr lang="fi-FI" smtClean="0"/>
              <a:pPr/>
              <a:t>26.5.2021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4BAA-7BCD-4295-8068-B7B2470DB2E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5595565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125D-59B9-4336-AD08-86FE0EF4955A}" type="datetimeFigureOut">
              <a:rPr lang="fi-FI" smtClean="0"/>
              <a:pPr/>
              <a:t>26.5.2021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4BAA-7BCD-4295-8068-B7B2470DB2E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9572467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125D-59B9-4336-AD08-86FE0EF4955A}" type="datetimeFigureOut">
              <a:rPr lang="fi-FI" smtClean="0"/>
              <a:pPr/>
              <a:t>26.5.2021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4BAA-7BCD-4295-8068-B7B2470DB2E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5831314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125D-59B9-4336-AD08-86FE0EF4955A}" type="datetimeFigureOut">
              <a:rPr lang="fi-FI" smtClean="0"/>
              <a:pPr/>
              <a:t>26.5.2021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4BAA-7BCD-4295-8068-B7B2470DB2E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9838248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125D-59B9-4336-AD08-86FE0EF4955A}" type="datetimeFigureOut">
              <a:rPr lang="fi-FI" smtClean="0"/>
              <a:pPr/>
              <a:t>26.5.2021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4BAA-7BCD-4295-8068-B7B2470DB2E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7196071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E125D-59B9-4336-AD08-86FE0EF4955A}" type="datetimeFigureOut">
              <a:rPr lang="fi-FI" smtClean="0"/>
              <a:pPr/>
              <a:t>26.5.2021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D5D4BAA-7BCD-4295-8068-B7B2470DB2E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0556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96" r:id="rId12"/>
    <p:sldLayoutId id="2147483797" r:id="rId13"/>
    <p:sldLayoutId id="2147483798" r:id="rId14"/>
    <p:sldLayoutId id="2147483799" r:id="rId15"/>
    <p:sldLayoutId id="2147483800" r:id="rId16"/>
  </p:sldLayoutIdLst>
  <p:transition spd="slow">
    <p:push dir="u"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77333" y="609599"/>
            <a:ext cx="8688735" cy="2316481"/>
          </a:xfrm>
        </p:spPr>
        <p:txBody>
          <a:bodyPr>
            <a:normAutofit fontScale="90000"/>
          </a:bodyPr>
          <a:lstStyle/>
          <a:p>
            <a:pPr algn="ctr"/>
            <a:r>
              <a:rPr lang="fi-FI" sz="4000" b="1" u="sng" dirty="0"/>
              <a:t>KIRJOITUSTAIDON ESSEE 5.KURSSI</a:t>
            </a:r>
            <a:br>
              <a:rPr lang="fi-FI" sz="4000" b="1" u="sng" dirty="0"/>
            </a:br>
            <a:br>
              <a:rPr lang="fi-FI" sz="4000" b="1" u="sng" dirty="0"/>
            </a:br>
            <a:r>
              <a:rPr lang="fi-FI" b="1" u="sng" dirty="0"/>
              <a:t>Oma essee, jossa hyödynnetään pohjatekstejä.</a:t>
            </a:r>
          </a:p>
        </p:txBody>
      </p:sp>
    </p:spTree>
    <p:extLst>
      <p:ext uri="{BB962C8B-B14F-4D97-AF65-F5344CB8AC3E}">
        <p14:creationId xmlns:p14="http://schemas.microsoft.com/office/powerpoint/2010/main" val="3196983983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/>
              <a:t>1. Analysoi tehtävänanto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 Mieti tarkasti, mitä aiheessa saa / pitää kirjoittaa.</a:t>
            </a:r>
          </a:p>
          <a:p>
            <a:r>
              <a:rPr lang="fi-FI" dirty="0"/>
              <a:t> Älä kuluta aikaa aiheisiin, joista et kirjoita</a:t>
            </a:r>
          </a:p>
          <a:p>
            <a:r>
              <a:rPr lang="fi-FI" dirty="0"/>
              <a:t> Valitse sellainen, josta sinulla on sanottavaa / tietoa (muutakin, mitä on pohjatekstissä)</a:t>
            </a:r>
          </a:p>
          <a:p>
            <a:r>
              <a:rPr lang="fi-FI" dirty="0"/>
              <a:t> Mieti oma näkökulma aiheeseen</a:t>
            </a:r>
          </a:p>
        </p:txBody>
      </p:sp>
    </p:spTree>
    <p:extLst>
      <p:ext uri="{BB962C8B-B14F-4D97-AF65-F5344CB8AC3E}">
        <p14:creationId xmlns:p14="http://schemas.microsoft.com/office/powerpoint/2010/main" val="17095245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/>
              <a:t>2. Suunnittele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 Mieti aineistoja aiheen näkökulmasta</a:t>
            </a:r>
          </a:p>
          <a:p>
            <a:r>
              <a:rPr lang="fi-FI" dirty="0"/>
              <a:t> Tee muistiinpanoja aineistoista</a:t>
            </a:r>
          </a:p>
          <a:p>
            <a:r>
              <a:rPr lang="fi-FI" dirty="0"/>
              <a:t> Kokoa keskeiset ajatukset valitsemastasi aiheesta  (miellekartta)</a:t>
            </a:r>
          </a:p>
          <a:p>
            <a:r>
              <a:rPr lang="fi-FI" dirty="0"/>
              <a:t> Voit tehdä ensin suunnitelman aiheesta ilman pohjatekstejä (omaa asiaa)</a:t>
            </a:r>
          </a:p>
          <a:p>
            <a:r>
              <a:rPr lang="fi-FI" dirty="0"/>
              <a:t> Merkitse viittaukset suunnitelmaasi</a:t>
            </a:r>
          </a:p>
        </p:txBody>
      </p:sp>
    </p:spTree>
    <p:extLst>
      <p:ext uri="{BB962C8B-B14F-4D97-AF65-F5344CB8AC3E}">
        <p14:creationId xmlns:p14="http://schemas.microsoft.com/office/powerpoint/2010/main" val="171706267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/>
              <a:t>3. Mieti esseesi rakenne</a:t>
            </a:r>
            <a:r>
              <a:rPr lang="fi-FI" sz="2800" b="1" dirty="0"/>
              <a:t>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  <a:p>
            <a:r>
              <a:rPr lang="fi-FI" dirty="0"/>
              <a:t> Suunnittele esseesi rakenne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 aikajärjestys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 tärkeysjärjestys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 vertailujärjestys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 syy-seurausjärjestys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 ongelmanratkaisujärjestys</a:t>
            </a:r>
          </a:p>
          <a:p>
            <a:pPr marL="457200" lvl="1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44756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/>
              <a:t>4. Mieti aloitustapoja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 Suoraan asiaan</a:t>
            </a:r>
          </a:p>
          <a:p>
            <a:r>
              <a:rPr lang="fi-FI" dirty="0"/>
              <a:t> Kuvaile esim. tilannetta tai ympäristöä -&gt; lukija eläytyy asiaan</a:t>
            </a:r>
          </a:p>
          <a:p>
            <a:r>
              <a:rPr lang="fi-FI" dirty="0"/>
              <a:t> Lainaus toisesta tekstistä</a:t>
            </a:r>
          </a:p>
          <a:p>
            <a:r>
              <a:rPr lang="fi-FI" dirty="0"/>
              <a:t> Esitä väite</a:t>
            </a:r>
          </a:p>
          <a:p>
            <a:r>
              <a:rPr lang="fi-FI" dirty="0"/>
              <a:t> Kerro omista kokemuksista</a:t>
            </a:r>
          </a:p>
          <a:p>
            <a:r>
              <a:rPr lang="fi-FI" dirty="0"/>
              <a:t> Voit lähteä myös viittaamalla pohjatekstiin</a:t>
            </a:r>
          </a:p>
          <a:p>
            <a:endParaRPr lang="fi-FI" dirty="0"/>
          </a:p>
          <a:p>
            <a:r>
              <a:rPr lang="fi-FI" dirty="0"/>
              <a:t>TÄRKEINTÄ ON JOHDATELLA ALUSSA LUKIJA AIHEESEEN!</a:t>
            </a:r>
          </a:p>
        </p:txBody>
      </p:sp>
    </p:spTree>
    <p:extLst>
      <p:ext uri="{BB962C8B-B14F-4D97-AF65-F5344CB8AC3E}">
        <p14:creationId xmlns:p14="http://schemas.microsoft.com/office/powerpoint/2010/main" val="34841400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/>
              <a:t>5. Kirjoita teksti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/>
              <a:t> Ota aineisto huomioon läpi tekstisi</a:t>
            </a:r>
          </a:p>
          <a:p>
            <a:r>
              <a:rPr lang="fi-FI" dirty="0"/>
              <a:t>Muista 1.viittauksessa esittää pohjatekstin kaikki perustiedot (kirjoittaja, tekstin nimi, tekstin julkaisuaika ja –paikka sekä aihe). Tämän jälkeen avaa pohjateksti omin sanoin lyhyesti.  Tähän ei kommentteja.</a:t>
            </a:r>
          </a:p>
          <a:p>
            <a:r>
              <a:rPr lang="fi-FI" dirty="0"/>
              <a:t> Viittaa asianmukaisesti ja </a:t>
            </a:r>
            <a:r>
              <a:rPr lang="fi-FI"/>
              <a:t>vaihtelevasti - ota </a:t>
            </a:r>
            <a:r>
              <a:rPr lang="fi-FI" dirty="0"/>
              <a:t>aineisto(t) käyttöön viimeistään 2. kappaleessa</a:t>
            </a:r>
          </a:p>
          <a:p>
            <a:r>
              <a:rPr lang="fi-FI" dirty="0"/>
              <a:t> Suosi referointia siteerauksen sijasta, </a:t>
            </a:r>
            <a:r>
              <a:rPr lang="fi-FI" u="sng" dirty="0"/>
              <a:t>lyhyt </a:t>
            </a:r>
            <a:r>
              <a:rPr lang="fi-FI" dirty="0"/>
              <a:t>sitaatti mukaan ( 1 – 3)</a:t>
            </a:r>
          </a:p>
          <a:p>
            <a:r>
              <a:rPr lang="fi-FI" dirty="0"/>
              <a:t> Älä anna aineiston viedä sinua -&gt; kaavamaisuus</a:t>
            </a:r>
          </a:p>
          <a:p>
            <a:r>
              <a:rPr lang="fi-FI" dirty="0"/>
              <a:t> Pohjatekstiin tulee viitata tasaisesti läpi esseen -&gt; 1. viittauksen jälkeen mielellään jokaisessa kappaleessa. Viitataan sukunimellä.</a:t>
            </a:r>
          </a:p>
          <a:p>
            <a:r>
              <a:rPr lang="fi-FI" dirty="0"/>
              <a:t> Kun viittaat pohjatekstiin, käytä PREESESNSIÄ.</a:t>
            </a:r>
          </a:p>
          <a:p>
            <a:r>
              <a:rPr lang="fi-FI" dirty="0"/>
              <a:t> </a:t>
            </a:r>
            <a:r>
              <a:rPr lang="fi-FI" u="sng" dirty="0"/>
              <a:t>Pääpaino kuitenkin omilla ajatuksilla</a:t>
            </a:r>
          </a:p>
          <a:p>
            <a:r>
              <a:rPr lang="fi-FI" u="sng" dirty="0"/>
              <a:t> </a:t>
            </a:r>
            <a:r>
              <a:rPr lang="fi-FI" dirty="0"/>
              <a:t>Tyyli saa olla persoonallisempi kuin  lukutaidossa</a:t>
            </a:r>
            <a:endParaRPr lang="fi-FI" u="sng" dirty="0"/>
          </a:p>
          <a:p>
            <a:r>
              <a:rPr lang="fi-FI" dirty="0"/>
              <a:t> Esseen pituussuositus on 6000 merkkiä.</a:t>
            </a:r>
          </a:p>
          <a:p>
            <a:r>
              <a:rPr lang="fi-FI" dirty="0"/>
              <a:t>MUISTA, ETTÄ KIRJOITUSTAIDON ESSEESSÄ LUKIJA EI TUNNE AINEISTOA!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922384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6. Laadi lopetus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 yhteenveto</a:t>
            </a:r>
          </a:p>
          <a:p>
            <a:r>
              <a:rPr lang="fi-FI" dirty="0"/>
              <a:t> johtopäätös</a:t>
            </a:r>
          </a:p>
          <a:p>
            <a:r>
              <a:rPr lang="fi-FI" dirty="0"/>
              <a:t> pohdi seurauksia</a:t>
            </a:r>
          </a:p>
          <a:p>
            <a:r>
              <a:rPr lang="fi-FI" dirty="0"/>
              <a:t> viittaus tulevaisuuteen</a:t>
            </a:r>
          </a:p>
          <a:p>
            <a:r>
              <a:rPr lang="fi-FI" dirty="0"/>
              <a:t> Kirjoitustaidossa on oltava selkeä lopetus</a:t>
            </a:r>
          </a:p>
        </p:txBody>
      </p:sp>
    </p:spTree>
    <p:extLst>
      <p:ext uri="{BB962C8B-B14F-4D97-AF65-F5344CB8AC3E}">
        <p14:creationId xmlns:p14="http://schemas.microsoft.com/office/powerpoint/2010/main" val="21417804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/>
              <a:t>7. Viimeistele otsikko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 Otsikon tulee liittyä sisältöön ja aiheeseen</a:t>
            </a:r>
          </a:p>
          <a:p>
            <a:r>
              <a:rPr lang="fi-FI" dirty="0"/>
              <a:t> Otsikolla vielä tehdään näkökulman rajausta</a:t>
            </a:r>
          </a:p>
          <a:p>
            <a:r>
              <a:rPr lang="fi-FI" dirty="0"/>
              <a:t> Älä ota aihetta otsikoksi – tai sen pientä muokkausta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46023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8. Muokkaa ja tarkista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 Lue tekstisi huolellisesti läpi ainakin pari kertaa</a:t>
            </a:r>
          </a:p>
          <a:p>
            <a:r>
              <a:rPr lang="fi-FI" dirty="0"/>
              <a:t> Voit keskittyä eri lukukerroilla eri asioihin (sujuvuus, sisältö, oikeakielisyys)</a:t>
            </a:r>
          </a:p>
          <a:p>
            <a:r>
              <a:rPr lang="fi-FI" dirty="0"/>
              <a:t> Muokkaa tekstiä!</a:t>
            </a:r>
          </a:p>
          <a:p>
            <a:r>
              <a:rPr lang="fi-FI" dirty="0"/>
              <a:t> Tarkista viittaukset ja muokkaa niitä, jos on aiheellista</a:t>
            </a:r>
          </a:p>
        </p:txBody>
      </p:sp>
    </p:spTree>
    <p:extLst>
      <p:ext uri="{BB962C8B-B14F-4D97-AF65-F5344CB8AC3E}">
        <p14:creationId xmlns:p14="http://schemas.microsoft.com/office/powerpoint/2010/main" val="29543882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2.08333E-6 3.33333E-6 L 2.08333E-6 -0.07223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184</TotalTime>
  <Words>384</Words>
  <Application>Microsoft Office PowerPoint</Application>
  <PresentationFormat>Laajakuva</PresentationFormat>
  <Paragraphs>57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4" baseType="lpstr">
      <vt:lpstr>Arial</vt:lpstr>
      <vt:lpstr>Trebuchet MS</vt:lpstr>
      <vt:lpstr>Wingdings</vt:lpstr>
      <vt:lpstr>Wingdings 3</vt:lpstr>
      <vt:lpstr>Pinta</vt:lpstr>
      <vt:lpstr>KIRJOITUSTAIDON ESSEE 5.KURSSI  Oma essee, jossa hyödynnetään pohjatekstejä.</vt:lpstr>
      <vt:lpstr>1. Analysoi tehtävänanto</vt:lpstr>
      <vt:lpstr>2. Suunnittele</vt:lpstr>
      <vt:lpstr>3. Mieti esseesi rakenne </vt:lpstr>
      <vt:lpstr>4. Mieti aloitustapoja</vt:lpstr>
      <vt:lpstr>5. Kirjoita teksti</vt:lpstr>
      <vt:lpstr>6. Laadi lopetus</vt:lpstr>
      <vt:lpstr>7. Viimeistele otsikko</vt:lpstr>
      <vt:lpstr>8. Muokkaa ja tarkista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AINEISTOPOHJAINEN KIRJOITELMA</dc:title>
  <dc:creator>Saarenpää</dc:creator>
  <cp:lastModifiedBy>Hannu Saarenpää</cp:lastModifiedBy>
  <cp:revision>33</cp:revision>
  <dcterms:created xsi:type="dcterms:W3CDTF">2013-09-22T08:09:24Z</dcterms:created>
  <dcterms:modified xsi:type="dcterms:W3CDTF">2021-05-26T08:47:38Z</dcterms:modified>
</cp:coreProperties>
</file>