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9" r:id="rId4"/>
    <p:sldId id="270" r:id="rId5"/>
    <p:sldId id="273" r:id="rId6"/>
    <p:sldId id="264" r:id="rId7"/>
    <p:sldId id="271" r:id="rId8"/>
    <p:sldId id="276" r:id="rId9"/>
    <p:sldId id="274" r:id="rId10"/>
    <p:sldId id="269" r:id="rId11"/>
    <p:sldId id="261" r:id="rId12"/>
    <p:sldId id="265" r:id="rId13"/>
    <p:sldId id="266" r:id="rId14"/>
    <p:sldId id="262" r:id="rId15"/>
    <p:sldId id="272" r:id="rId16"/>
    <p:sldId id="263" r:id="rId17"/>
    <p:sldId id="275" r:id="rId18"/>
    <p:sldId id="26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20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Otsikkodia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Osan ylätunnist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Kuvateksti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image" Target="../media/image24.jpg"/><Relationship Id="rId7" Type="http://schemas.openxmlformats.org/officeDocument/2006/relationships/image" Target="../media/image28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5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0.jpg"/><Relationship Id="rId4" Type="http://schemas.openxmlformats.org/officeDocument/2006/relationships/image" Target="../media/image5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8C158F0-FB7C-4E97-9282-AE881B9416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 err="1"/>
              <a:t>Ecole</a:t>
            </a:r>
            <a:r>
              <a:rPr lang="fi-FI" dirty="0"/>
              <a:t> Notre </a:t>
            </a:r>
            <a:r>
              <a:rPr lang="fi-FI" dirty="0" err="1"/>
              <a:t>dame</a:t>
            </a:r>
            <a:r>
              <a:rPr lang="fi-FI" dirty="0"/>
              <a:t> </a:t>
            </a:r>
            <a:br>
              <a:rPr lang="fi-FI" dirty="0"/>
            </a:br>
            <a:r>
              <a:rPr lang="fi-FI" sz="4000" dirty="0" err="1"/>
              <a:t>Savenay</a:t>
            </a:r>
            <a:r>
              <a:rPr lang="fi-FI" sz="4000" dirty="0"/>
              <a:t>, Ranska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715358F7-C3E0-4030-914C-3ADE7132E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 err="1"/>
              <a:t>Jobshadowing</a:t>
            </a:r>
            <a:r>
              <a:rPr lang="fi-FI" dirty="0"/>
              <a:t> 10.-17.2025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F6C55FA9-D24C-4CCA-AD7B-5B4537EC1F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71" b="9816"/>
          <a:stretch/>
        </p:blipFill>
        <p:spPr>
          <a:xfrm>
            <a:off x="0" y="4325446"/>
            <a:ext cx="3675888" cy="2523410"/>
          </a:xfrm>
          <a:prstGeom prst="rect">
            <a:avLst/>
          </a:prstGeom>
        </p:spPr>
      </p:pic>
      <p:pic>
        <p:nvPicPr>
          <p:cNvPr id="6" name="Kuvan paikkamerkki 5">
            <a:extLst>
              <a:ext uri="{FF2B5EF4-FFF2-40B4-BE49-F238E27FC236}">
                <a16:creationId xmlns:a16="http://schemas.microsoft.com/office/drawing/2014/main" id="{D7A80E94-E519-41EF-A8E6-328C11C59C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948" b="21948"/>
          <a:stretch>
            <a:fillRect/>
          </a:stretch>
        </p:blipFill>
        <p:spPr>
          <a:xfrm>
            <a:off x="8598565" y="4160520"/>
            <a:ext cx="3593435" cy="2688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355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A192FC0-ABA2-4DD6-8647-16AEFA2F8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i-FI" dirty="0"/>
              <a:t>Vertailua Suomen ja Ranskan välillä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B0C1A9FA-BB4C-44CE-9311-CFEF16BB5B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i-FI" dirty="0"/>
              <a:t>SUOMI 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08468C23-D102-4FDA-A39D-0D3BF85A9A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/>
          <a:p>
            <a:r>
              <a:rPr lang="fi-FI" dirty="0"/>
              <a:t>Palkka: opettajalla 3056 e / kk + kokemuslisä + henk. lisät</a:t>
            </a:r>
          </a:p>
          <a:p>
            <a:r>
              <a:rPr lang="fi-FI" dirty="0"/>
              <a:t>Lomat: 24-38 / vuosi (riippuen työkokemuksesta)</a:t>
            </a:r>
          </a:p>
          <a:p>
            <a:r>
              <a:rPr lang="fi-FI" dirty="0"/>
              <a:t>Koulutus kestää 3-3,5-vuotta</a:t>
            </a:r>
          </a:p>
          <a:p>
            <a:endParaRPr lang="fi-FI" dirty="0"/>
          </a:p>
        </p:txBody>
      </p:sp>
      <p:sp>
        <p:nvSpPr>
          <p:cNvPr id="5" name="Tekstin paikkamerkki 4">
            <a:extLst>
              <a:ext uri="{FF2B5EF4-FFF2-40B4-BE49-F238E27FC236}">
                <a16:creationId xmlns:a16="http://schemas.microsoft.com/office/drawing/2014/main" id="{28669B64-F324-4536-B5EC-B0435562FB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fi-FI" dirty="0"/>
              <a:t>RANSKA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97FEB53C-CBC6-4079-87BF-7918FC6DA3C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fi-FI" dirty="0"/>
              <a:t>2000 e + kokemuslisä + lapsilisä</a:t>
            </a:r>
          </a:p>
          <a:p>
            <a:r>
              <a:rPr lang="fi-FI" dirty="0"/>
              <a:t>7 vk töitä, 2 vk lomaa, keskiviikkoisin lapset ovat kotona / ei koulua, -&gt; aikaa palavereille, kesällä 2 kk lomaa</a:t>
            </a:r>
          </a:p>
          <a:p>
            <a:r>
              <a:rPr lang="fi-FI" dirty="0"/>
              <a:t>Työtunnit /pv venyvät helposti pitkiksi, loma-aikoja menee myös suunnitteluun</a:t>
            </a:r>
          </a:p>
          <a:p>
            <a:r>
              <a:rPr lang="fi-FI" dirty="0"/>
              <a:t>Koulutus kestää 5-vuotta</a:t>
            </a:r>
          </a:p>
          <a:p>
            <a:r>
              <a:rPr lang="fi-FI" dirty="0"/>
              <a:t>Alle 3-vuotiaiden ”</a:t>
            </a:r>
            <a:r>
              <a:rPr lang="fi-FI" dirty="0" err="1"/>
              <a:t>nursery</a:t>
            </a:r>
            <a:r>
              <a:rPr lang="fi-FI" dirty="0"/>
              <a:t>” ei ole opettajia, yli 3-vuotiaat koulussa</a:t>
            </a:r>
          </a:p>
          <a:p>
            <a:endParaRPr lang="fi-FI" dirty="0"/>
          </a:p>
        </p:txBody>
      </p:sp>
      <p:pic>
        <p:nvPicPr>
          <p:cNvPr id="14" name="Picture 2" descr="Ranska">
            <a:extLst>
              <a:ext uri="{FF2B5EF4-FFF2-40B4-BE49-F238E27FC236}">
                <a16:creationId xmlns:a16="http://schemas.microsoft.com/office/drawing/2014/main" id="{6C0E91C0-E946-4333-B47B-B8CE1C4C36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274" y="1866505"/>
            <a:ext cx="1037082" cy="1037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Suomi">
            <a:extLst>
              <a:ext uri="{FF2B5EF4-FFF2-40B4-BE49-F238E27FC236}">
                <a16:creationId xmlns:a16="http://schemas.microsoft.com/office/drawing/2014/main" id="{3C372C44-DD42-48E8-9869-CAFA3A331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752" y="1866503"/>
            <a:ext cx="1037083" cy="103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588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8F19728-DE44-48FB-9EEB-77572CF54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3-5-VUOTIAIDEN RYHMIÄ (5 KPL)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619E4C3-6B6A-497E-9901-32A091E72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fi-FI" dirty="0"/>
              <a:t>YHDESSÄ LUOKASSA 28-29 LASTA, 1 OPETTAJA + 1 AVUSTAJA</a:t>
            </a:r>
          </a:p>
          <a:p>
            <a:r>
              <a:rPr lang="fi-FI" dirty="0"/>
              <a:t>ERIYTETTYÄ TOIMINTAA ERI IKÄISILLE, ERI LUOKKIEN VÄLILLÄ YHTEISTOIMINTAA</a:t>
            </a:r>
          </a:p>
          <a:p>
            <a:r>
              <a:rPr lang="fi-FI" dirty="0"/>
              <a:t>PÄIVÄN RUNKO: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7.30-9.00 PÄIVÄHOITOA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9-12 KOULUA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12-13.30 LOUNAS (osa lähtee kotiin syömään)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13.30-14 ULKOILUA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14-15 PÄIVÄUNET/LEPOHETKI (3-4-vuotiailla)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14-16.30 KOULUA (5-vuotiailla, osa tulee päiväunilta 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myöhemmin)</a:t>
            </a:r>
          </a:p>
          <a:p>
            <a:pPr marL="0" indent="0">
              <a:buNone/>
            </a:pPr>
            <a:r>
              <a:rPr lang="fi-FI" dirty="0">
                <a:solidFill>
                  <a:schemeClr val="accent2"/>
                </a:solidFill>
              </a:rPr>
              <a:t>16.30-19 PÄIVÄHOITOA</a:t>
            </a:r>
          </a:p>
          <a:p>
            <a:pPr marL="0" indent="0">
              <a:buNone/>
            </a:pPr>
            <a:endParaRPr lang="fi-FI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975A98A2-6DC9-4B23-A7AA-A802E1297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7393" y="1758924"/>
            <a:ext cx="2505114" cy="3340152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F55D6A9C-B00D-4C47-B7A4-D566C8C979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58" t="8311" r="207" b="2769"/>
          <a:stretch/>
        </p:blipFill>
        <p:spPr>
          <a:xfrm>
            <a:off x="6583680" y="4341413"/>
            <a:ext cx="2862072" cy="2203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97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5D4F4BE-A2DE-436A-B384-3A9996646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fi-FI" dirty="0"/>
            </a:br>
            <a:endParaRPr lang="fi-FI" dirty="0"/>
          </a:p>
        </p:txBody>
      </p:sp>
      <p:pic>
        <p:nvPicPr>
          <p:cNvPr id="25" name="Sisällön paikkamerkki 24">
            <a:extLst>
              <a:ext uri="{FF2B5EF4-FFF2-40B4-BE49-F238E27FC236}">
                <a16:creationId xmlns:a16="http://schemas.microsoft.com/office/drawing/2014/main" id="{8822B370-C2FC-4AF8-BF15-16B413FE13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11485" y="283782"/>
            <a:ext cx="5242982" cy="3932237"/>
          </a:xfrm>
          <a:prstGeom prst="rect">
            <a:avLst/>
          </a:prstGeom>
        </p:spPr>
      </p:pic>
      <p:pic>
        <p:nvPicPr>
          <p:cNvPr id="26" name="Kuva 25">
            <a:extLst>
              <a:ext uri="{FF2B5EF4-FFF2-40B4-BE49-F238E27FC236}">
                <a16:creationId xmlns:a16="http://schemas.microsoft.com/office/drawing/2014/main" id="{1D3159BD-B038-4F6C-95A9-79C0D7BEFF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32" y="283781"/>
            <a:ext cx="5242983" cy="3932237"/>
          </a:xfrm>
          <a:prstGeom prst="rect">
            <a:avLst/>
          </a:prstGeom>
        </p:spPr>
      </p:pic>
      <p:sp>
        <p:nvSpPr>
          <p:cNvPr id="3" name="Suorakulmio 2">
            <a:extLst>
              <a:ext uri="{FF2B5EF4-FFF2-40B4-BE49-F238E27FC236}">
                <a16:creationId xmlns:a16="http://schemas.microsoft.com/office/drawing/2014/main" id="{C76DD545-C3D3-4BA7-94BC-D50017008243}"/>
              </a:ext>
            </a:extLst>
          </p:cNvPr>
          <p:cNvSpPr/>
          <p:nvPr/>
        </p:nvSpPr>
        <p:spPr>
          <a:xfrm>
            <a:off x="1188720" y="4690872"/>
            <a:ext cx="3913632" cy="877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Alkuäänteiden harjoittelua</a:t>
            </a:r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8F78A482-DDCB-42E1-A18B-DA5FBAC74E25}"/>
              </a:ext>
            </a:extLst>
          </p:cNvPr>
          <p:cNvSpPr/>
          <p:nvPr/>
        </p:nvSpPr>
        <p:spPr>
          <a:xfrm>
            <a:off x="7095744" y="4690872"/>
            <a:ext cx="4151376" cy="877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Hienomotorisia taitoja: paperin leikkaaminen, liimaaminen, taittelu, rypistely</a:t>
            </a:r>
          </a:p>
        </p:txBody>
      </p:sp>
    </p:spTree>
    <p:extLst>
      <p:ext uri="{BB962C8B-B14F-4D97-AF65-F5344CB8AC3E}">
        <p14:creationId xmlns:p14="http://schemas.microsoft.com/office/powerpoint/2010/main" val="3212907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4856B73-7CF6-4373-B6A8-088D7407E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Elämää ryhmässä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32EB9117-EBF6-48E1-A75B-C24734CC0D2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Koira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Perhosen toukkia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Matoja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Puiden kasvatusta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Hamsteri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fi-FI" dirty="0"/>
          </a:p>
        </p:txBody>
      </p:sp>
      <p:pic>
        <p:nvPicPr>
          <p:cNvPr id="10" name="Kuva 9">
            <a:extLst>
              <a:ext uri="{FF2B5EF4-FFF2-40B4-BE49-F238E27FC236}">
                <a16:creationId xmlns:a16="http://schemas.microsoft.com/office/drawing/2014/main" id="{E24EF470-F329-4DD9-882A-359F7CCC68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99" y="146304"/>
            <a:ext cx="4666488" cy="3499866"/>
          </a:xfrm>
          <a:prstGeom prst="rect">
            <a:avLst/>
          </a:prstGeom>
        </p:spPr>
      </p:pic>
      <p:pic>
        <p:nvPicPr>
          <p:cNvPr id="12" name="Kuva 11">
            <a:extLst>
              <a:ext uri="{FF2B5EF4-FFF2-40B4-BE49-F238E27FC236}">
                <a16:creationId xmlns:a16="http://schemas.microsoft.com/office/drawing/2014/main" id="{A886C960-FCE5-401F-BE32-2C61724BE5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6776" y="217170"/>
            <a:ext cx="2571750" cy="3429000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B4A1934B-16F7-4575-A692-2EB6B7E443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" t="10675" r="6074" b="7851"/>
          <a:stretch/>
        </p:blipFill>
        <p:spPr>
          <a:xfrm>
            <a:off x="38099" y="3721608"/>
            <a:ext cx="4663440" cy="3035808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8CE30EE1-3DD1-41C6-940D-2DD1EC6FB1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3980" y="4434840"/>
            <a:ext cx="2974848" cy="2231136"/>
          </a:xfrm>
          <a:prstGeom prst="rect">
            <a:avLst/>
          </a:prstGeom>
        </p:spPr>
      </p:pic>
      <p:pic>
        <p:nvPicPr>
          <p:cNvPr id="18" name="Kuva 17">
            <a:extLst>
              <a:ext uri="{FF2B5EF4-FFF2-40B4-BE49-F238E27FC236}">
                <a16:creationId xmlns:a16="http://schemas.microsoft.com/office/drawing/2014/main" id="{922E01AE-97B0-41EA-8A87-A6EFE484A2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7414" y="4037076"/>
            <a:ext cx="3277362" cy="24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833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orakulmio 1">
            <a:extLst>
              <a:ext uri="{FF2B5EF4-FFF2-40B4-BE49-F238E27FC236}">
                <a16:creationId xmlns:a16="http://schemas.microsoft.com/office/drawing/2014/main" id="{3894A598-439B-43A6-97C6-50FB6965D61D}"/>
              </a:ext>
            </a:extLst>
          </p:cNvPr>
          <p:cNvSpPr/>
          <p:nvPr/>
        </p:nvSpPr>
        <p:spPr>
          <a:xfrm>
            <a:off x="3507515" y="299212"/>
            <a:ext cx="1754124" cy="5792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i-FI" b="1" dirty="0"/>
              <a:t>Luokissa:</a:t>
            </a:r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246FABAD-23C4-4C89-9626-663ABC8BC000}"/>
              </a:ext>
            </a:extLst>
          </p:cNvPr>
          <p:cNvSpPr/>
          <p:nvPr/>
        </p:nvSpPr>
        <p:spPr>
          <a:xfrm>
            <a:off x="8927212" y="320040"/>
            <a:ext cx="2944368" cy="85039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Jumppaa pihalla: temppurata, kissa &amp; hiiri, pyöräilyä radalla </a:t>
            </a:r>
          </a:p>
        </p:txBody>
      </p:sp>
      <p:sp>
        <p:nvSpPr>
          <p:cNvPr id="5" name="Suorakulmio 4">
            <a:extLst>
              <a:ext uri="{FF2B5EF4-FFF2-40B4-BE49-F238E27FC236}">
                <a16:creationId xmlns:a16="http://schemas.microsoft.com/office/drawing/2014/main" id="{6E801FBE-6A03-4E9C-A98A-B2B9AE69A4BF}"/>
              </a:ext>
            </a:extLst>
          </p:cNvPr>
          <p:cNvSpPr/>
          <p:nvPr/>
        </p:nvSpPr>
        <p:spPr>
          <a:xfrm>
            <a:off x="9251004" y="3225569"/>
            <a:ext cx="2587752" cy="115214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Jumppaa karate-salissa: nassikkapainia, piirilaululeikkejä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5DCF41B1-7F05-4896-BCB1-53A688861C5A}"/>
              </a:ext>
            </a:extLst>
          </p:cNvPr>
          <p:cNvSpPr/>
          <p:nvPr/>
        </p:nvSpPr>
        <p:spPr>
          <a:xfrm>
            <a:off x="286846" y="2128289"/>
            <a:ext cx="2494787" cy="110642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Leikkaa &amp; liimaa uimakoulun järjestyskuvat</a:t>
            </a:r>
          </a:p>
        </p:txBody>
      </p:sp>
      <p:sp>
        <p:nvSpPr>
          <p:cNvPr id="7" name="Suorakulmio 6">
            <a:extLst>
              <a:ext uri="{FF2B5EF4-FFF2-40B4-BE49-F238E27FC236}">
                <a16:creationId xmlns:a16="http://schemas.microsoft.com/office/drawing/2014/main" id="{A7487B96-FB14-4E6A-BB5D-6DF4F20C3E06}"/>
              </a:ext>
            </a:extLst>
          </p:cNvPr>
          <p:cNvSpPr/>
          <p:nvPr/>
        </p:nvSpPr>
        <p:spPr>
          <a:xfrm>
            <a:off x="3408324" y="3225569"/>
            <a:ext cx="2450592" cy="9692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Leikkaa &amp; liimaa eri muotoja</a:t>
            </a:r>
          </a:p>
        </p:txBody>
      </p:sp>
      <p:sp>
        <p:nvSpPr>
          <p:cNvPr id="8" name="Suorakulmio 7">
            <a:extLst>
              <a:ext uri="{FF2B5EF4-FFF2-40B4-BE49-F238E27FC236}">
                <a16:creationId xmlns:a16="http://schemas.microsoft.com/office/drawing/2014/main" id="{57C70166-FEA9-48F9-AD46-61DD9B6809A4}"/>
              </a:ext>
            </a:extLst>
          </p:cNvPr>
          <p:cNvSpPr/>
          <p:nvPr/>
        </p:nvSpPr>
        <p:spPr>
          <a:xfrm>
            <a:off x="581024" y="432308"/>
            <a:ext cx="2450592" cy="110642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 err="1"/>
              <a:t>Livecam</a:t>
            </a:r>
            <a:r>
              <a:rPr lang="fi-FI" dirty="0"/>
              <a:t>: haikaran pesä, digikirja suoretkestä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3C493403-D575-44B4-ADD0-55D6EFCE1013}"/>
              </a:ext>
            </a:extLst>
          </p:cNvPr>
          <p:cNvSpPr/>
          <p:nvPr/>
        </p:nvSpPr>
        <p:spPr>
          <a:xfrm>
            <a:off x="6569964" y="2791460"/>
            <a:ext cx="2369630" cy="11371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Eläinten lajittelua pienryhmissä (</a:t>
            </a:r>
            <a:r>
              <a:rPr lang="fi-FI" dirty="0" err="1"/>
              <a:t>ovipare</a:t>
            </a:r>
            <a:r>
              <a:rPr lang="fi-FI" dirty="0"/>
              <a:t>/</a:t>
            </a:r>
            <a:r>
              <a:rPr lang="fi-FI" dirty="0" err="1"/>
              <a:t>vivipare</a:t>
            </a:r>
            <a:r>
              <a:rPr lang="fi-FI" dirty="0"/>
              <a:t>)</a:t>
            </a:r>
          </a:p>
        </p:txBody>
      </p:sp>
      <p:pic>
        <p:nvPicPr>
          <p:cNvPr id="11" name="Kuva 10">
            <a:extLst>
              <a:ext uri="{FF2B5EF4-FFF2-40B4-BE49-F238E27FC236}">
                <a16:creationId xmlns:a16="http://schemas.microsoft.com/office/drawing/2014/main" id="{37FDB57C-71B5-4684-B344-E01D05951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101" y="999378"/>
            <a:ext cx="2389442" cy="1792082"/>
          </a:xfrm>
          <a:prstGeom prst="rect">
            <a:avLst/>
          </a:prstGeom>
        </p:spPr>
      </p:pic>
      <p:pic>
        <p:nvPicPr>
          <p:cNvPr id="12" name="Kuva 11">
            <a:extLst>
              <a:ext uri="{FF2B5EF4-FFF2-40B4-BE49-F238E27FC236}">
                <a16:creationId xmlns:a16="http://schemas.microsoft.com/office/drawing/2014/main" id="{675144CB-4083-4539-A8D6-08E9B3A9DB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18" t="-1" r="6586" b="3340"/>
          <a:stretch/>
        </p:blipFill>
        <p:spPr>
          <a:xfrm rot="16200000">
            <a:off x="3492052" y="3600661"/>
            <a:ext cx="2336247" cy="3538350"/>
          </a:xfrm>
          <a:prstGeom prst="rect">
            <a:avLst/>
          </a:prstGeom>
        </p:spPr>
      </p:pic>
      <p:pic>
        <p:nvPicPr>
          <p:cNvPr id="13" name="Kuva 12">
            <a:extLst>
              <a:ext uri="{FF2B5EF4-FFF2-40B4-BE49-F238E27FC236}">
                <a16:creationId xmlns:a16="http://schemas.microsoft.com/office/drawing/2014/main" id="{E6A228BA-1B12-4294-BE18-DE8D28A885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96" t="5951" r="7118" b="3664"/>
          <a:stretch/>
        </p:blipFill>
        <p:spPr>
          <a:xfrm>
            <a:off x="286846" y="3264409"/>
            <a:ext cx="2494787" cy="3326384"/>
          </a:xfrm>
          <a:prstGeom prst="rect">
            <a:avLst/>
          </a:prstGeom>
        </p:spPr>
      </p:pic>
      <p:pic>
        <p:nvPicPr>
          <p:cNvPr id="14" name="Kuva 13">
            <a:extLst>
              <a:ext uri="{FF2B5EF4-FFF2-40B4-BE49-F238E27FC236}">
                <a16:creationId xmlns:a16="http://schemas.microsoft.com/office/drawing/2014/main" id="{AF68102B-FAD4-4FD8-B5CB-E7ECDB7A12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261" t="1878" r="645" b="4500"/>
          <a:stretch/>
        </p:blipFill>
        <p:spPr>
          <a:xfrm rot="5400000">
            <a:off x="6452930" y="4052312"/>
            <a:ext cx="2623510" cy="2389442"/>
          </a:xfrm>
          <a:prstGeom prst="rect">
            <a:avLst/>
          </a:prstGeom>
        </p:spPr>
      </p:pic>
      <p:pic>
        <p:nvPicPr>
          <p:cNvPr id="15" name="Kuva 14">
            <a:extLst>
              <a:ext uri="{FF2B5EF4-FFF2-40B4-BE49-F238E27FC236}">
                <a16:creationId xmlns:a16="http://schemas.microsoft.com/office/drawing/2014/main" id="{82BF5768-682A-42CF-B595-2A6A7E5829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00019" y="4395658"/>
            <a:ext cx="2889723" cy="2167293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0B0251B2-93CF-4A7C-B065-A16F3A6394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20318" y="1188377"/>
            <a:ext cx="2558156" cy="1918617"/>
          </a:xfrm>
          <a:prstGeom prst="rect">
            <a:avLst/>
          </a:prstGeom>
        </p:spPr>
      </p:pic>
      <p:pic>
        <p:nvPicPr>
          <p:cNvPr id="18" name="Kuva 17">
            <a:extLst>
              <a:ext uri="{FF2B5EF4-FFF2-40B4-BE49-F238E27FC236}">
                <a16:creationId xmlns:a16="http://schemas.microsoft.com/office/drawing/2014/main" id="{797B36B0-05C3-43D9-96FA-D7311B66321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6963" t="34181" r="17686" b="31436"/>
          <a:stretch/>
        </p:blipFill>
        <p:spPr>
          <a:xfrm>
            <a:off x="5666510" y="1357076"/>
            <a:ext cx="3356307" cy="1324425"/>
          </a:xfrm>
          <a:prstGeom prst="rect">
            <a:avLst/>
          </a:prstGeom>
        </p:spPr>
      </p:pic>
      <p:sp>
        <p:nvSpPr>
          <p:cNvPr id="19" name="Suorakulmio 18">
            <a:extLst>
              <a:ext uri="{FF2B5EF4-FFF2-40B4-BE49-F238E27FC236}">
                <a16:creationId xmlns:a16="http://schemas.microsoft.com/office/drawing/2014/main" id="{C193C5D5-704C-4267-8229-24265C59088A}"/>
              </a:ext>
            </a:extLst>
          </p:cNvPr>
          <p:cNvSpPr/>
          <p:nvPr/>
        </p:nvSpPr>
        <p:spPr>
          <a:xfrm>
            <a:off x="6014011" y="573374"/>
            <a:ext cx="2748145" cy="768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Eläinten poikaset</a:t>
            </a:r>
          </a:p>
        </p:txBody>
      </p:sp>
    </p:spTree>
    <p:extLst>
      <p:ext uri="{BB962C8B-B14F-4D97-AF65-F5344CB8AC3E}">
        <p14:creationId xmlns:p14="http://schemas.microsoft.com/office/powerpoint/2010/main" val="3796416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9C4DDD0-9D49-45D3-9859-8A16E0632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4199" y="1872462"/>
            <a:ext cx="380999" cy="141732"/>
          </a:xfrm>
        </p:spPr>
        <p:txBody>
          <a:bodyPr>
            <a:normAutofit fontScale="90000"/>
          </a:bodyPr>
          <a:lstStyle/>
          <a:p>
            <a:endParaRPr lang="fi-FI" dirty="0"/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4D6623BA-2F3F-4DC3-98D3-F22A6AD8EF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51" t="21926" r="1983" b="14673"/>
          <a:stretch/>
        </p:blipFill>
        <p:spPr>
          <a:xfrm>
            <a:off x="2308771" y="3788002"/>
            <a:ext cx="2761678" cy="2503070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55AB7CD3-6835-4F51-B547-EAD5A52287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29" t="8122" r="44" b="9745"/>
          <a:stretch/>
        </p:blipFill>
        <p:spPr>
          <a:xfrm rot="16200000">
            <a:off x="349616" y="2862079"/>
            <a:ext cx="1767968" cy="1991348"/>
          </a:xfrm>
          <a:prstGeom prst="rect">
            <a:avLst/>
          </a:prstGeom>
        </p:spPr>
      </p:pic>
      <p:pic>
        <p:nvPicPr>
          <p:cNvPr id="11" name="Kuva 10">
            <a:extLst>
              <a:ext uri="{FF2B5EF4-FFF2-40B4-BE49-F238E27FC236}">
                <a16:creationId xmlns:a16="http://schemas.microsoft.com/office/drawing/2014/main" id="{C921DF76-7F6C-4FFA-AB42-2943B0B943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t="26938" r="-230" b="13912"/>
          <a:stretch/>
        </p:blipFill>
        <p:spPr>
          <a:xfrm>
            <a:off x="237926" y="1484584"/>
            <a:ext cx="3175661" cy="1405598"/>
          </a:xfrm>
          <a:prstGeom prst="rect">
            <a:avLst/>
          </a:prstGeom>
        </p:spPr>
      </p:pic>
      <p:sp>
        <p:nvSpPr>
          <p:cNvPr id="15" name="Suorakulmio 14">
            <a:extLst>
              <a:ext uri="{FF2B5EF4-FFF2-40B4-BE49-F238E27FC236}">
                <a16:creationId xmlns:a16="http://schemas.microsoft.com/office/drawing/2014/main" id="{479C646B-F9BE-40AF-AA86-957873541870}"/>
              </a:ext>
            </a:extLst>
          </p:cNvPr>
          <p:cNvSpPr/>
          <p:nvPr/>
        </p:nvSpPr>
        <p:spPr>
          <a:xfrm>
            <a:off x="8580662" y="248893"/>
            <a:ext cx="2834640" cy="59436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Matikkaleikkejä korteilla </a:t>
            </a:r>
          </a:p>
        </p:txBody>
      </p:sp>
      <p:sp>
        <p:nvSpPr>
          <p:cNvPr id="16" name="Suorakulmio 15">
            <a:extLst>
              <a:ext uri="{FF2B5EF4-FFF2-40B4-BE49-F238E27FC236}">
                <a16:creationId xmlns:a16="http://schemas.microsoft.com/office/drawing/2014/main" id="{91690BFF-B3E7-42F2-B50D-680D9DACF5E9}"/>
              </a:ext>
            </a:extLst>
          </p:cNvPr>
          <p:cNvSpPr/>
          <p:nvPr/>
        </p:nvSpPr>
        <p:spPr>
          <a:xfrm>
            <a:off x="410843" y="422589"/>
            <a:ext cx="2396829" cy="978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Erilaisia tehtävävihkoja</a:t>
            </a:r>
          </a:p>
        </p:txBody>
      </p:sp>
      <p:pic>
        <p:nvPicPr>
          <p:cNvPr id="19" name="Kuva 18">
            <a:extLst>
              <a:ext uri="{FF2B5EF4-FFF2-40B4-BE49-F238E27FC236}">
                <a16:creationId xmlns:a16="http://schemas.microsoft.com/office/drawing/2014/main" id="{A1A47028-1F90-4F84-9CE9-0C8680211D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4111" y="306659"/>
            <a:ext cx="2561302" cy="3415069"/>
          </a:xfrm>
          <a:prstGeom prst="rect">
            <a:avLst/>
          </a:prstGeom>
        </p:spPr>
      </p:pic>
      <p:pic>
        <p:nvPicPr>
          <p:cNvPr id="12" name="Kuva 11">
            <a:extLst>
              <a:ext uri="{FF2B5EF4-FFF2-40B4-BE49-F238E27FC236}">
                <a16:creationId xmlns:a16="http://schemas.microsoft.com/office/drawing/2014/main" id="{F7B403BA-4213-4D97-BE4E-FC09EC421A4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06" b="15259"/>
          <a:stretch/>
        </p:blipFill>
        <p:spPr>
          <a:xfrm>
            <a:off x="5284183" y="3788002"/>
            <a:ext cx="2561302" cy="2905767"/>
          </a:xfrm>
          <a:prstGeom prst="rect">
            <a:avLst/>
          </a:prstGeom>
        </p:spPr>
      </p:pic>
      <p:pic>
        <p:nvPicPr>
          <p:cNvPr id="13" name="Kuva 12">
            <a:extLst>
              <a:ext uri="{FF2B5EF4-FFF2-40B4-BE49-F238E27FC236}">
                <a16:creationId xmlns:a16="http://schemas.microsoft.com/office/drawing/2014/main" id="{C0A8AAD5-B60F-4BC5-BE1F-679C795DD5F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518" t="11734" b="6400"/>
          <a:stretch/>
        </p:blipFill>
        <p:spPr>
          <a:xfrm>
            <a:off x="8714742" y="911793"/>
            <a:ext cx="2635705" cy="3215211"/>
          </a:xfrm>
          <a:prstGeom prst="rect">
            <a:avLst/>
          </a:prstGeom>
        </p:spPr>
      </p:pic>
      <p:pic>
        <p:nvPicPr>
          <p:cNvPr id="18" name="Kuva 17">
            <a:extLst>
              <a:ext uri="{FF2B5EF4-FFF2-40B4-BE49-F238E27FC236}">
                <a16:creationId xmlns:a16="http://schemas.microsoft.com/office/drawing/2014/main" id="{B363E243-4063-429A-BE7F-C3D5CBEA293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898" b="14073"/>
          <a:stretch/>
        </p:blipFill>
        <p:spPr>
          <a:xfrm rot="5400000">
            <a:off x="2932068" y="841335"/>
            <a:ext cx="3319934" cy="2273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143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4DFE3FF-3D91-44AE-B8E2-DC99F3945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sz="2800" dirty="0"/>
              <a:t>Laatikkotehtäviä eri ikäisille ”vapaan leikin” aikana (matikka, äidinkieli, hahmotus)</a:t>
            </a:r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DAF5EFA0-700B-4A9D-BEFC-94F86EC88F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10937" r="1054" b="24417"/>
          <a:stretch/>
        </p:blipFill>
        <p:spPr>
          <a:xfrm>
            <a:off x="6269736" y="3894561"/>
            <a:ext cx="5187696" cy="2542032"/>
          </a:xfrm>
          <a:prstGeom prst="rect">
            <a:avLst/>
          </a:prstGeom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37336EB0-46DF-425E-BE05-6FEDDDA517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43" t="27465" b="11606"/>
          <a:stretch/>
        </p:blipFill>
        <p:spPr>
          <a:xfrm>
            <a:off x="6601968" y="1328394"/>
            <a:ext cx="5187696" cy="2364869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0E41AEEB-497B-48C1-A191-9C79F023BC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688" y="2363158"/>
            <a:ext cx="5273041" cy="3954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6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168660B-4216-49E3-A88B-F7A516AC8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laatikkotehtäviä</a:t>
            </a:r>
          </a:p>
        </p:txBody>
      </p:sp>
      <p:pic>
        <p:nvPicPr>
          <p:cNvPr id="4" name="Sisällön paikkamerkki 3">
            <a:extLst>
              <a:ext uri="{FF2B5EF4-FFF2-40B4-BE49-F238E27FC236}">
                <a16:creationId xmlns:a16="http://schemas.microsoft.com/office/drawing/2014/main" id="{0FF75A9F-153B-44CF-AA68-C9DF1EAA92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704" y="1617535"/>
            <a:ext cx="3146382" cy="2359787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:a16="http://schemas.microsoft.com/office/drawing/2014/main" id="{C2BCC936-A38E-4760-8F21-7EE7E110B6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57" t="-330" r="28865" b="1974"/>
          <a:stretch/>
        </p:blipFill>
        <p:spPr>
          <a:xfrm>
            <a:off x="3739208" y="1618387"/>
            <a:ext cx="2062669" cy="2327313"/>
          </a:xfrm>
          <a:prstGeom prst="rect">
            <a:avLst/>
          </a:prstGeom>
        </p:spPr>
      </p:pic>
      <p:pic>
        <p:nvPicPr>
          <p:cNvPr id="10" name="Kuva 9">
            <a:extLst>
              <a:ext uri="{FF2B5EF4-FFF2-40B4-BE49-F238E27FC236}">
                <a16:creationId xmlns:a16="http://schemas.microsoft.com/office/drawing/2014/main" id="{32AD528F-1D3C-4152-846A-4731D0624E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311" t="6711" r="20133" b="1289"/>
          <a:stretch/>
        </p:blipFill>
        <p:spPr>
          <a:xfrm rot="16200000">
            <a:off x="8511979" y="-421710"/>
            <a:ext cx="2234983" cy="4058259"/>
          </a:xfrm>
          <a:prstGeom prst="rect">
            <a:avLst/>
          </a:prstGeom>
        </p:spPr>
      </p:pic>
      <p:pic>
        <p:nvPicPr>
          <p:cNvPr id="11" name="Kuva 10">
            <a:extLst>
              <a:ext uri="{FF2B5EF4-FFF2-40B4-BE49-F238E27FC236}">
                <a16:creationId xmlns:a16="http://schemas.microsoft.com/office/drawing/2014/main" id="{2673038D-0625-496A-809C-B3E0B6D691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440" y="3026096"/>
            <a:ext cx="4455968" cy="3341976"/>
          </a:xfrm>
          <a:prstGeom prst="rect">
            <a:avLst/>
          </a:prstGeom>
        </p:spPr>
      </p:pic>
      <p:pic>
        <p:nvPicPr>
          <p:cNvPr id="12" name="Kuva 11">
            <a:extLst>
              <a:ext uri="{FF2B5EF4-FFF2-40B4-BE49-F238E27FC236}">
                <a16:creationId xmlns:a16="http://schemas.microsoft.com/office/drawing/2014/main" id="{A1CDC563-5CE2-4C44-AB3F-A42293CFA71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439" t="1425" r="22358" b="2444"/>
          <a:stretch/>
        </p:blipFill>
        <p:spPr>
          <a:xfrm rot="5400000">
            <a:off x="1736733" y="2684390"/>
            <a:ext cx="2392375" cy="5268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641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8B4B728-9BDA-4158-A496-8D7145464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Eriyttävää toimintaa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46ADD570-B4CA-4F5F-B385-CEE754C8D2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fi-FI" dirty="0"/>
              <a:t>Lapsella omat tunnekortit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i-FI" dirty="0"/>
              <a:t>Sermi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i-FI" dirty="0"/>
              <a:t>Kuulosuojaimet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i-FI" dirty="0"/>
              <a:t>Omat tehtävät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CF12AB51-C64E-4188-870E-59E591C9BE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45" t="-515" b="-1"/>
          <a:stretch/>
        </p:blipFill>
        <p:spPr>
          <a:xfrm>
            <a:off x="463296" y="3337560"/>
            <a:ext cx="3236356" cy="3145869"/>
          </a:xfrm>
          <a:prstGeom prst="rect">
            <a:avLst/>
          </a:prstGeom>
        </p:spPr>
      </p:pic>
      <p:pic>
        <p:nvPicPr>
          <p:cNvPr id="6" name="Kuvan paikkamerkki 5">
            <a:extLst>
              <a:ext uri="{FF2B5EF4-FFF2-40B4-BE49-F238E27FC236}">
                <a16:creationId xmlns:a16="http://schemas.microsoft.com/office/drawing/2014/main" id="{32C0487B-14CE-403A-97C6-24655E54750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1948" r="9387" b="27284"/>
          <a:stretch/>
        </p:blipFill>
        <p:spPr>
          <a:xfrm>
            <a:off x="89242" y="137541"/>
            <a:ext cx="3610410" cy="2697099"/>
          </a:xfrm>
          <a:prstGeom prst="rect">
            <a:avLst/>
          </a:prstGeom>
        </p:spPr>
      </p:pic>
      <p:pic>
        <p:nvPicPr>
          <p:cNvPr id="17" name="Kuva 16">
            <a:extLst>
              <a:ext uri="{FF2B5EF4-FFF2-40B4-BE49-F238E27FC236}">
                <a16:creationId xmlns:a16="http://schemas.microsoft.com/office/drawing/2014/main" id="{C00676AB-2C1B-4D0D-A3F5-9EDF122BC0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230" y="2912790"/>
            <a:ext cx="2677979" cy="3570639"/>
          </a:xfrm>
          <a:prstGeom prst="rect">
            <a:avLst/>
          </a:prstGeom>
        </p:spPr>
      </p:pic>
      <p:pic>
        <p:nvPicPr>
          <p:cNvPr id="18" name="Kuva 17">
            <a:extLst>
              <a:ext uri="{FF2B5EF4-FFF2-40B4-BE49-F238E27FC236}">
                <a16:creationId xmlns:a16="http://schemas.microsoft.com/office/drawing/2014/main" id="{C3BB3748-4DE3-4197-B687-A902B4DF67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4396" y="154709"/>
            <a:ext cx="2455718" cy="327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808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8208646-7363-4FC4-BFCC-766EF04F7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i-FI" dirty="0"/>
              <a:t>Vierailu koululla 9-11-vuotiaiden luokissa, Pierre-Marien luokka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32D218F-9916-436B-A7EB-94A83297F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i-FI" dirty="0"/>
              <a:t>Pierre-Marien luokassa Harry Potter-materiaalia kannustamaan lapsia toimimaan ahkerasti</a:t>
            </a:r>
          </a:p>
          <a:p>
            <a:r>
              <a:rPr lang="fi-FI" dirty="0"/>
              <a:t>Kahden eri luokan jumppa: </a:t>
            </a:r>
            <a:r>
              <a:rPr lang="fi-FI" dirty="0" err="1"/>
              <a:t>Kin</a:t>
            </a:r>
            <a:r>
              <a:rPr lang="fi-FI" dirty="0"/>
              <a:t> Ball, yhteistyötä parin ja 4:n hengen joukkueen kanssa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C32143F6-D528-4A25-ABBB-34EC40374B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4" t="-1" r="-150" b="43884"/>
          <a:stretch/>
        </p:blipFill>
        <p:spPr>
          <a:xfrm>
            <a:off x="2871215" y="3429000"/>
            <a:ext cx="6276883" cy="269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026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19488ED-1A50-4E77-8264-744BFF91D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642594"/>
            <a:ext cx="10521696" cy="1371600"/>
          </a:xfrm>
        </p:spPr>
        <p:txBody>
          <a:bodyPr/>
          <a:lstStyle/>
          <a:p>
            <a:r>
              <a:rPr lang="fi-FI" dirty="0"/>
              <a:t>Ruokailu ja lepohetki:</a:t>
            </a:r>
          </a:p>
        </p:txBody>
      </p:sp>
      <p:pic>
        <p:nvPicPr>
          <p:cNvPr id="4" name="Sisällön paikkamerkki 3">
            <a:extLst>
              <a:ext uri="{FF2B5EF4-FFF2-40B4-BE49-F238E27FC236}">
                <a16:creationId xmlns:a16="http://schemas.microsoft.com/office/drawing/2014/main" id="{8E5ED509-6C7F-460D-9B8C-7E3527B950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413" y="2194878"/>
            <a:ext cx="5242982" cy="3932237"/>
          </a:xfrm>
          <a:prstGeom prst="rect">
            <a:avLst/>
          </a:prstGeom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422D7EF2-919A-402C-803E-6FAEC20B3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2393" y="294103"/>
            <a:ext cx="4874807" cy="3656105"/>
          </a:xfrm>
          <a:prstGeom prst="rect">
            <a:avLst/>
          </a:prstGeom>
        </p:spPr>
      </p:pic>
      <p:sp>
        <p:nvSpPr>
          <p:cNvPr id="3" name="Suorakulmio 2">
            <a:extLst>
              <a:ext uri="{FF2B5EF4-FFF2-40B4-BE49-F238E27FC236}">
                <a16:creationId xmlns:a16="http://schemas.microsoft.com/office/drawing/2014/main" id="{4D5420D5-4C21-404E-9E23-AB44BAF7366C}"/>
              </a:ext>
            </a:extLst>
          </p:cNvPr>
          <p:cNvSpPr/>
          <p:nvPr/>
        </p:nvSpPr>
        <p:spPr>
          <a:xfrm>
            <a:off x="7012393" y="4187952"/>
            <a:ext cx="4499903" cy="1939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fi-FI" dirty="0"/>
              <a:t>Opettajilla n. 1,5 h lounastauko, kouluavustajat hoitivat ruokailut</a:t>
            </a:r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fi-FI" dirty="0"/>
              <a:t>Osa opettajista oli mukana lepohetkillä osa ei.</a:t>
            </a:r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fi-FI" dirty="0"/>
              <a:t>3-4-vuotiaat nukkuivat/lepäsivät omissa huoneissaan, 5-vuotiailla oli ulkoilua ja siitä jatkui koulu.</a:t>
            </a:r>
          </a:p>
        </p:txBody>
      </p:sp>
    </p:spTree>
    <p:extLst>
      <p:ext uri="{BB962C8B-B14F-4D97-AF65-F5344CB8AC3E}">
        <p14:creationId xmlns:p14="http://schemas.microsoft.com/office/powerpoint/2010/main" val="2959893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EF98B2E-5E47-4007-8EF0-E9FF71001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Ulkoilua muutama kerta päivässä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985ED75F-A007-4E15-ABEF-994128C6F43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fi-FI" dirty="0"/>
              <a:t>-&gt; Pyörät olivat suosittuja</a:t>
            </a:r>
          </a:p>
          <a:p>
            <a:r>
              <a:rPr lang="fi-FI" dirty="0"/>
              <a:t>-&gt; ulos klo 11, klo 12 ruokailu, ruokailun jälkeen 5-vuotiaat jatkavat ulkoilua ennen koulua klo 13.30</a:t>
            </a:r>
          </a:p>
          <a:p>
            <a:r>
              <a:rPr lang="fi-FI" dirty="0"/>
              <a:t>-&gt; ulkona yksi valvoja / 2 ryhmää (n. 56 lasta)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73DAAB2D-DF81-4F45-B232-E537F266F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198" t="8520" r="104" b="27708"/>
          <a:stretch/>
        </p:blipFill>
        <p:spPr>
          <a:xfrm>
            <a:off x="2962656" y="4390137"/>
            <a:ext cx="5138928" cy="2431287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2A13F274-DA8C-4C6B-83D9-E71FE84EA4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" t="-18" r="-592" b="24453"/>
          <a:stretch/>
        </p:blipFill>
        <p:spPr>
          <a:xfrm>
            <a:off x="463296" y="1243584"/>
            <a:ext cx="5218176" cy="2953512"/>
          </a:xfrm>
          <a:prstGeom prst="rect">
            <a:avLst/>
          </a:prstGeom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CA0324D0-BFC7-4BC6-BB02-62ABD56C3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7776" y="36576"/>
            <a:ext cx="3032760" cy="404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650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6CABBE8-835C-49E2-BC57-79BAAC7FA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2194560"/>
          </a:xfrm>
        </p:spPr>
        <p:txBody>
          <a:bodyPr/>
          <a:lstStyle/>
          <a:p>
            <a:r>
              <a:rPr lang="fi-FI" dirty="0"/>
              <a:t>Suoretki 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E7800711-7100-46EB-A735-CF39218A6E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96400" y="2970868"/>
            <a:ext cx="2432304" cy="2817284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3-5-vuotiaiden lasten kanssa n. 8 km kävelyä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Klo 9-16 välillä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fi-FI" dirty="0"/>
              <a:t>Klo 13 evästauko</a:t>
            </a:r>
          </a:p>
          <a:p>
            <a:pPr marL="342900" indent="-342900">
              <a:buFont typeface="+mj-lt"/>
              <a:buAutoNum type="arabicPeriod"/>
            </a:pPr>
            <a:r>
              <a:rPr lang="fi-FI" dirty="0"/>
              <a:t>Kalastajan kanssa, mitä löytyy ojasta?</a:t>
            </a:r>
          </a:p>
          <a:p>
            <a:pPr marL="342900" indent="-342900">
              <a:buFont typeface="+mj-lt"/>
              <a:buAutoNum type="arabicPeriod"/>
            </a:pPr>
            <a:r>
              <a:rPr lang="fi-FI" dirty="0"/>
              <a:t>Haikaran pesä, piirretään haikara mallista</a:t>
            </a:r>
          </a:p>
          <a:p>
            <a:pPr marL="342900" indent="-342900">
              <a:buFont typeface="+mj-lt"/>
              <a:buAutoNum type="arabicPeriod"/>
            </a:pPr>
            <a:r>
              <a:rPr lang="fi-FI" dirty="0"/>
              <a:t>Lintutorni, haikara-kirjan lukeminen</a:t>
            </a:r>
          </a:p>
          <a:p>
            <a:endParaRPr lang="fi-FI" dirty="0"/>
          </a:p>
        </p:txBody>
      </p:sp>
      <p:pic>
        <p:nvPicPr>
          <p:cNvPr id="5" name="Kuvan paikkamerkki 4">
            <a:extLst>
              <a:ext uri="{FF2B5EF4-FFF2-40B4-BE49-F238E27FC236}">
                <a16:creationId xmlns:a16="http://schemas.microsoft.com/office/drawing/2014/main" id="{93AB9914-10BF-4938-BA85-7EBE4E99D91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30" b="130"/>
          <a:stretch>
            <a:fillRect/>
          </a:stretch>
        </p:blipFill>
        <p:spPr>
          <a:xfrm>
            <a:off x="5361370" y="3767805"/>
            <a:ext cx="3529585" cy="2640292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AD513F97-7D42-4B6D-BAF1-E0CB51A738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92" t="21645" r="11218" b="11281"/>
          <a:stretch/>
        </p:blipFill>
        <p:spPr>
          <a:xfrm>
            <a:off x="407368" y="3769781"/>
            <a:ext cx="2324351" cy="2638316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14286010-36A0-4203-95AB-7D799E05FD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7218" y="611716"/>
            <a:ext cx="2112963" cy="2817284"/>
          </a:xfrm>
          <a:prstGeom prst="rect">
            <a:avLst/>
          </a:prstGeom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1A06018D-3004-45FE-866A-08A7826370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1" y="157161"/>
            <a:ext cx="2368359" cy="3157812"/>
          </a:xfrm>
          <a:prstGeom prst="rect">
            <a:avLst/>
          </a:prstGeom>
        </p:spPr>
      </p:pic>
      <p:pic>
        <p:nvPicPr>
          <p:cNvPr id="10" name="Kuva 9">
            <a:extLst>
              <a:ext uri="{FF2B5EF4-FFF2-40B4-BE49-F238E27FC236}">
                <a16:creationId xmlns:a16="http://schemas.microsoft.com/office/drawing/2014/main" id="{0298F9BA-3E25-4FD1-9DBD-439A98C09EA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094" t="-2563" b="-1108"/>
          <a:stretch/>
        </p:blipFill>
        <p:spPr>
          <a:xfrm>
            <a:off x="3328416" y="240420"/>
            <a:ext cx="1929384" cy="3708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675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1BF09B1-083D-4239-B77B-B5441A186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Lisää kävelyä..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F97AC6B8-EDCC-4470-8055-5366586A0FB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fi-FI" dirty="0"/>
              <a:t>4. Tee ryhmän kanssa ”Elämän puu” luonnon materiaalista</a:t>
            </a:r>
          </a:p>
          <a:p>
            <a:r>
              <a:rPr lang="fi-FI" dirty="0"/>
              <a:t>5. Kävelyretki toiselle lintutornille</a:t>
            </a:r>
          </a:p>
          <a:p>
            <a:r>
              <a:rPr lang="fi-FI" dirty="0"/>
              <a:t>6. Tutki luupeilla ötököitä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59B05AA7-188D-4917-B03C-44C7250915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715" t="8879" r="1084" b="8194"/>
          <a:stretch/>
        </p:blipFill>
        <p:spPr>
          <a:xfrm>
            <a:off x="1190203" y="3575305"/>
            <a:ext cx="2636601" cy="2926080"/>
          </a:xfrm>
          <a:prstGeom prst="rect">
            <a:avLst/>
          </a:prstGeom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4818AAFA-6E23-467E-80A6-4702E7913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9143"/>
            <a:ext cx="4559808" cy="3419856"/>
          </a:xfrm>
          <a:prstGeom prst="rect">
            <a:avLst/>
          </a:prstGeom>
        </p:spPr>
      </p:pic>
      <p:pic>
        <p:nvPicPr>
          <p:cNvPr id="10" name="Kuva 9">
            <a:extLst>
              <a:ext uri="{FF2B5EF4-FFF2-40B4-BE49-F238E27FC236}">
                <a16:creationId xmlns:a16="http://schemas.microsoft.com/office/drawing/2014/main" id="{AFAF9E15-929F-4CC8-865C-4E37CC40B1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361" y="1284733"/>
            <a:ext cx="3435858" cy="4581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059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orakulmio 1">
            <a:extLst>
              <a:ext uri="{FF2B5EF4-FFF2-40B4-BE49-F238E27FC236}">
                <a16:creationId xmlns:a16="http://schemas.microsoft.com/office/drawing/2014/main" id="{636603E9-C67C-4CA6-90F8-107184224B6B}"/>
              </a:ext>
            </a:extLst>
          </p:cNvPr>
          <p:cNvSpPr/>
          <p:nvPr/>
        </p:nvSpPr>
        <p:spPr>
          <a:xfrm>
            <a:off x="402336" y="356616"/>
            <a:ext cx="2615184" cy="15544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Suomessa lasten kanssa (3-5-vuotiaat) voisi </a:t>
            </a:r>
            <a:r>
              <a:rPr lang="fi-FI"/>
              <a:t>tehdä myös </a:t>
            </a:r>
            <a:r>
              <a:rPr lang="fi-FI" dirty="0"/>
              <a:t>laatikkotehtäviä</a:t>
            </a:r>
          </a:p>
        </p:txBody>
      </p:sp>
      <p:sp>
        <p:nvSpPr>
          <p:cNvPr id="3" name="Suorakulmio 2">
            <a:extLst>
              <a:ext uri="{FF2B5EF4-FFF2-40B4-BE49-F238E27FC236}">
                <a16:creationId xmlns:a16="http://schemas.microsoft.com/office/drawing/2014/main" id="{6329C9EF-D9DF-42C4-B742-7B7A03FE2045}"/>
              </a:ext>
            </a:extLst>
          </p:cNvPr>
          <p:cNvSpPr/>
          <p:nvPr/>
        </p:nvSpPr>
        <p:spPr>
          <a:xfrm>
            <a:off x="4837176" y="795528"/>
            <a:ext cx="3236976" cy="17099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Viskariin ja eskariin omat kirjat/</a:t>
            </a:r>
            <a:r>
              <a:rPr lang="fi-FI" dirty="0" err="1"/>
              <a:t>vihkot</a:t>
            </a:r>
            <a:r>
              <a:rPr lang="fi-FI" dirty="0"/>
              <a:t>, jossa </a:t>
            </a:r>
          </a:p>
          <a:p>
            <a:pPr algn="ctr"/>
            <a:r>
              <a:rPr lang="fi-FI" b="1" u="sng" dirty="0"/>
              <a:t>valmiita tehtäviä</a:t>
            </a:r>
            <a:endParaRPr lang="fi-FI" b="1" dirty="0"/>
          </a:p>
          <a:p>
            <a:pPr algn="ctr"/>
            <a:r>
              <a:rPr lang="fi-FI" dirty="0"/>
              <a:t>(ideointia saman ikäisten muiden ryhmien kanssa)</a:t>
            </a:r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D7203798-E5A8-4848-ACE1-E8F34BFB7794}"/>
              </a:ext>
            </a:extLst>
          </p:cNvPr>
          <p:cNvSpPr/>
          <p:nvPr/>
        </p:nvSpPr>
        <p:spPr>
          <a:xfrm>
            <a:off x="1179195" y="2418588"/>
            <a:ext cx="3108960" cy="16367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u="sng" dirty="0"/>
              <a:t>TYÖRAUHAN ANTAMINEN!</a:t>
            </a:r>
          </a:p>
          <a:p>
            <a:pPr algn="ctr"/>
            <a:r>
              <a:rPr lang="fi-FI" dirty="0"/>
              <a:t>-lapsille ja aikuisille</a:t>
            </a:r>
          </a:p>
          <a:p>
            <a:pPr algn="ctr"/>
            <a:r>
              <a:rPr lang="fi-FI" dirty="0"/>
              <a:t>-pienemmällä äänellä ja eleillä</a:t>
            </a:r>
          </a:p>
        </p:txBody>
      </p:sp>
      <p:sp>
        <p:nvSpPr>
          <p:cNvPr id="5" name="Sydän 4">
            <a:extLst>
              <a:ext uri="{FF2B5EF4-FFF2-40B4-BE49-F238E27FC236}">
                <a16:creationId xmlns:a16="http://schemas.microsoft.com/office/drawing/2014/main" id="{78CC7E4D-DD5F-4BEF-8810-3020F4B11F66}"/>
              </a:ext>
            </a:extLst>
          </p:cNvPr>
          <p:cNvSpPr/>
          <p:nvPr/>
        </p:nvSpPr>
        <p:spPr>
          <a:xfrm>
            <a:off x="4964430" y="2715768"/>
            <a:ext cx="2679192" cy="2679192"/>
          </a:xfrm>
          <a:prstGeom prst="hear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i-FI" dirty="0"/>
              <a:t>Yhteisöllisyys ja kaverista huolehtiminen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E075420A-04F9-435F-9602-1339A0145525}"/>
              </a:ext>
            </a:extLst>
          </p:cNvPr>
          <p:cNvSpPr/>
          <p:nvPr/>
        </p:nvSpPr>
        <p:spPr>
          <a:xfrm>
            <a:off x="8741664" y="1618488"/>
            <a:ext cx="2944368" cy="17099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Vanhemmille selkeämmät ohjeet, kaikkien on osallistuttava vanhempainiltaan!</a:t>
            </a:r>
          </a:p>
        </p:txBody>
      </p:sp>
      <p:sp>
        <p:nvSpPr>
          <p:cNvPr id="7" name="Suorakulmio 6">
            <a:extLst>
              <a:ext uri="{FF2B5EF4-FFF2-40B4-BE49-F238E27FC236}">
                <a16:creationId xmlns:a16="http://schemas.microsoft.com/office/drawing/2014/main" id="{28E2CAF6-CFEE-418F-BBDB-2903FE0B1F0A}"/>
              </a:ext>
            </a:extLst>
          </p:cNvPr>
          <p:cNvSpPr/>
          <p:nvPr/>
        </p:nvSpPr>
        <p:spPr>
          <a:xfrm>
            <a:off x="2979420" y="5102352"/>
            <a:ext cx="2377440" cy="11795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OMATOIMISUUS &lt;3, lapset kouluun 3-v. ilman vaippoja</a:t>
            </a:r>
          </a:p>
        </p:txBody>
      </p:sp>
      <p:pic>
        <p:nvPicPr>
          <p:cNvPr id="8" name="Kuva 7">
            <a:extLst>
              <a:ext uri="{FF2B5EF4-FFF2-40B4-BE49-F238E27FC236}">
                <a16:creationId xmlns:a16="http://schemas.microsoft.com/office/drawing/2014/main" id="{CF591092-250B-4B07-924E-6981B47BA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8480298" y="3136392"/>
            <a:ext cx="3017520" cy="4023360"/>
          </a:xfrm>
          <a:prstGeom prst="rect">
            <a:avLst/>
          </a:prstGeom>
        </p:spPr>
      </p:pic>
      <p:sp>
        <p:nvSpPr>
          <p:cNvPr id="9" name="Suorakulmio 8">
            <a:extLst>
              <a:ext uri="{FF2B5EF4-FFF2-40B4-BE49-F238E27FC236}">
                <a16:creationId xmlns:a16="http://schemas.microsoft.com/office/drawing/2014/main" id="{E9D4FFCE-68EF-4131-B1EB-9A93F2B6694C}"/>
              </a:ext>
            </a:extLst>
          </p:cNvPr>
          <p:cNvSpPr/>
          <p:nvPr/>
        </p:nvSpPr>
        <p:spPr>
          <a:xfrm>
            <a:off x="497586" y="4498848"/>
            <a:ext cx="2203704" cy="15544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Lapsilta löytyi kärsivällisyyttä ja epäitsekkyyttä</a:t>
            </a:r>
          </a:p>
        </p:txBody>
      </p:sp>
    </p:spTree>
    <p:extLst>
      <p:ext uri="{BB962C8B-B14F-4D97-AF65-F5344CB8AC3E}">
        <p14:creationId xmlns:p14="http://schemas.microsoft.com/office/powerpoint/2010/main" val="3482540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BEE6CC7-8081-449C-8446-D0CD79E84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z="3200" dirty="0"/>
              <a:t>          Vapaa-ajalla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4986FB87-FAC1-4B7B-96F5-5FFC50C5DB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DEFE45C7-9FED-4FED-8B32-8CEAE2E20C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9" t="14982" r="2193" b="22167"/>
          <a:stretch/>
        </p:blipFill>
        <p:spPr>
          <a:xfrm>
            <a:off x="4175760" y="4387936"/>
            <a:ext cx="4044555" cy="2002870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2992AD46-639F-429D-B114-628A5D075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8858" y="399447"/>
            <a:ext cx="3434334" cy="4579112"/>
          </a:xfrm>
          <a:prstGeom prst="rect">
            <a:avLst/>
          </a:prstGeom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7F090DD0-961C-4F5C-8487-739FE79C0E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704" y="757332"/>
            <a:ext cx="3782949" cy="2837212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92F2718B-49D2-47C8-9233-BBDE52C3326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65" t="5376" r="3003" b="4295"/>
          <a:stretch/>
        </p:blipFill>
        <p:spPr>
          <a:xfrm rot="16200000">
            <a:off x="520194" y="3410315"/>
            <a:ext cx="2937256" cy="375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6679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A88E51C-6541-4EC3-BB1C-90A2AD29B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Au </a:t>
            </a:r>
            <a:r>
              <a:rPr lang="fi-FI" dirty="0" err="1"/>
              <a:t>revoir</a:t>
            </a:r>
            <a:r>
              <a:rPr lang="fi-FI" dirty="0"/>
              <a:t>!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174759DF-5DEC-4829-8D87-FA8C355DF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fi-FI" dirty="0"/>
              <a:t>-&gt;Mukana tuotiin puusta löytyneet ”</a:t>
            </a:r>
            <a:r>
              <a:rPr lang="fi-FI" dirty="0" err="1"/>
              <a:t>Cyriel</a:t>
            </a:r>
            <a:r>
              <a:rPr lang="fi-FI" dirty="0"/>
              <a:t> </a:t>
            </a:r>
            <a:r>
              <a:rPr lang="fi-FI" dirty="0" err="1"/>
              <a:t>Coccinelle</a:t>
            </a:r>
            <a:r>
              <a:rPr lang="fi-FI" dirty="0"/>
              <a:t>” ja ”Charles </a:t>
            </a:r>
            <a:r>
              <a:rPr lang="fi-FI" dirty="0" err="1"/>
              <a:t>Chouette</a:t>
            </a:r>
            <a:r>
              <a:rPr lang="fi-FI" dirty="0"/>
              <a:t>”</a:t>
            </a:r>
          </a:p>
          <a:p>
            <a:r>
              <a:rPr lang="fi-FI" dirty="0"/>
              <a:t>-&gt; PÖLLÖ ja LEPPÄKERTTU Lähtevät kiertämään lasten kotona lukuvuoden aikana</a:t>
            </a:r>
          </a:p>
          <a:p>
            <a:r>
              <a:rPr lang="fi-FI" dirty="0"/>
              <a:t>-&gt; </a:t>
            </a:r>
            <a:r>
              <a:rPr lang="fi-FI" dirty="0" err="1"/>
              <a:t>Ecole</a:t>
            </a:r>
            <a:r>
              <a:rPr lang="fi-FI" dirty="0"/>
              <a:t> Notre </a:t>
            </a:r>
            <a:r>
              <a:rPr lang="fi-FI" dirty="0" err="1"/>
              <a:t>Damessa</a:t>
            </a:r>
            <a:r>
              <a:rPr lang="fi-FI" dirty="0"/>
              <a:t> lähtee joka vuosi kiertämään uusi hahmo lasten kodissa ja niistä tehdään vihko, jossa on kuvia ja tarinoita vierailuista.</a:t>
            </a:r>
          </a:p>
        </p:txBody>
      </p:sp>
      <p:pic>
        <p:nvPicPr>
          <p:cNvPr id="5" name="Kuvan paikkamerkki 4">
            <a:extLst>
              <a:ext uri="{FF2B5EF4-FFF2-40B4-BE49-F238E27FC236}">
                <a16:creationId xmlns:a16="http://schemas.microsoft.com/office/drawing/2014/main" id="{04606DD7-9DDE-4678-A4CB-4B5F7F0169C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1948" b="21948"/>
          <a:stretch>
            <a:fillRect/>
          </a:stretch>
        </p:blipFill>
        <p:spPr>
          <a:xfrm>
            <a:off x="979057" y="4037076"/>
            <a:ext cx="3189914" cy="2386203"/>
          </a:xfrm>
          <a:prstGeom prst="rect">
            <a:avLst/>
          </a:prstGeom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2D588F9B-9A23-4524-9414-8C18A245EF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57" t="14790" r="8784" b="7269"/>
          <a:stretch/>
        </p:blipFill>
        <p:spPr>
          <a:xfrm rot="5400000">
            <a:off x="846652" y="877374"/>
            <a:ext cx="3291840" cy="2406535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1603825C-8DD5-4351-BDCE-54F594E926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9818" y="603504"/>
            <a:ext cx="3984498" cy="531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8236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296</TotalTime>
  <Words>544</Words>
  <Application>Microsoft Office PowerPoint</Application>
  <PresentationFormat>Laajakuva</PresentationFormat>
  <Paragraphs>89</Paragraphs>
  <Slides>18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18</vt:i4>
      </vt:variant>
    </vt:vector>
  </HeadingPairs>
  <TitlesOfParts>
    <vt:vector size="22" baseType="lpstr">
      <vt:lpstr>Century Gothic</vt:lpstr>
      <vt:lpstr>Garamond</vt:lpstr>
      <vt:lpstr>Wingdings</vt:lpstr>
      <vt:lpstr>Savon</vt:lpstr>
      <vt:lpstr>Ecole Notre dame  Savenay, Ranska</vt:lpstr>
      <vt:lpstr>Vertailua Suomen ja Ranskan välillä</vt:lpstr>
      <vt:lpstr>3-5-VUOTIAIDEN RYHMIÄ (5 KPL)</vt:lpstr>
      <vt:lpstr> </vt:lpstr>
      <vt:lpstr>Elämää ryhmässä</vt:lpstr>
      <vt:lpstr>PowerPoint-esitys</vt:lpstr>
      <vt:lpstr>PowerPoint-esitys</vt:lpstr>
      <vt:lpstr>Laatikkotehtäviä eri ikäisille ”vapaan leikin” aikana (matikka, äidinkieli, hahmotus)</vt:lpstr>
      <vt:lpstr>laatikkotehtäviä</vt:lpstr>
      <vt:lpstr>Eriyttävää toimintaa</vt:lpstr>
      <vt:lpstr>Vierailu koululla 9-11-vuotiaiden luokissa, Pierre-Marien luokka</vt:lpstr>
      <vt:lpstr>Ruokailu ja lepohetki:</vt:lpstr>
      <vt:lpstr>Ulkoilua muutama kerta päivässä</vt:lpstr>
      <vt:lpstr>Suoretki </vt:lpstr>
      <vt:lpstr>Lisää kävelyä..</vt:lpstr>
      <vt:lpstr>PowerPoint-esitys</vt:lpstr>
      <vt:lpstr>          Vapaa-ajalla</vt:lpstr>
      <vt:lpstr>Au revoir!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Ecole Notre dame  Savenay, Ranska</dc:title>
  <dc:creator>Laitinen Hanna</dc:creator>
  <cp:lastModifiedBy>Laitinen Hanna</cp:lastModifiedBy>
  <cp:revision>45</cp:revision>
  <dcterms:created xsi:type="dcterms:W3CDTF">2025-06-03T09:24:41Z</dcterms:created>
  <dcterms:modified xsi:type="dcterms:W3CDTF">2025-11-04T10:16:57Z</dcterms:modified>
</cp:coreProperties>
</file>