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4"/>
  </p:sldMasterIdLst>
  <p:notesMasterIdLst>
    <p:notesMasterId r:id="rId15"/>
  </p:notesMasterIdLst>
  <p:handoutMasterIdLst>
    <p:handoutMasterId r:id="rId16"/>
  </p:handoutMasterIdLst>
  <p:sldIdLst>
    <p:sldId id="280" r:id="rId5"/>
    <p:sldId id="293" r:id="rId6"/>
    <p:sldId id="284" r:id="rId7"/>
    <p:sldId id="285" r:id="rId8"/>
    <p:sldId id="288" r:id="rId9"/>
    <p:sldId id="289" r:id="rId10"/>
    <p:sldId id="290" r:id="rId11"/>
    <p:sldId id="291" r:id="rId12"/>
    <p:sldId id="294" r:id="rId13"/>
    <p:sldId id="295" r:id="rId14"/>
  </p:sldIdLst>
  <p:sldSz cx="9144000" cy="6858000" type="screen4x3"/>
  <p:notesSz cx="6669088" cy="9775825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9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883"/>
    <a:srgbClr val="D964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2891" autoAdjust="0"/>
  </p:normalViewPr>
  <p:slideViewPr>
    <p:cSldViewPr>
      <p:cViewPr varScale="1">
        <p:scale>
          <a:sx n="81" d="100"/>
          <a:sy n="81" d="100"/>
        </p:scale>
        <p:origin x="808" y="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1266" y="-120"/>
      </p:cViewPr>
      <p:guideLst>
        <p:guide orient="horz" pos="3079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863563" cy="50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24" tIns="43362" rIns="86724" bIns="43362" numCol="1" anchor="t" anchorCtr="0" compatLnSpc="1">
            <a:prstTxWarp prst="textNoShape">
              <a:avLst/>
            </a:prstTxWarp>
          </a:bodyPr>
          <a:lstStyle>
            <a:lvl1pPr defTabSz="86690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94537" y="1"/>
            <a:ext cx="2861993" cy="5091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24" tIns="43362" rIns="86724" bIns="43362" numCol="1" anchor="t" anchorCtr="0" compatLnSpc="1">
            <a:prstTxWarp prst="textNoShape">
              <a:avLst/>
            </a:prstTxWarp>
          </a:bodyPr>
          <a:lstStyle>
            <a:lvl1pPr algn="r" defTabSz="86690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316970"/>
            <a:ext cx="2863563" cy="43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24" tIns="43362" rIns="86724" bIns="43362" numCol="1" anchor="b" anchorCtr="0" compatLnSpc="1">
            <a:prstTxWarp prst="textNoShape">
              <a:avLst/>
            </a:prstTxWarp>
          </a:bodyPr>
          <a:lstStyle>
            <a:lvl1pPr defTabSz="866905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94537" y="9316970"/>
            <a:ext cx="2861993" cy="4368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6724" tIns="43362" rIns="86724" bIns="43362" numCol="1" anchor="b" anchorCtr="0" compatLnSpc="1">
            <a:prstTxWarp prst="textNoShape">
              <a:avLst/>
            </a:prstTxWarp>
          </a:bodyPr>
          <a:lstStyle>
            <a:lvl1pPr algn="r" defTabSz="866905">
              <a:defRPr sz="1200">
                <a:cs typeface="+mn-cs"/>
              </a:defRPr>
            </a:lvl1pPr>
          </a:lstStyle>
          <a:p>
            <a:pPr>
              <a:defRPr/>
            </a:pPr>
            <a:fld id="{427D5255-CF73-492F-B10F-955D90C448C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26577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2890253" cy="48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9" tIns="46970" rIns="93939" bIns="46970" numCol="1" anchor="t" anchorCtr="0" compatLnSpc="1">
            <a:prstTxWarp prst="textNoShape">
              <a:avLst/>
            </a:prstTxWarp>
          </a:bodyPr>
          <a:lstStyle>
            <a:lvl1pPr defTabSz="939148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7265" y="2"/>
            <a:ext cx="2890253" cy="488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9" tIns="46970" rIns="93939" bIns="46970" numCol="1" anchor="t" anchorCtr="0" compatLnSpc="1">
            <a:prstTxWarp prst="textNoShape">
              <a:avLst/>
            </a:prstTxWarp>
          </a:bodyPr>
          <a:lstStyle>
            <a:lvl1pPr algn="r" defTabSz="939148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60425" y="760413"/>
            <a:ext cx="4887913" cy="36655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7225" y="4643558"/>
            <a:ext cx="5334643" cy="4398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9" tIns="46970" rIns="93939" bIns="4697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285541"/>
            <a:ext cx="2890253" cy="48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9" tIns="46970" rIns="93939" bIns="46970" numCol="1" anchor="b" anchorCtr="0" compatLnSpc="1">
            <a:prstTxWarp prst="textNoShape">
              <a:avLst/>
            </a:prstTxWarp>
          </a:bodyPr>
          <a:lstStyle>
            <a:lvl1pPr defTabSz="939148">
              <a:defRPr sz="1200"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7265" y="9285541"/>
            <a:ext cx="2890253" cy="48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939" tIns="46970" rIns="93939" bIns="46970" numCol="1" anchor="b" anchorCtr="0" compatLnSpc="1">
            <a:prstTxWarp prst="textNoShape">
              <a:avLst/>
            </a:prstTxWarp>
          </a:bodyPr>
          <a:lstStyle>
            <a:lvl1pPr algn="r" defTabSz="939148">
              <a:defRPr sz="1200">
                <a:cs typeface="+mn-cs"/>
              </a:defRPr>
            </a:lvl1pPr>
          </a:lstStyle>
          <a:p>
            <a:pPr>
              <a:defRPr/>
            </a:pPr>
            <a:fld id="{5312E06E-8A9D-4E03-A5FC-18B53F18C2A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52541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59268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1994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94598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87903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705028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69233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83153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312E06E-8A9D-4E03-A5FC-18B53F18C2A2}" type="slidenum">
              <a:rPr lang="fi-FI" smtClean="0"/>
              <a:pPr>
                <a:defRPr/>
              </a:pPr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66395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99592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99592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419872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E3E4B43C-E405-4271-85DD-5BE3A0CD0BA5}" type="datetime1">
              <a:rPr lang="fi-FI" smtClean="0"/>
              <a:pPr/>
              <a:t>3.6.2015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899592" y="6021288"/>
            <a:ext cx="6048672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blu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53359" y="3933056"/>
            <a:ext cx="1290641" cy="292494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1" name="Kuva 10" descr="sipuli_green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73505" y="3971239"/>
            <a:ext cx="1270495" cy="287928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Otsikko ja sisältö elementillä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26469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26469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8" name="Kuva 7" descr="sipuli_orange_osa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860266" y="3948708"/>
            <a:ext cx="1283734" cy="290929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Otsikko ja sisältö kuva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590465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590465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11" name="Platshållare för bild 2"/>
          <p:cNvSpPr>
            <a:spLocks noGrp="1"/>
          </p:cNvSpPr>
          <p:nvPr>
            <p:ph type="pic" idx="1"/>
          </p:nvPr>
        </p:nvSpPr>
        <p:spPr>
          <a:xfrm>
            <a:off x="7056784" y="0"/>
            <a:ext cx="205172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4_Otsikko ja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971600" y="4947046"/>
            <a:ext cx="6480720" cy="49817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971600" y="1268760"/>
            <a:ext cx="6480720" cy="3600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971600" y="5511354"/>
            <a:ext cx="648072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251520" y="260648"/>
            <a:ext cx="8640960" cy="532859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fi-FI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5661248"/>
            <a:ext cx="8640960" cy="50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 otsikko ja sisältöloke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8352928" cy="1143000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251520" y="2564904"/>
            <a:ext cx="8373616" cy="326896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5_ Otsikko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568952" cy="1008112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251520" y="1988841"/>
            <a:ext cx="4254624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0" y="1988841"/>
            <a:ext cx="4248472" cy="432048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sv-SE" dirty="0" smtClean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vihre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584176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09120"/>
            <a:ext cx="6048672" cy="1584176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95B96160-477E-4C56-93A9-AFEB34CADFEE}" type="datetime1">
              <a:rPr lang="fi-FI" smtClean="0"/>
              <a:pPr/>
              <a:t>3.6.2015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6048672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5_ Otsikot ja kaksi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196752"/>
            <a:ext cx="8640960" cy="576064"/>
          </a:xfrm>
          <a:prstGeom prst="rect">
            <a:avLst/>
          </a:prstGeom>
        </p:spPr>
        <p:txBody>
          <a:bodyPr/>
          <a:lstStyle>
            <a:lvl1pPr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51520" y="1988840"/>
            <a:ext cx="4248472" cy="72008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251520" y="2894955"/>
            <a:ext cx="4248472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buClr>
                <a:schemeClr val="accent6"/>
              </a:buCl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248472" cy="71177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894955"/>
            <a:ext cx="4247455" cy="3414365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5_ Otsikko ja kaksi erikokoista  sisältöloker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51520" y="1268760"/>
            <a:ext cx="4032448" cy="792088"/>
          </a:xfrm>
          <a:prstGeom prst="rect">
            <a:avLst/>
          </a:prstGeom>
        </p:spPr>
        <p:txBody>
          <a:bodyPr anchor="b"/>
          <a:lstStyle>
            <a:lvl1pPr algn="l">
              <a:defRPr sz="2200" b="0">
                <a:solidFill>
                  <a:schemeClr val="tx1"/>
                </a:solidFill>
              </a:defRPr>
            </a:lvl1pPr>
          </a:lstStyle>
          <a:p>
            <a:r>
              <a:rPr lang="fi-FI" noProof="0" smtClean="0"/>
              <a:t>Muokkaa perustyyl. napsautt.</a:t>
            </a:r>
            <a:endParaRPr lang="fi-FI" noProof="0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0" y="404665"/>
            <a:ext cx="4320480" cy="576064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defRPr sz="2200"/>
            </a:lvl1pPr>
            <a:lvl2pPr>
              <a:defRPr sz="2200"/>
            </a:lvl2pPr>
            <a:lvl3pPr>
              <a:buClr>
                <a:schemeClr val="accent6"/>
              </a:buClr>
              <a:defRPr sz="1800"/>
            </a:lvl3pPr>
            <a:lvl4pPr>
              <a:defRPr sz="18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251520" y="2204864"/>
            <a:ext cx="4032448" cy="396044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6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>
          <a:xfrm>
            <a:off x="7772350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oitusdia_orans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 userDrawn="1"/>
        </p:nvSpPr>
        <p:spPr>
          <a:xfrm>
            <a:off x="0" y="981075"/>
            <a:ext cx="9144000" cy="58769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1" name="Bildobjekt 9" descr="logon_sipuli2_vit.png"/>
          <p:cNvPicPr>
            <a:picLocks noChangeAspect="1"/>
          </p:cNvPicPr>
          <p:nvPr userDrawn="1"/>
        </p:nvPicPr>
        <p:blipFill>
          <a:blip r:embed="rId2" cstate="print"/>
          <a:srcRect l="504" r="57983"/>
          <a:stretch>
            <a:fillRect/>
          </a:stretch>
        </p:blipFill>
        <p:spPr bwMode="auto">
          <a:xfrm>
            <a:off x="7292718" y="1556792"/>
            <a:ext cx="1851282" cy="4727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83568" y="2924944"/>
            <a:ext cx="5976664" cy="1656184"/>
          </a:xfrm>
          <a:prstGeom prst="rect">
            <a:avLst/>
          </a:prstGeom>
        </p:spPr>
        <p:txBody>
          <a:bodyPr/>
          <a:lstStyle>
            <a:lvl1pPr algn="ctr">
              <a:defRPr sz="3600" baseline="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83568" y="4581128"/>
            <a:ext cx="5976664" cy="1440160"/>
          </a:xfrm>
          <a:prstGeom prst="rect">
            <a:avLst/>
          </a:prstGeom>
        </p:spPr>
        <p:txBody>
          <a:bodyPr/>
          <a:lstStyle>
            <a:lvl1pPr algn="ctr">
              <a:buClr>
                <a:schemeClr val="accent6"/>
              </a:buClr>
              <a:buFont typeface="Wingdings" pitchFamily="2" charset="2"/>
              <a:buNone/>
              <a:defRPr sz="24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Platshållare för datum 3"/>
          <p:cNvSpPr>
            <a:spLocks noGrp="1"/>
          </p:cNvSpPr>
          <p:nvPr>
            <p:ph type="dt" sz="half" idx="13"/>
          </p:nvPr>
        </p:nvSpPr>
        <p:spPr>
          <a:xfrm>
            <a:off x="3203848" y="6381328"/>
            <a:ext cx="93610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42617F29-EB51-4C92-9093-89AC304DB813}" type="datetime1">
              <a:rPr lang="fi-FI" smtClean="0"/>
              <a:pPr/>
              <a:t>3.6.2015</a:t>
            </a:fld>
            <a:endParaRPr lang="fi-FI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683568" y="6021288"/>
            <a:ext cx="5976664" cy="360040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endParaRPr lang="fi-FI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56350"/>
            <a:ext cx="40005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 ja sisältö hanke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776864" cy="642942"/>
          </a:xfrm>
          <a:prstGeom prst="rect">
            <a:avLst/>
          </a:prstGeom>
        </p:spPr>
        <p:txBody>
          <a:bodyPr/>
          <a:lstStyle>
            <a:lvl1pPr>
              <a:defRPr lang="fi-FI" sz="3000" dirty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827584" y="2084238"/>
            <a:ext cx="7782694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  <p:pic>
        <p:nvPicPr>
          <p:cNvPr id="10" name="Kuva 11" descr="sosiaali.pn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16278" y="260350"/>
            <a:ext cx="90328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Kuva 12" descr="vipuvoimaaEU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68803" y="260350"/>
            <a:ext cx="1163637" cy="48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Otsikko ja sisältö_ilman logo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tsikko 6"/>
          <p:cNvSpPr>
            <a:spLocks noGrp="1"/>
          </p:cNvSpPr>
          <p:nvPr>
            <p:ph type="title"/>
          </p:nvPr>
        </p:nvSpPr>
        <p:spPr>
          <a:xfrm>
            <a:off x="611560" y="548680"/>
            <a:ext cx="7776864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>
            <p:ph type="body" sz="quarter" idx="10"/>
          </p:nvPr>
        </p:nvSpPr>
        <p:spPr>
          <a:xfrm>
            <a:off x="611560" y="1556792"/>
            <a:ext cx="7782694" cy="4536504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>
            <p:ph type="sldNum" sz="quarter" idx="11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 ja sisältö_keskitet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827584" y="1988840"/>
            <a:ext cx="7344816" cy="1470025"/>
          </a:xfrm>
          <a:prstGeom prst="rect">
            <a:avLst/>
          </a:prstGeom>
        </p:spPr>
        <p:txBody>
          <a:bodyPr/>
          <a:lstStyle>
            <a:lvl1pPr algn="ctr">
              <a:defRPr sz="300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27584" y="3886200"/>
            <a:ext cx="7344816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/>
          <a:p>
            <a:fld id="{4644F606-9E59-44A4-9C1B-318877967A10}" type="slidenum">
              <a:rPr lang="fi-FI" smtClean="0"/>
              <a:pPr/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iso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992888" cy="446449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9"/>
          <p:cNvSpPr>
            <a:spLocks noGrp="1"/>
          </p:cNvSpPr>
          <p:nvPr>
            <p:ph type="sldNum" sz="quarter" idx="12"/>
          </p:nvPr>
        </p:nvSpPr>
        <p:spPr>
          <a:xfrm>
            <a:off x="774035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Otsikko ja sisältö elementillä_sinin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/>
          <p:cNvSpPr/>
          <p:nvPr/>
        </p:nvSpPr>
        <p:spPr>
          <a:xfrm>
            <a:off x="8100392" y="0"/>
            <a:ext cx="10436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i-FI"/>
          </a:p>
        </p:txBody>
      </p:sp>
      <p:pic>
        <p:nvPicPr>
          <p:cNvPr id="12" name="Bildobjekt 5" descr="logon_sipuli2_vit.png"/>
          <p:cNvPicPr>
            <a:picLocks noChangeAspect="1"/>
          </p:cNvPicPr>
          <p:nvPr/>
        </p:nvPicPr>
        <p:blipFill>
          <a:blip r:embed="rId2" cstate="print"/>
          <a:srcRect l="33112" r="34585"/>
          <a:stretch>
            <a:fillRect/>
          </a:stretch>
        </p:blipFill>
        <p:spPr bwMode="auto">
          <a:xfrm>
            <a:off x="8100392" y="3319463"/>
            <a:ext cx="1043608" cy="3422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Otsikko 6"/>
          <p:cNvSpPr>
            <a:spLocks noGrp="1"/>
          </p:cNvSpPr>
          <p:nvPr userDrawn="1">
            <p:ph type="title"/>
          </p:nvPr>
        </p:nvSpPr>
        <p:spPr>
          <a:xfrm>
            <a:off x="827584" y="1268760"/>
            <a:ext cx="6624736" cy="648072"/>
          </a:xfrm>
          <a:prstGeom prst="rect">
            <a:avLst/>
          </a:prstGeom>
        </p:spPr>
        <p:txBody>
          <a:bodyPr/>
          <a:lstStyle>
            <a:lvl1pPr>
              <a:defRPr sz="3000" baseline="0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fi-FI" dirty="0"/>
          </a:p>
        </p:txBody>
      </p:sp>
      <p:sp>
        <p:nvSpPr>
          <p:cNvPr id="7" name="Tekstin paikkamerkki 16"/>
          <p:cNvSpPr>
            <a:spLocks noGrp="1"/>
          </p:cNvSpPr>
          <p:nvPr userDrawn="1">
            <p:ph type="body" sz="quarter" idx="10"/>
          </p:nvPr>
        </p:nvSpPr>
        <p:spPr>
          <a:xfrm>
            <a:off x="827584" y="2084238"/>
            <a:ext cx="6624736" cy="3937050"/>
          </a:xfrm>
          <a:prstGeom prst="rect">
            <a:avLst/>
          </a:prstGeom>
        </p:spPr>
        <p:txBody>
          <a:bodyPr/>
          <a:lstStyle>
            <a:lvl1pPr>
              <a:buClr>
                <a:schemeClr val="accent6"/>
              </a:buClr>
              <a:buFont typeface="Wingdings" pitchFamily="2" charset="2"/>
              <a:buChar char="§"/>
              <a:defRPr sz="2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ian numeron paikkamerkki 9"/>
          <p:cNvSpPr>
            <a:spLocks noGrp="1"/>
          </p:cNvSpPr>
          <p:nvPr userDrawn="1">
            <p:ph type="sldNum" sz="quarter" idx="11"/>
          </p:nvPr>
        </p:nvSpPr>
        <p:spPr>
          <a:xfrm>
            <a:off x="7700342" y="6381328"/>
            <a:ext cx="400050" cy="36004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C89A02-2183-4EC2-9978-996C81F899C4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9" name="Platshållare för sidfot 4"/>
          <p:cNvSpPr>
            <a:spLocks noGrp="1"/>
          </p:cNvSpPr>
          <p:nvPr userDrawn="1">
            <p:ph type="ftr" sz="quarter" idx="14"/>
          </p:nvPr>
        </p:nvSpPr>
        <p:spPr>
          <a:xfrm>
            <a:off x="251520" y="6357938"/>
            <a:ext cx="6357937" cy="365125"/>
          </a:xfrm>
        </p:spPr>
        <p:txBody>
          <a:bodyPr/>
          <a:lstStyle/>
          <a:p>
            <a:endParaRPr lang="fi-FI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323850" y="6021388"/>
            <a:ext cx="19446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i-FI">
              <a:cs typeface="+mn-cs"/>
            </a:endParaRP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2"/>
          </p:nvPr>
        </p:nvSpPr>
        <p:spPr>
          <a:xfrm>
            <a:off x="6713538" y="6357938"/>
            <a:ext cx="8107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dirty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376C01DB-020D-41A1-AB12-9B021A8F534D}" type="datetime1">
              <a:rPr lang="fi-FI" smtClean="0"/>
              <a:pPr>
                <a:defRPr/>
              </a:pPr>
              <a:t>3.6.2015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3"/>
          </p:nvPr>
        </p:nvSpPr>
        <p:spPr>
          <a:xfrm>
            <a:off x="284163" y="6357938"/>
            <a:ext cx="6357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4"/>
          </p:nvPr>
        </p:nvSpPr>
        <p:spPr>
          <a:xfrm>
            <a:off x="7740352" y="6381328"/>
            <a:ext cx="400050" cy="36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 smtClean="0">
                <a:solidFill>
                  <a:schemeClr val="tx1"/>
                </a:solidFill>
                <a:cs typeface="+mn-cs"/>
              </a:defRPr>
            </a:lvl1pPr>
          </a:lstStyle>
          <a:p>
            <a:pPr>
              <a:defRPr/>
            </a:pPr>
            <a:fld id="{1F70512E-3501-4C97-9457-F6C16E24E41E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  <p:pic>
        <p:nvPicPr>
          <p:cNvPr id="8" name="Kuva 7" descr="ELY_LB01_FiSvEn_3L_B3___RGB_tresprak.jpg"/>
          <p:cNvPicPr>
            <a:picLocks noChangeAspect="1"/>
          </p:cNvPicPr>
          <p:nvPr/>
        </p:nvPicPr>
        <p:blipFill>
          <a:blip r:embed="rId24" cstate="print"/>
          <a:stretch>
            <a:fillRect/>
          </a:stretch>
        </p:blipFill>
        <p:spPr>
          <a:xfrm>
            <a:off x="179512" y="116632"/>
            <a:ext cx="4055487" cy="86409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748" r:id="rId2"/>
    <p:sldLayoutId id="2147483749" r:id="rId3"/>
    <p:sldLayoutId id="2147483735" r:id="rId4"/>
    <p:sldLayoutId id="2147483750" r:id="rId5"/>
    <p:sldLayoutId id="2147483736" r:id="rId6"/>
    <p:sldLayoutId id="2147483734" r:id="rId7"/>
    <p:sldLayoutId id="2147483725" r:id="rId8"/>
    <p:sldLayoutId id="2147483738" r:id="rId9"/>
    <p:sldLayoutId id="2147483739" r:id="rId10"/>
    <p:sldLayoutId id="2147483740" r:id="rId11"/>
    <p:sldLayoutId id="2147483742" r:id="rId12"/>
    <p:sldLayoutId id="2147483743" r:id="rId13"/>
    <p:sldLayoutId id="2147483744" r:id="rId14"/>
    <p:sldLayoutId id="2147483745" r:id="rId15"/>
    <p:sldLayoutId id="2147483728" r:id="rId16"/>
    <p:sldLayoutId id="2147483737" r:id="rId17"/>
    <p:sldLayoutId id="2147483721" r:id="rId18"/>
    <p:sldLayoutId id="2147483723" r:id="rId19"/>
    <p:sldLayoutId id="2147483724" r:id="rId20"/>
    <p:sldLayoutId id="2147483727" r:id="rId21"/>
    <p:sldLayoutId id="2147483726" r:id="rId2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50000"/>
        <a:buFont typeface="Wingdings" pitchFamily="2" charset="2"/>
        <a:buChar char="§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150000"/>
        <a:buFont typeface="Wingdings" pitchFamily="2" charset="2"/>
        <a:buChar char="§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15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eda.net/hankkeet/elotori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verkkolehdet.jamk.fi/elo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Pohjois-Karjalan ELO-yhteistyöryhmä 4.6.2015</a:t>
            </a:r>
            <a:endParaRPr lang="fi-FI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i-FI" sz="1600" dirty="0" smtClean="0"/>
              <a:t>Paula Hiltunen</a:t>
            </a:r>
          </a:p>
          <a:p>
            <a:r>
              <a:rPr lang="fi-FI" sz="1600" dirty="0" smtClean="0"/>
              <a:t>Pohjois-Karjalan ELY-keskus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BBF7CD28-96B3-481D-AA07-D5627190FDE6}" type="datetime1">
              <a:rPr lang="fi-FI" smtClean="0"/>
              <a:pPr/>
              <a:t>3.6.2015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4662" y="1124744"/>
            <a:ext cx="7776864" cy="642942"/>
          </a:xfrm>
        </p:spPr>
        <p:txBody>
          <a:bodyPr/>
          <a:lstStyle/>
          <a:p>
            <a:r>
              <a:rPr lang="fi-FI" sz="2000" dirty="0" smtClean="0"/>
              <a:t>Uusi hallitusohjelma / muutama poiminta ohjauksen näkökulmasta</a:t>
            </a:r>
            <a:endParaRPr lang="fi-FI" sz="20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28832" y="1844824"/>
            <a:ext cx="7782694" cy="3937050"/>
          </a:xfrm>
        </p:spPr>
        <p:txBody>
          <a:bodyPr/>
          <a:lstStyle/>
          <a:p>
            <a:r>
              <a:rPr lang="fi-FI" sz="1800" dirty="0" smtClean="0"/>
              <a:t>Työvoimahallinnon uudistaminen</a:t>
            </a:r>
          </a:p>
          <a:p>
            <a:r>
              <a:rPr lang="fi-FI" sz="1800" dirty="0" smtClean="0"/>
              <a:t>Uudet oppimisympäristöt (sis. opettaja- ja täydennyskoulutuksen kehittämisohjelmat)</a:t>
            </a:r>
          </a:p>
          <a:p>
            <a:r>
              <a:rPr lang="fi-FI" sz="1800" dirty="0" smtClean="0"/>
              <a:t>Toisen asteen ammatillisen koulutuksen reformi</a:t>
            </a:r>
          </a:p>
          <a:p>
            <a:r>
              <a:rPr lang="fi-FI" sz="1800" dirty="0" smtClean="0"/>
              <a:t>Nopeutetaan siirtymistä työelämään</a:t>
            </a:r>
          </a:p>
          <a:p>
            <a:r>
              <a:rPr lang="fi-FI" sz="1800" dirty="0" smtClean="0"/>
              <a:t>Nuorisotakuuta yhteisötakuun suuntaan</a:t>
            </a:r>
          </a:p>
          <a:p>
            <a:pPr lvl="1"/>
            <a:r>
              <a:rPr lang="fi-FI" sz="1800" dirty="0" smtClean="0"/>
              <a:t>malli, jossa vastuu tukea tarvitsevasta nuoresta on yhdellä taholla</a:t>
            </a:r>
          </a:p>
          <a:p>
            <a:pPr lvl="1"/>
            <a:r>
              <a:rPr lang="fi-FI" sz="1800" dirty="0" smtClean="0"/>
              <a:t>vahvistetaan etsivää nuorisotyötä ja työnetsijätoimintaa sekä nuorten mielenterveyspalveluja</a:t>
            </a:r>
          </a:p>
          <a:p>
            <a:pPr lvl="1"/>
            <a:r>
              <a:rPr lang="fi-FI" sz="1800" dirty="0" smtClean="0"/>
              <a:t>nuorten palkkatuen ja </a:t>
            </a:r>
            <a:r>
              <a:rPr lang="fi-FI" sz="1800" dirty="0" err="1" smtClean="0"/>
              <a:t>Sanssi</a:t>
            </a:r>
            <a:r>
              <a:rPr lang="fi-FI" sz="1800" dirty="0" smtClean="0"/>
              <a:t>-kortin kehittäminen</a:t>
            </a:r>
          </a:p>
          <a:p>
            <a:r>
              <a:rPr lang="fi-FI" sz="1800" dirty="0" smtClean="0"/>
              <a:t>Hyvinvointi ja terveys</a:t>
            </a:r>
            <a:r>
              <a:rPr lang="fi-FI" sz="1600" dirty="0" smtClean="0"/>
              <a:t>:  ennaltaehkäisevä asiakaslähtöinen palveluketju yli </a:t>
            </a:r>
            <a:r>
              <a:rPr lang="fi-FI" sz="1600" dirty="0" smtClean="0"/>
              <a:t>hallinnonrajojen</a:t>
            </a:r>
          </a:p>
          <a:p>
            <a:endParaRPr lang="fi-FI" sz="1600" dirty="0"/>
          </a:p>
          <a:p>
            <a:pPr marL="0" indent="0">
              <a:buNone/>
            </a:pPr>
            <a:r>
              <a:rPr lang="fi-FI" sz="1600" dirty="0" smtClean="0"/>
              <a:t>			KIITOS!</a:t>
            </a:r>
            <a:endParaRPr lang="fi-FI" sz="1600" dirty="0" smtClean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71830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3414" y="1104646"/>
            <a:ext cx="7776864" cy="642942"/>
          </a:xfrm>
        </p:spPr>
        <p:txBody>
          <a:bodyPr/>
          <a:lstStyle/>
          <a:p>
            <a:r>
              <a:rPr lang="fi-FI" sz="2800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ELOn</a:t>
            </a:r>
            <a:r>
              <a:rPr lang="fi-FI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i-FI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ajankohtaiskuulumisia</a:t>
            </a:r>
            <a:endParaRPr lang="fi-FI" sz="28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833414" y="2060848"/>
            <a:ext cx="7782694" cy="3240360"/>
          </a:xfrm>
        </p:spPr>
        <p:txBody>
          <a:bodyPr/>
          <a:lstStyle/>
          <a:p>
            <a:r>
              <a:rPr lang="fi-FI" sz="2000" b="1" dirty="0"/>
              <a:t>ELO-tori</a:t>
            </a:r>
            <a:r>
              <a:rPr lang="fi-FI" sz="2000" dirty="0"/>
              <a:t> avattu osoitteessa </a:t>
            </a:r>
            <a:r>
              <a:rPr lang="fi-FI" sz="2000" dirty="0">
                <a:hlinkClick r:id="rId3"/>
              </a:rPr>
              <a:t>https://</a:t>
            </a:r>
            <a:r>
              <a:rPr lang="fi-FI" sz="2000" dirty="0" smtClean="0">
                <a:hlinkClick r:id="rId3"/>
              </a:rPr>
              <a:t>peda.net/hankkeet/elotori</a:t>
            </a:r>
            <a:endParaRPr lang="fi-FI" sz="2000" dirty="0" smtClean="0"/>
          </a:p>
          <a:p>
            <a:pPr marL="685800" lvl="1">
              <a:buFontTx/>
              <a:buChar char="-"/>
            </a:pPr>
            <a:r>
              <a:rPr lang="fi-FI" sz="1600" dirty="0" smtClean="0"/>
              <a:t>Valtakunnallinen osa + alueelliset sivustot, lisäksi erillisten käyttäjätunnusten takana rajatuilla oikeuksilla ELY-keskusten + </a:t>
            </a:r>
            <a:r>
              <a:rPr lang="fi-FI" sz="1600" dirty="0" err="1" smtClean="0"/>
              <a:t>VOKESin</a:t>
            </a:r>
            <a:r>
              <a:rPr lang="fi-FI" sz="1600" dirty="0" smtClean="0"/>
              <a:t> omat sivustot</a:t>
            </a:r>
          </a:p>
          <a:p>
            <a:pPr marL="685800" lvl="1">
              <a:buFontTx/>
              <a:buChar char="-"/>
            </a:pPr>
            <a:r>
              <a:rPr lang="fi-FI" sz="1600" dirty="0" smtClean="0"/>
              <a:t>jos halua päivittää </a:t>
            </a:r>
            <a:r>
              <a:rPr lang="fi-FI" sz="1600" u="sng" dirty="0" smtClean="0"/>
              <a:t>Pohjois-Karjalan sivustoa</a:t>
            </a:r>
            <a:r>
              <a:rPr lang="fi-FI" sz="1600" dirty="0" smtClean="0"/>
              <a:t>, esim. viedä kalenteriin tapahtumatietoja, voit pyytää käyttäjätunnukset sitä varten POK </a:t>
            </a:r>
            <a:r>
              <a:rPr lang="fi-FI" sz="1600" dirty="0" err="1" smtClean="0"/>
              <a:t>ELYstä</a:t>
            </a:r>
            <a:r>
              <a:rPr lang="fi-FI" sz="1600" dirty="0" smtClean="0"/>
              <a:t> Paula Hiltuselta</a:t>
            </a:r>
          </a:p>
          <a:p>
            <a:pPr marL="0" indent="0">
              <a:buNone/>
            </a:pPr>
            <a:endParaRPr lang="fi-FI" sz="2400" dirty="0" smtClean="0"/>
          </a:p>
          <a:p>
            <a:r>
              <a:rPr lang="fi-FI" sz="2000" b="1" dirty="0"/>
              <a:t>ELO-verkkolehti</a:t>
            </a:r>
            <a:r>
              <a:rPr lang="fi-FI" sz="2000" dirty="0"/>
              <a:t> osoitteessa </a:t>
            </a:r>
            <a:r>
              <a:rPr lang="fi-FI" sz="2000" u="sng" dirty="0">
                <a:hlinkClick r:id="rId4"/>
              </a:rPr>
              <a:t>http://verkkolehdet.jamk.fi/elo/</a:t>
            </a:r>
            <a:r>
              <a:rPr lang="fi-FI" sz="2000" dirty="0" smtClean="0"/>
              <a:t> </a:t>
            </a:r>
          </a:p>
          <a:p>
            <a:endParaRPr lang="fi-FI" sz="2400" dirty="0"/>
          </a:p>
          <a:p>
            <a:pPr marL="0" indent="0">
              <a:buNone/>
            </a:pPr>
            <a:endParaRPr lang="fi-FI" sz="2400" dirty="0"/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61505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1540" y="980541"/>
            <a:ext cx="8424936" cy="642942"/>
          </a:xfrm>
        </p:spPr>
        <p:txBody>
          <a:bodyPr/>
          <a:lstStyle/>
          <a:p>
            <a:r>
              <a:rPr lang="fi-FI" sz="2400" b="1" dirty="0" smtClean="0"/>
              <a:t>Poimintoja </a:t>
            </a:r>
            <a:r>
              <a:rPr lang="fi-FI" sz="2400" b="1" dirty="0" err="1" smtClean="0"/>
              <a:t>VOKESin</a:t>
            </a:r>
            <a:r>
              <a:rPr lang="fi-FI" sz="2400" b="1" dirty="0" smtClean="0"/>
              <a:t> </a:t>
            </a:r>
            <a:r>
              <a:rPr lang="fi-FI" sz="2400" b="1" dirty="0" smtClean="0"/>
              <a:t>ELO-aluetutkimuksen </a:t>
            </a:r>
            <a:r>
              <a:rPr lang="fi-FI" sz="2400" b="1" dirty="0" smtClean="0"/>
              <a:t>tuloksista</a:t>
            </a:r>
            <a:r>
              <a:rPr lang="fi-FI" sz="2800" b="1" dirty="0" smtClean="0"/>
              <a:t> 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sz="1600" dirty="0" smtClean="0"/>
              <a:t>(Lähde: VOKES/Sakari Saukkonen)</a:t>
            </a:r>
            <a:endParaRPr lang="fi-FI" sz="1600" dirty="0"/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431540" y="1916832"/>
            <a:ext cx="8388932" cy="3937050"/>
          </a:xfrm>
        </p:spPr>
        <p:txBody>
          <a:bodyPr/>
          <a:lstStyle/>
          <a:p>
            <a:pPr marL="0" indent="0">
              <a:buNone/>
            </a:pPr>
            <a:r>
              <a:rPr lang="fi-FI" sz="2000" dirty="0" smtClean="0"/>
              <a:t>- verkostoyhteistyö </a:t>
            </a:r>
            <a:r>
              <a:rPr lang="fi-FI" sz="2000" dirty="0" smtClean="0"/>
              <a:t>alueilla on </a:t>
            </a:r>
            <a:r>
              <a:rPr lang="fi-FI" sz="2000" dirty="0" smtClean="0"/>
              <a:t>käynnistynyt, toimintamuodot vaihtelevat </a:t>
            </a:r>
          </a:p>
          <a:p>
            <a:pPr marL="0" indent="0">
              <a:buNone/>
            </a:pPr>
            <a:r>
              <a:rPr lang="fi-FI" sz="2000" dirty="0" smtClean="0"/>
              <a:t>- ELO-ryhmän </a:t>
            </a:r>
            <a:r>
              <a:rPr lang="fi-FI" sz="2000" dirty="0" smtClean="0"/>
              <a:t>suorat vaikutusmahdollisuudet ovat rajalliset: </a:t>
            </a:r>
            <a:r>
              <a:rPr lang="fi-FI" sz="2000" dirty="0" smtClean="0"/>
              <a:t>    	kehittäminen </a:t>
            </a:r>
            <a:r>
              <a:rPr lang="fi-FI" sz="2000" dirty="0" smtClean="0"/>
              <a:t>tapahtuu</a:t>
            </a:r>
          </a:p>
          <a:p>
            <a:pPr marL="400050" lvl="1" indent="0">
              <a:buNone/>
            </a:pPr>
            <a:r>
              <a:rPr lang="fi-FI" sz="2000" dirty="0" smtClean="0"/>
              <a:t>- rakentamalla yhteistyöverkostoa ja sitoutumista </a:t>
            </a:r>
            <a:r>
              <a:rPr lang="fi-FI" sz="2000" dirty="0" smtClean="0"/>
              <a:t>yhteistyöhön</a:t>
            </a:r>
            <a:endParaRPr lang="fi-FI" sz="2000" dirty="0" smtClean="0"/>
          </a:p>
          <a:p>
            <a:pPr marL="400050" lvl="1" indent="0">
              <a:buNone/>
            </a:pPr>
            <a:r>
              <a:rPr lang="fi-FI" sz="2000" dirty="0" smtClean="0"/>
              <a:t>- tietoa kokoamalla ja jakamalla</a:t>
            </a:r>
          </a:p>
          <a:p>
            <a:pPr marL="400050" lvl="1" indent="0">
              <a:buNone/>
            </a:pPr>
            <a:r>
              <a:rPr lang="fi-FI" sz="2000" dirty="0" smtClean="0"/>
              <a:t>- aluestrategian avulla</a:t>
            </a:r>
          </a:p>
          <a:p>
            <a:pPr marL="0" indent="0">
              <a:buNone/>
            </a:pPr>
            <a:r>
              <a:rPr lang="fi-FI" sz="2000" dirty="0" smtClean="0"/>
              <a:t>- ohjauspalvelujen </a:t>
            </a:r>
            <a:r>
              <a:rPr lang="fi-FI" sz="2000" dirty="0"/>
              <a:t>saatavuudesta </a:t>
            </a:r>
            <a:r>
              <a:rPr lang="fi-FI" sz="2000" dirty="0" smtClean="0"/>
              <a:t>kokonaisuutena ei </a:t>
            </a:r>
            <a:r>
              <a:rPr lang="fi-FI" sz="2000" dirty="0"/>
              <a:t>juurikaan tietoa</a:t>
            </a:r>
          </a:p>
          <a:p>
            <a:pPr marL="0" indent="0">
              <a:buNone/>
            </a:pPr>
            <a:r>
              <a:rPr lang="fi-FI" sz="2000" dirty="0"/>
              <a:t>- perusopetuksen jälkeinen nivelvaihe yleensä hoidettu hyvin, sen sijaan aikuisten palveluissa kehitettävää (sirpaleisuus)</a:t>
            </a:r>
          </a:p>
          <a:p>
            <a:pPr marL="0" indent="0">
              <a:buNone/>
            </a:pPr>
            <a:r>
              <a:rPr lang="fi-FI" sz="2000" dirty="0"/>
              <a:t>- alueellinen päätösvalta / organisaatioiden oma päätösvalta</a:t>
            </a:r>
          </a:p>
          <a:p>
            <a:pPr marL="0" indent="0">
              <a:buNone/>
            </a:pPr>
            <a:r>
              <a:rPr lang="fi-FI" sz="2000" dirty="0"/>
              <a:t>- miten verkosto saadaan toimimaan ja miten työ ei jää vain verkoston ylläpitämiseksi vaan aidosti hyödyttää mukana olevia tahoja?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683568" y="1052736"/>
            <a:ext cx="7998718" cy="4752528"/>
          </a:xfrm>
        </p:spPr>
        <p:txBody>
          <a:bodyPr/>
          <a:lstStyle/>
          <a:p>
            <a:pPr>
              <a:buFontTx/>
              <a:buChar char="-"/>
            </a:pPr>
            <a:endParaRPr lang="fi-FI" dirty="0" smtClean="0"/>
          </a:p>
          <a:p>
            <a:pPr marL="0" indent="0">
              <a:buNone/>
            </a:pPr>
            <a:r>
              <a:rPr lang="fi-FI" sz="2000" dirty="0" smtClean="0"/>
              <a:t>- Elinikäinen </a:t>
            </a:r>
            <a:r>
              <a:rPr lang="fi-FI" sz="2000" dirty="0" smtClean="0"/>
              <a:t>ohjaus tulkitaan eri tavalla eri puolilla maata ”mitä se ohjaus on?” Auttaisiko valtakunnallinen normeeraus ja laatukehikko?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sz="2000" dirty="0" smtClean="0"/>
              <a:t>Aluetutkimukseen liittyvä kysely </a:t>
            </a:r>
            <a:r>
              <a:rPr lang="fi-FI" sz="2000" dirty="0" smtClean="0"/>
              <a:t>on </a:t>
            </a:r>
            <a:r>
              <a:rPr lang="fi-FI" sz="2000" dirty="0" smtClean="0"/>
              <a:t>tulossa kaikkien ELO-ryhmien </a:t>
            </a:r>
            <a:r>
              <a:rPr lang="fi-FI" sz="2000" dirty="0" smtClean="0"/>
              <a:t>jäsenille </a:t>
            </a:r>
            <a:r>
              <a:rPr lang="fi-FI" sz="2000" dirty="0" err="1" smtClean="0"/>
              <a:t>VOKESista</a:t>
            </a:r>
            <a:r>
              <a:rPr lang="fi-FI" sz="2000" dirty="0" smtClean="0"/>
              <a:t>.</a:t>
            </a:r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2000" dirty="0"/>
              <a:t>Ensimmäinen valtakunnallinen ELO-ryhmille yhteinen </a:t>
            </a:r>
            <a:r>
              <a:rPr lang="fi-FI" sz="2000" dirty="0" err="1"/>
              <a:t>webinaari</a:t>
            </a:r>
            <a:r>
              <a:rPr lang="fi-FI" sz="2000" dirty="0"/>
              <a:t> 25.8.2015 klo 13-14. Raimo Vuorinen: Tutkimustieto TNO-palvelujen järjestämisen tukena (KEHA ja VOKES).</a:t>
            </a:r>
          </a:p>
          <a:p>
            <a:pPr marL="0" indent="0">
              <a:buNone/>
            </a:pPr>
            <a:endParaRPr lang="fi-FI" sz="20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683568" y="1124744"/>
            <a:ext cx="8136904" cy="5040560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fi-FI" sz="2000" b="1" dirty="0" smtClean="0"/>
              <a:t>Valtakunnallisen elinikäisen </a:t>
            </a:r>
            <a:r>
              <a:rPr lang="fi-FI" sz="2000" b="1" dirty="0"/>
              <a:t>ohjauksen yhteistyöryhmän </a:t>
            </a:r>
            <a:endParaRPr lang="fi-FI" sz="2000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fi-FI" sz="2000" b="1" dirty="0" smtClean="0"/>
              <a:t>tehtävät </a:t>
            </a:r>
            <a:r>
              <a:rPr lang="fi-FI" sz="2000" b="1" dirty="0"/>
              <a:t>2015-2020 </a:t>
            </a:r>
            <a:endParaRPr lang="fi-FI" sz="2000" b="1" dirty="0" smtClean="0"/>
          </a:p>
          <a:p>
            <a:endParaRPr lang="fi-FI" sz="1600" dirty="0"/>
          </a:p>
          <a:p>
            <a:pPr marL="0" indent="0">
              <a:buNone/>
            </a:pPr>
            <a:r>
              <a:rPr lang="fi-FI" sz="1800" dirty="0"/>
              <a:t>1</a:t>
            </a:r>
            <a:r>
              <a:rPr lang="fi-FI" sz="1800" dirty="0" smtClean="0"/>
              <a:t>. Edistää </a:t>
            </a:r>
            <a:r>
              <a:rPr lang="fi-FI" sz="1800" dirty="0"/>
              <a:t>kansallista, alueellista ja paikallista tieto-, neuvonta- ja ohjauspalveluiden kehittämistyötä </a:t>
            </a:r>
          </a:p>
          <a:p>
            <a:pPr marL="0" indent="0">
              <a:buNone/>
            </a:pPr>
            <a:r>
              <a:rPr lang="fi-FI" sz="1800" dirty="0"/>
              <a:t>2</a:t>
            </a:r>
            <a:r>
              <a:rPr lang="fi-FI" sz="1800" dirty="0" smtClean="0"/>
              <a:t>. Vahvistaa </a:t>
            </a:r>
            <a:r>
              <a:rPr lang="fi-FI" sz="1800" dirty="0"/>
              <a:t>hallinnonalojen ja eri toimijoiden yhteistyötä sekä </a:t>
            </a:r>
          </a:p>
          <a:p>
            <a:pPr marL="0" indent="0">
              <a:buNone/>
            </a:pPr>
            <a:r>
              <a:rPr lang="fi-FI" sz="1800" dirty="0"/>
              <a:t>3</a:t>
            </a:r>
            <a:r>
              <a:rPr lang="fi-FI" sz="1800" dirty="0" smtClean="0"/>
              <a:t>. Edistää </a:t>
            </a:r>
            <a:r>
              <a:rPr lang="fi-FI" sz="1800" dirty="0"/>
              <a:t>poikkihallinnollisen nuorisotakuun ESR-kokonaisuuden yhteistyötä </a:t>
            </a:r>
            <a:r>
              <a:rPr lang="fi-FI" sz="1800" dirty="0" smtClean="0"/>
              <a:t>       	&gt; koordinoida </a:t>
            </a:r>
            <a:r>
              <a:rPr lang="fi-FI" sz="1800" dirty="0"/>
              <a:t>ja edistää seuraavien </a:t>
            </a:r>
            <a:endParaRPr lang="fi-FI" sz="1800" dirty="0" smtClean="0"/>
          </a:p>
          <a:p>
            <a:pPr marL="0" indent="0">
              <a:buNone/>
            </a:pPr>
            <a:endParaRPr lang="fi-FI" sz="1800" dirty="0" smtClean="0"/>
          </a:p>
          <a:p>
            <a:pPr marL="400050" lvl="1" indent="0">
              <a:buNone/>
            </a:pPr>
            <a:r>
              <a:rPr lang="fi-FI" sz="1800" dirty="0" smtClean="0"/>
              <a:t>Kestävää </a:t>
            </a:r>
            <a:r>
              <a:rPr lang="fi-FI" sz="1800" dirty="0"/>
              <a:t>kasvua ja työtä 2014–2020, Suomen rakennerahasto-ohjelman valtakunnallisten toimenpidekokonaisuuksien yhteistyötä ja tiedonvaihtoa: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toimintalinja </a:t>
            </a:r>
            <a:r>
              <a:rPr lang="fi-FI" sz="1800" dirty="0"/>
              <a:t>3:Nuorisotakuu (</a:t>
            </a:r>
            <a:r>
              <a:rPr lang="fi-FI" sz="1800" dirty="0" err="1"/>
              <a:t>sis.Ohjaamo</a:t>
            </a:r>
            <a:r>
              <a:rPr lang="fi-FI" sz="1800" dirty="0"/>
              <a:t>-toiminta ja nettiohjaus) (TEM)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toimintalinja </a:t>
            </a:r>
            <a:r>
              <a:rPr lang="fi-FI" sz="1800" dirty="0"/>
              <a:t>4: ESR-nuorisotakuu, </a:t>
            </a:r>
            <a:r>
              <a:rPr lang="fi-FI" sz="1800" dirty="0" err="1"/>
              <a:t>OKM:n</a:t>
            </a:r>
            <a:r>
              <a:rPr lang="fi-FI" sz="1800" dirty="0"/>
              <a:t> hallinnonalan toimenpiteet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toimintalinja </a:t>
            </a:r>
            <a:r>
              <a:rPr lang="fi-FI" sz="1800" dirty="0"/>
              <a:t>4: Osuvaa osaamista; alakokonaisuus Osuva ohjaus (OKM)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 smtClean="0"/>
              <a:t>toimintalinja </a:t>
            </a:r>
            <a:r>
              <a:rPr lang="fi-FI" sz="1800" dirty="0"/>
              <a:t>5: Nuorten osallistaminen ja nuorisotakuu (STM) </a:t>
            </a:r>
          </a:p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2224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755576" y="1124744"/>
            <a:ext cx="7782694" cy="4608512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 smtClean="0"/>
              <a:t>Elinikäisen </a:t>
            </a:r>
            <a:r>
              <a:rPr lang="fi-FI" sz="2000" b="1" dirty="0"/>
              <a:t>ohjauksen toteutuminen edellyttää seuraavien kansallisten strategisten tavoitteiden toteutumista </a:t>
            </a:r>
            <a:endParaRPr lang="fi-FI" sz="2000" b="1" dirty="0" smtClean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dirty="0"/>
              <a:t>1</a:t>
            </a:r>
            <a:r>
              <a:rPr lang="fi-FI" dirty="0" smtClean="0"/>
              <a:t>. Ohjauspalveluja </a:t>
            </a:r>
            <a:r>
              <a:rPr lang="fi-FI" dirty="0"/>
              <a:t>on tasapuolisesti saatavissa ja ne vastaavat yksilön tarpeita </a:t>
            </a:r>
          </a:p>
          <a:p>
            <a:pPr marL="0" indent="0">
              <a:buNone/>
            </a:pPr>
            <a:r>
              <a:rPr lang="fi-FI" dirty="0"/>
              <a:t>2</a:t>
            </a:r>
            <a:r>
              <a:rPr lang="fi-FI" dirty="0" smtClean="0"/>
              <a:t>. Yksilölliset </a:t>
            </a:r>
            <a:r>
              <a:rPr lang="fi-FI" dirty="0"/>
              <a:t>uranhallintataidot vahvistuvat </a:t>
            </a:r>
          </a:p>
          <a:p>
            <a:pPr marL="0" indent="0">
              <a:buNone/>
            </a:pPr>
            <a:r>
              <a:rPr lang="fi-FI" dirty="0"/>
              <a:t>3</a:t>
            </a:r>
            <a:r>
              <a:rPr lang="fi-FI" dirty="0" smtClean="0"/>
              <a:t>. Ohjaustyötä </a:t>
            </a:r>
            <a:r>
              <a:rPr lang="fi-FI" dirty="0"/>
              <a:t>tekevillä on tehtävien edellyttämä osaaminen </a:t>
            </a:r>
          </a:p>
          <a:p>
            <a:pPr marL="0" indent="0">
              <a:buNone/>
            </a:pPr>
            <a:r>
              <a:rPr lang="fi-FI" dirty="0"/>
              <a:t>4</a:t>
            </a:r>
            <a:r>
              <a:rPr lang="fi-FI" dirty="0" smtClean="0"/>
              <a:t>. Ohjauksen </a:t>
            </a:r>
            <a:r>
              <a:rPr lang="fi-FI" dirty="0"/>
              <a:t>laatujärjestelmiä kehitetään </a:t>
            </a:r>
          </a:p>
          <a:p>
            <a:pPr marL="0" indent="0">
              <a:buNone/>
            </a:pPr>
            <a:r>
              <a:rPr lang="fi-FI" dirty="0"/>
              <a:t>5</a:t>
            </a:r>
            <a:r>
              <a:rPr lang="fi-FI" dirty="0" smtClean="0"/>
              <a:t>. Ohjaus </a:t>
            </a:r>
            <a:r>
              <a:rPr lang="fi-FI" dirty="0"/>
              <a:t>toimii koordinoituna kokonaisuutena </a:t>
            </a:r>
          </a:p>
          <a:p>
            <a:endParaRPr lang="fi-FI" dirty="0"/>
          </a:p>
          <a:p>
            <a:pPr marL="0" indent="0">
              <a:buNone/>
            </a:pPr>
            <a:r>
              <a:rPr lang="fi-FI" sz="1800" dirty="0" smtClean="0"/>
              <a:t>(</a:t>
            </a:r>
            <a:r>
              <a:rPr lang="fi-FI" sz="1800" dirty="0"/>
              <a:t>Opetus- ja kulttuuriministeriön työryhmämuistioita ja selvityksiä 2011:15)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31908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755576" y="908720"/>
            <a:ext cx="7992888" cy="5112568"/>
          </a:xfrm>
        </p:spPr>
        <p:txBody>
          <a:bodyPr/>
          <a:lstStyle/>
          <a:p>
            <a:pPr marL="0" indent="0">
              <a:buNone/>
            </a:pPr>
            <a:r>
              <a:rPr lang="fi-FI" sz="2000" b="1" dirty="0" smtClean="0"/>
              <a:t>Elinikäisen </a:t>
            </a:r>
            <a:r>
              <a:rPr lang="fi-FI" sz="2000" b="1" dirty="0"/>
              <a:t>ohjauksen yhteistyöryhmän painopisteet 2015-2020 </a:t>
            </a:r>
            <a:endParaRPr lang="fi-FI" sz="2000" b="1" dirty="0" smtClean="0"/>
          </a:p>
          <a:p>
            <a:pPr marL="0" indent="0">
              <a:buNone/>
            </a:pPr>
            <a:endParaRPr lang="fi-FI" sz="2000" dirty="0"/>
          </a:p>
          <a:p>
            <a:pPr marL="0" indent="0">
              <a:buNone/>
            </a:pPr>
            <a:r>
              <a:rPr lang="fi-FI" sz="1600" b="1" dirty="0"/>
              <a:t>Jokaiselle kansalaiselle uranhallintataidot </a:t>
            </a:r>
            <a:endParaRPr lang="fi-FI" sz="1600" dirty="0"/>
          </a:p>
          <a:p>
            <a:pPr marL="400050" lvl="1" indent="0">
              <a:buNone/>
            </a:pPr>
            <a:r>
              <a:rPr lang="fi-FI" sz="1600" dirty="0" smtClean="0"/>
              <a:t>- Kansalaisten </a:t>
            </a:r>
            <a:r>
              <a:rPr lang="fi-FI" sz="1600" dirty="0"/>
              <a:t>koulutus- ja työelämäratkaisujen osuvuutta edistävien uranhallintataitojen kehittyminen otetaan strategiseksi tavoitteeksi eri hallinnonaloilla </a:t>
            </a:r>
          </a:p>
          <a:p>
            <a:pPr marL="0" indent="0">
              <a:buNone/>
            </a:pPr>
            <a:r>
              <a:rPr lang="fi-FI" sz="1600" b="1" dirty="0" smtClean="0"/>
              <a:t>Ohjauksen </a:t>
            </a:r>
            <a:r>
              <a:rPr lang="fi-FI" sz="1600" b="1" dirty="0"/>
              <a:t>resurssit ja saatavuus </a:t>
            </a:r>
            <a:endParaRPr lang="fi-FI" sz="1600" dirty="0"/>
          </a:p>
          <a:p>
            <a:pPr marL="400050" lvl="1" indent="0">
              <a:buNone/>
            </a:pPr>
            <a:r>
              <a:rPr lang="fi-FI" sz="1600" dirty="0" smtClean="0"/>
              <a:t>- Ohjauksen </a:t>
            </a:r>
            <a:r>
              <a:rPr lang="fi-FI" sz="1600" dirty="0"/>
              <a:t>riittävä saatavuus varmistetaan jatkamalla poikkihallinnollisen, monialaisen yhteistyön kehittämistä, yhteistyön laajentamista </a:t>
            </a:r>
            <a:r>
              <a:rPr lang="fi-FI" sz="1600" dirty="0" err="1"/>
              <a:t>sosiaali</a:t>
            </a:r>
            <a:r>
              <a:rPr lang="fi-FI" sz="1600" dirty="0"/>
              <a:t>- ja terveyspalvelujen suuntaan ja hyödyntämällä monikanavaisuuden täysmääräisesti </a:t>
            </a:r>
          </a:p>
          <a:p>
            <a:pPr marL="400050" lvl="1" indent="0">
              <a:buNone/>
            </a:pPr>
            <a:r>
              <a:rPr lang="fi-FI" sz="1600" dirty="0" smtClean="0"/>
              <a:t>- Eri </a:t>
            </a:r>
            <a:r>
              <a:rPr lang="fi-FI" sz="1600" dirty="0"/>
              <a:t>toimijoiden monialaiset, yhteiset tieto- neuvonta- ja ohjauspalvelut kaiken ikäisille (Ohjaamo-palvelujen kehittäminen nuorten lisäksi myös aikuisille) </a:t>
            </a:r>
          </a:p>
          <a:p>
            <a:pPr marL="0" indent="0">
              <a:buNone/>
            </a:pPr>
            <a:r>
              <a:rPr lang="fi-FI" sz="1600" b="1" dirty="0" smtClean="0"/>
              <a:t>Digitaalisuus </a:t>
            </a:r>
            <a:r>
              <a:rPr lang="fi-FI" sz="1600" b="1" dirty="0"/>
              <a:t>ja ohjaus </a:t>
            </a:r>
            <a:endParaRPr lang="fi-FI" sz="1600" dirty="0"/>
          </a:p>
          <a:p>
            <a:pPr marL="400050" lvl="1" indent="0">
              <a:buNone/>
            </a:pPr>
            <a:r>
              <a:rPr lang="fi-FI" sz="1600" dirty="0" smtClean="0"/>
              <a:t>- Eri </a:t>
            </a:r>
            <a:r>
              <a:rPr lang="fi-FI" sz="1600" dirty="0"/>
              <a:t>toimijoiden yhteinen verkko-ohjaus, digitaalisuuden (paikasta riippumattomuus, 24/7, vuorovaikutteisuus) kehittäminen muiden tieto-, neuvonta ja ohjauspalvelujen palvelukanavien rinnalla </a:t>
            </a:r>
          </a:p>
          <a:p>
            <a:pPr marL="0" indent="0">
              <a:buNone/>
            </a:pPr>
            <a:r>
              <a:rPr lang="fi-FI" sz="1600" b="1" dirty="0" smtClean="0"/>
              <a:t>Ohjauksen </a:t>
            </a:r>
            <a:r>
              <a:rPr lang="fi-FI" sz="1600" b="1" dirty="0"/>
              <a:t>laatu </a:t>
            </a:r>
            <a:endParaRPr lang="fi-FI" sz="1600" dirty="0"/>
          </a:p>
          <a:p>
            <a:pPr marL="0" indent="0">
              <a:buNone/>
            </a:pPr>
            <a:r>
              <a:rPr lang="fi-FI" sz="1600" dirty="0"/>
              <a:t>- systemaattinen palaute- ja laadunvarmentamisen järjestelmä </a:t>
            </a:r>
          </a:p>
          <a:p>
            <a:pPr marL="0" indent="0">
              <a:buNone/>
            </a:pPr>
            <a:r>
              <a:rPr lang="fi-FI" sz="1600" dirty="0"/>
              <a:t>- ohjaushenkilöstön osaamisen varmistaminen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1776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>
          <a:xfrm>
            <a:off x="755576" y="1412776"/>
            <a:ext cx="7926710" cy="4680520"/>
          </a:xfrm>
        </p:spPr>
        <p:txBody>
          <a:bodyPr/>
          <a:lstStyle/>
          <a:p>
            <a:pPr marL="0" indent="0">
              <a:buNone/>
            </a:pPr>
            <a:r>
              <a:rPr lang="fi-FI" sz="1800" dirty="0" smtClean="0"/>
              <a:t>Opintopolku.fi </a:t>
            </a:r>
            <a:r>
              <a:rPr lang="fi-FI" sz="1800" dirty="0"/>
              <a:t>laajenee: </a:t>
            </a:r>
            <a:endParaRPr lang="fi-FI" sz="1800" dirty="0" smtClean="0"/>
          </a:p>
          <a:p>
            <a:pPr lvl="1">
              <a:buFontTx/>
              <a:buChar char="-"/>
            </a:pPr>
            <a:r>
              <a:rPr lang="fi-FI" sz="1800" dirty="0"/>
              <a:t>Tutkintoon johtamaton </a:t>
            </a:r>
            <a:r>
              <a:rPr lang="fi-FI" sz="1800" dirty="0" smtClean="0"/>
              <a:t>koulutus, esim. lupakortit</a:t>
            </a:r>
            <a:endParaRPr lang="fi-FI" sz="1800" dirty="0"/>
          </a:p>
          <a:p>
            <a:pPr lvl="1">
              <a:buFontTx/>
              <a:buChar char="-"/>
            </a:pPr>
            <a:r>
              <a:rPr lang="fi-FI" sz="1800" dirty="0"/>
              <a:t>Korkeakoulujen siirtohaut</a:t>
            </a:r>
          </a:p>
          <a:p>
            <a:pPr lvl="1">
              <a:buFontTx/>
              <a:buChar char="-"/>
            </a:pPr>
            <a:r>
              <a:rPr lang="fi-FI" sz="1800" dirty="0"/>
              <a:t>Avoin korkeakouluopetus</a:t>
            </a:r>
          </a:p>
          <a:p>
            <a:pPr lvl="1">
              <a:buFontTx/>
              <a:buChar char="-"/>
            </a:pPr>
            <a:r>
              <a:rPr lang="fi-FI" sz="1800" dirty="0" smtClean="0"/>
              <a:t>TOR-rekisteri </a:t>
            </a:r>
            <a:r>
              <a:rPr lang="fi-FI" sz="1800" dirty="0"/>
              <a:t>(todennetun osaamisen rekisteri) TEM/KELA/OKM yhteiskäyttöön &gt; lakimuutoksia ja </a:t>
            </a:r>
            <a:r>
              <a:rPr lang="fi-FI" sz="1800" dirty="0" smtClean="0"/>
              <a:t>tekniikkaa valmistellaan, valmis v. </a:t>
            </a:r>
            <a:r>
              <a:rPr lang="fi-FI" sz="1800" dirty="0"/>
              <a:t>2018</a:t>
            </a:r>
            <a:r>
              <a:rPr lang="fi-FI" sz="1800" dirty="0" smtClean="0"/>
              <a:t>.</a:t>
            </a:r>
          </a:p>
          <a:p>
            <a:pPr marL="457200" lvl="1" indent="0">
              <a:buNone/>
            </a:pPr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Ohjauksen laadun arviointikriteerejä tehdään nyt ammatilliseen  koulutukseen, tulossa myös peruskouluihin ja lukioille. </a:t>
            </a:r>
          </a:p>
          <a:p>
            <a:pPr>
              <a:buFontTx/>
              <a:buChar char="-"/>
            </a:pPr>
            <a:endParaRPr lang="fi-FI" sz="1800" dirty="0" smtClean="0"/>
          </a:p>
          <a:p>
            <a:pPr marL="0" indent="0">
              <a:buNone/>
            </a:pPr>
            <a:r>
              <a:rPr lang="fi-FI" sz="1800" dirty="0" smtClean="0"/>
              <a:t>Tarve </a:t>
            </a:r>
            <a:r>
              <a:rPr lang="fi-FI" sz="1800" dirty="0"/>
              <a:t>valtakunnalliselle ohjauksen </a:t>
            </a:r>
            <a:r>
              <a:rPr lang="fi-FI" sz="1800" dirty="0" smtClean="0"/>
              <a:t>palautejärjestelmälle – toimenpiteet?</a:t>
            </a:r>
            <a:endParaRPr lang="fi-FI" sz="1800" dirty="0"/>
          </a:p>
          <a:p>
            <a:pPr marL="0" indent="0">
              <a:buNone/>
            </a:pPr>
            <a:endParaRPr lang="fi-FI" sz="1600" dirty="0" smtClean="0"/>
          </a:p>
          <a:p>
            <a:pPr marL="0" indent="0">
              <a:buNone/>
            </a:pPr>
            <a:endParaRPr lang="fi-FI" sz="16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9635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2000" dirty="0" smtClean="0">
                <a:solidFill>
                  <a:srgbClr val="FF0000"/>
                </a:solidFill>
              </a:rPr>
              <a:t>Valtiontalouden tarkastusviraston tuloksellisuustarkastuskertomus 5/2015 Yhteistyö opintojen ohjauksessa ja uraohjauksessa</a:t>
            </a:r>
            <a:endParaRPr lang="fi-FI" sz="2000" dirty="0">
              <a:solidFill>
                <a:srgbClr val="FF0000"/>
              </a:solidFill>
            </a:endParaRP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1600" dirty="0" smtClean="0"/>
              <a:t>Kriittinen arviointi kohdistuu mm. seuraaviin:</a:t>
            </a:r>
            <a:endParaRPr lang="fi-FI" sz="1600" dirty="0" smtClean="0"/>
          </a:p>
          <a:p>
            <a:pPr lvl="1"/>
            <a:r>
              <a:rPr lang="fi-FI" sz="1600" dirty="0" smtClean="0"/>
              <a:t>Ohjauspalvelujen sisällön täsmentäminen</a:t>
            </a:r>
          </a:p>
          <a:p>
            <a:pPr lvl="1"/>
            <a:r>
              <a:rPr lang="fi-FI" sz="1600" dirty="0" smtClean="0"/>
              <a:t>Ohjauksen riittävyyttä ja laatua koskeva tieto puutteellista</a:t>
            </a:r>
          </a:p>
          <a:p>
            <a:pPr lvl="1"/>
            <a:r>
              <a:rPr lang="fi-FI" sz="1600" dirty="0" smtClean="0"/>
              <a:t>Yhteistyön tarvetta ei ole määritelty riittävän konkreettisesti ja selkeäsi (ml. ELO-työ)</a:t>
            </a:r>
          </a:p>
          <a:p>
            <a:pPr lvl="1"/>
            <a:r>
              <a:rPr lang="fi-FI" sz="1600" dirty="0" smtClean="0"/>
              <a:t>Kehittämistyön tulokset jääneet </a:t>
            </a:r>
            <a:r>
              <a:rPr lang="fi-FI" sz="1600" dirty="0" smtClean="0"/>
              <a:t>hajanaisiksi</a:t>
            </a:r>
            <a:endParaRPr lang="fi-FI" sz="1600" dirty="0" smtClean="0"/>
          </a:p>
          <a:p>
            <a:pPr lvl="1"/>
            <a:r>
              <a:rPr lang="fi-FI" sz="1600" dirty="0" smtClean="0"/>
              <a:t>Ministeriöiden yhteistyössä puutteita</a:t>
            </a:r>
          </a:p>
          <a:p>
            <a:pPr lvl="1"/>
            <a:r>
              <a:rPr lang="fi-FI" sz="1600" dirty="0" smtClean="0"/>
              <a:t>Säädöspohja hajanainen</a:t>
            </a:r>
          </a:p>
          <a:p>
            <a:pPr lvl="1"/>
            <a:r>
              <a:rPr lang="fi-FI" sz="1600" dirty="0" smtClean="0"/>
              <a:t>Ym.</a:t>
            </a:r>
          </a:p>
          <a:p>
            <a:pPr lvl="1"/>
            <a:endParaRPr lang="fi-FI" sz="1600" dirty="0" smtClean="0"/>
          </a:p>
          <a:p>
            <a:pPr marL="457200" lvl="1" indent="0">
              <a:buNone/>
            </a:pPr>
            <a:r>
              <a:rPr lang="fi-FI" sz="1600" dirty="0" smtClean="0"/>
              <a:t>Suosituksia epäkohtien korjaamiseksi eri hallinnonaloilla ja tasoilla.</a:t>
            </a:r>
            <a:endParaRPr lang="fi-FI" sz="1600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3C89A02-2183-4EC2-9978-996C81F899C4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94951461"/>
      </p:ext>
    </p:extLst>
  </p:cSld>
  <p:clrMapOvr>
    <a:masterClrMapping/>
  </p:clrMapOvr>
</p:sld>
</file>

<file path=ppt/theme/theme1.xml><?xml version="1.0" encoding="utf-8"?>
<a:theme xmlns:a="http://schemas.openxmlformats.org/drawingml/2006/main" name="ELY_PowerPoint_malli_prov2">
  <a:themeElements>
    <a:clrScheme name="ELY-värit">
      <a:dk1>
        <a:sysClr val="windowText" lastClr="000000"/>
      </a:dk1>
      <a:lt1>
        <a:srgbClr val="FFFFFF"/>
      </a:lt1>
      <a:dk2>
        <a:srgbClr val="58585A"/>
      </a:dk2>
      <a:lt2>
        <a:srgbClr val="D8D8D8"/>
      </a:lt2>
      <a:accent1>
        <a:srgbClr val="003883"/>
      </a:accent1>
      <a:accent2>
        <a:srgbClr val="779346"/>
      </a:accent2>
      <a:accent3>
        <a:srgbClr val="D9640C"/>
      </a:accent3>
      <a:accent4>
        <a:srgbClr val="4460A5"/>
      </a:accent4>
      <a:accent5>
        <a:srgbClr val="58585A"/>
      </a:accent5>
      <a:accent6>
        <a:srgbClr val="FDD078"/>
      </a:accent6>
      <a:hlink>
        <a:srgbClr val="D9640C"/>
      </a:hlink>
      <a:folHlink>
        <a:srgbClr val="D9640C"/>
      </a:folHlink>
    </a:clrScheme>
    <a:fontScheme name="ELY_fonti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-teema 1">
        <a:dk1>
          <a:srgbClr val="59595B"/>
        </a:dk1>
        <a:lt1>
          <a:srgbClr val="FFFFFF"/>
        </a:lt1>
        <a:dk2>
          <a:srgbClr val="0081CC"/>
        </a:dk2>
        <a:lt2>
          <a:srgbClr val="A7A8AB"/>
        </a:lt2>
        <a:accent1>
          <a:srgbClr val="859FCB"/>
        </a:accent1>
        <a:accent2>
          <a:srgbClr val="D87F82"/>
        </a:accent2>
        <a:accent3>
          <a:srgbClr val="FFFFFF"/>
        </a:accent3>
        <a:accent4>
          <a:srgbClr val="4B4B4C"/>
        </a:accent4>
        <a:accent5>
          <a:srgbClr val="C2CDE2"/>
        </a:accent5>
        <a:accent6>
          <a:srgbClr val="C47275"/>
        </a:accent6>
        <a:hlink>
          <a:srgbClr val="7FD1ED"/>
        </a:hlink>
        <a:folHlink>
          <a:srgbClr val="F7BC7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ELO-yhteistyöryhmä 4.6.2015.potx" id="{D120FB6A-F4CB-421E-8571-1CA943B4F5FD}" vid="{33BDC7B6-B755-4A8C-99AA-9265B93C79FB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D56DFA532741714E9970154B40964833" ma:contentTypeVersion="1" ma:contentTypeDescription="Luo uusi asiakirja." ma:contentTypeScope="" ma:versionID="920e7bac1b85ea0cf32042afc3f407f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4340a008e99365d80b71206bae222996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StartDate" ma:index="8" nillable="true" ma:displayName="Ajoituksen alkamispäivämäärä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Ajoituksen päättymispäivämäärä" ma:description="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094FAA6-23FB-44A2-A5C1-E87BAE2DE43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2EB30A8F-BC0B-4EB8-AC6D-88960424551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31300A-839D-4054-B35D-14F2F0946458}">
  <ds:schemaRefs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http://www.w3.org/XML/1998/namespace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ELO-yhteistyöryhmä 4.6.2015</Template>
  <TotalTime>1066</TotalTime>
  <Words>519</Words>
  <Application>Microsoft Office PowerPoint</Application>
  <PresentationFormat>Näytössä katseltava diaesitys (4:3)</PresentationFormat>
  <Paragraphs>109</Paragraphs>
  <Slides>10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Verdana</vt:lpstr>
      <vt:lpstr>Wingdings</vt:lpstr>
      <vt:lpstr>ELY_PowerPoint_malli_prov2</vt:lpstr>
      <vt:lpstr>Pohjois-Karjalan ELO-yhteistyöryhmä 4.6.2015</vt:lpstr>
      <vt:lpstr>ELOn ajankohtaiskuulumisia</vt:lpstr>
      <vt:lpstr>Poimintoja VOKESin ELO-aluetutkimuksen tuloksista  (Lähde: VOKES/Sakari Saukkonen)</vt:lpstr>
      <vt:lpstr>PowerPoint-esitys</vt:lpstr>
      <vt:lpstr>PowerPoint-esitys</vt:lpstr>
      <vt:lpstr>PowerPoint-esitys</vt:lpstr>
      <vt:lpstr>PowerPoint-esitys</vt:lpstr>
      <vt:lpstr>PowerPoint-esitys</vt:lpstr>
      <vt:lpstr>Valtiontalouden tarkastusviraston tuloksellisuustarkastuskertomus 5/2015 Yhteistyö opintojen ohjauksessa ja uraohjauksessa</vt:lpstr>
      <vt:lpstr>Uusi hallitusohjelma / muutama poiminta ohjauksen näkökulmasta</vt:lpstr>
    </vt:vector>
  </TitlesOfParts>
  <Company>Suomen valtio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Pohjois-Karjalan ELO-yhteistyöryhmä 4.6.2015</dc:title>
  <dc:creator>Hiltunen Paula</dc:creator>
  <cp:lastModifiedBy>Hiltunen Paula</cp:lastModifiedBy>
  <cp:revision>26</cp:revision>
  <cp:lastPrinted>2015-06-03T06:01:20Z</cp:lastPrinted>
  <dcterms:created xsi:type="dcterms:W3CDTF">2015-05-07T05:34:51Z</dcterms:created>
  <dcterms:modified xsi:type="dcterms:W3CDTF">2015-06-03T07:07:08Z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0x010100D56DFA532741714E9970154B40964833</vt:lpwstr>
  </property>
</Properties>
</file>