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0099"/>
    <a:srgbClr val="FF5050"/>
    <a:srgbClr val="003300"/>
    <a:srgbClr val="009900"/>
    <a:srgbClr val="990000"/>
    <a:srgbClr val="663300"/>
    <a:srgbClr val="CC3300"/>
    <a:srgbClr val="008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4A122-1B2F-42CB-912D-D530C8A0948A}" type="datetimeFigureOut">
              <a:rPr lang="fi-FI" smtClean="0"/>
              <a:pPr/>
              <a:t>27.1.2020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BFDA3-AE06-4A9E-A0FF-2C2B18CA6C09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>
            <a:spLocks noChangeArrowheads="1"/>
          </p:cNvSpPr>
          <p:nvPr userDrawn="1"/>
        </p:nvSpPr>
        <p:spPr bwMode="auto">
          <a:xfrm>
            <a:off x="0" y="4495800"/>
            <a:ext cx="9144000" cy="381000"/>
          </a:xfrm>
          <a:prstGeom prst="rect">
            <a:avLst/>
          </a:prstGeom>
          <a:solidFill>
            <a:srgbClr val="DCDE3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i-FI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Suorakulmio 7"/>
          <p:cNvSpPr>
            <a:spLocks noChangeArrowheads="1"/>
          </p:cNvSpPr>
          <p:nvPr userDrawn="1"/>
        </p:nvSpPr>
        <p:spPr bwMode="auto">
          <a:xfrm>
            <a:off x="0" y="2057400"/>
            <a:ext cx="9144000" cy="2438400"/>
          </a:xfrm>
          <a:prstGeom prst="rect">
            <a:avLst/>
          </a:prstGeom>
          <a:solidFill>
            <a:srgbClr val="43A1B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9512" y="4509120"/>
            <a:ext cx="8784976" cy="112968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D1FB-5599-458E-8616-5B6F4129BDE2}" type="datetime1">
              <a:rPr lang="fi-FI" smtClean="0"/>
              <a:pPr/>
              <a:t>27.1.2020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C2BF-4E87-479A-96C6-3C86624A51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9EB4-0E0E-454C-B42B-2986E20B7EFC}" type="datetime1">
              <a:rPr lang="fi-FI" smtClean="0"/>
              <a:pPr/>
              <a:t>27.1.2020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C2BF-4E87-479A-96C6-3C86624A51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9820-C82D-496E-A88A-5ED67453DC66}" type="datetime1">
              <a:rPr lang="fi-FI" smtClean="0"/>
              <a:pPr/>
              <a:t>27.1.2020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C2BF-4E87-479A-96C6-3C86624A51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EEE0-7CFE-48C5-9755-6E59F8E55605}" type="datetime1">
              <a:rPr lang="fi-FI" smtClean="0"/>
              <a:pPr/>
              <a:t>27.1.2020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C2BF-4E87-479A-96C6-3C86624A51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4469-16CA-415D-A1AF-74D7C21C7DD5}" type="datetime1">
              <a:rPr lang="fi-FI" smtClean="0"/>
              <a:pPr/>
              <a:t>27.1.2020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C2BF-4E87-479A-96C6-3C86624A51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A580-1877-4116-9079-454B19E4ACD5}" type="datetime1">
              <a:rPr lang="fi-FI" smtClean="0"/>
              <a:pPr/>
              <a:t>27.1.2020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C2BF-4E87-479A-96C6-3C86624A51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D676-5133-4DD5-8F1B-BF2257F2C846}" type="datetime1">
              <a:rPr lang="fi-FI" smtClean="0"/>
              <a:pPr/>
              <a:t>27.1.2020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C2BF-4E87-479A-96C6-3C86624A51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F2E4-8E9C-40E7-ACAF-DFDC6BB17A3A}" type="datetime1">
              <a:rPr lang="fi-FI" smtClean="0"/>
              <a:pPr/>
              <a:t>27.1.2020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C2BF-4E87-479A-96C6-3C86624A51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F36F-EE59-4C3E-BC57-CE061A2216D4}" type="datetime1">
              <a:rPr lang="fi-FI" smtClean="0"/>
              <a:pPr/>
              <a:t>27.1.2020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C2BF-4E87-479A-96C6-3C86624A51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6CF2-C895-4398-836E-6BC386A7B26F}" type="datetime1">
              <a:rPr lang="fi-FI" smtClean="0"/>
              <a:pPr/>
              <a:t>27.1.2020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C2BF-4E87-479A-96C6-3C86624A51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D353-5B1C-40DF-9E05-B1EE20F24481}" type="datetime1">
              <a:rPr lang="fi-FI" smtClean="0"/>
              <a:pPr/>
              <a:t>27.1.2020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C2BF-4E87-479A-96C6-3C86624A51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UA4_ppt_pohja.jp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90B2-4B80-4B14-8F4B-08CEE5081756}" type="datetime1">
              <a:rPr lang="fi-FI" smtClean="0"/>
              <a:pPr/>
              <a:t>27.1.2020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1C2BF-4E87-479A-96C6-3C86624A517E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7. Hindulainen yhteiskunta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/>
              <a:t>Luku 7 Ydinsisältö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C2BF-4E87-479A-96C6-3C86624A517E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charset="0"/>
              </a:rPr>
              <a:t>Perinteinen yhteiskuntaihanne</a:t>
            </a:r>
            <a:endParaRPr lang="fi-FI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268760"/>
            <a:ext cx="5328592" cy="48860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•	</a:t>
            </a:r>
            <a:r>
              <a:rPr lang="fi-FI" sz="2400" dirty="0">
                <a:cs typeface="Times New Roman" charset="0"/>
              </a:rPr>
              <a:t>Yhteiskunta tarjoaa ihmiselle mahdollisuuden täyttää velvollisuutensa ja saavuttaa vapahduksen sielunvaelluksesta</a:t>
            </a:r>
          </a:p>
          <a:p>
            <a:pPr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•	</a:t>
            </a:r>
            <a:r>
              <a:rPr lang="fi-FI" sz="2400" dirty="0">
                <a:cs typeface="Times New Roman" charset="0"/>
              </a:rPr>
              <a:t>Ihminen on syntynyt johonkin </a:t>
            </a:r>
            <a:r>
              <a:rPr lang="fi-FI" sz="2400" b="1" dirty="0" err="1">
                <a:cs typeface="Times New Roman" charset="0"/>
              </a:rPr>
              <a:t>varnaan</a:t>
            </a:r>
            <a:r>
              <a:rPr lang="fi-FI" sz="2400" dirty="0">
                <a:cs typeface="Times New Roman" charset="0"/>
              </a:rPr>
              <a:t> eli säätyyn</a:t>
            </a:r>
          </a:p>
          <a:p>
            <a:pPr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•	</a:t>
            </a:r>
            <a:r>
              <a:rPr lang="fi-FI" sz="2400" dirty="0">
                <a:cs typeface="Times New Roman" charset="0"/>
              </a:rPr>
              <a:t>Säätyjen hierarkkinen järjestys perustuu henkiseen puhtauteen</a:t>
            </a:r>
          </a:p>
          <a:p>
            <a:pPr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•	</a:t>
            </a:r>
            <a:r>
              <a:rPr lang="fi-FI" sz="2400" dirty="0">
                <a:cs typeface="Times New Roman" charset="0"/>
              </a:rPr>
              <a:t>Säädyt kuuluvat ikuiseen maailmanjärjestykseen</a:t>
            </a:r>
          </a:p>
          <a:p>
            <a:pPr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•	</a:t>
            </a:r>
            <a:r>
              <a:rPr lang="fi-FI" sz="2400" dirty="0">
                <a:cs typeface="Times New Roman" charset="0"/>
              </a:rPr>
              <a:t>Käytännön toteutukseksi kehittynyt kastilaitos, joka on nykyisen virallisesti lakkautettu (1950)</a:t>
            </a:r>
          </a:p>
          <a:p>
            <a:endParaRPr lang="fi-FI" dirty="0"/>
          </a:p>
        </p:txBody>
      </p:sp>
      <p:pic>
        <p:nvPicPr>
          <p:cNvPr id="4" name="Kuva 3" descr="shutterstock_78192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2157" y="1484784"/>
            <a:ext cx="3481843" cy="5373216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C2BF-4E87-479A-96C6-3C86624A517E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sakylkinen kolmio 3"/>
          <p:cNvSpPr/>
          <p:nvPr/>
        </p:nvSpPr>
        <p:spPr>
          <a:xfrm>
            <a:off x="611560" y="1124744"/>
            <a:ext cx="7920880" cy="4320480"/>
          </a:xfrm>
          <a:prstGeom prst="triangle">
            <a:avLst>
              <a:gd name="adj" fmla="val 50000"/>
            </a:avLst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charset="0"/>
              </a:rPr>
              <a:t>Hindulaisuuden säädyt</a:t>
            </a:r>
            <a:endParaRPr lang="fi-FI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fi-FI" sz="2400" b="1" dirty="0"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fi-FI" sz="2000" b="1" dirty="0"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fi-FI" sz="2000" b="1" dirty="0"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fi-FI" sz="7200" b="1" dirty="0"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fi-FI" sz="7200" b="1" dirty="0"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i-FI" sz="7200" b="1" dirty="0">
                <a:solidFill>
                  <a:schemeClr val="accent6">
                    <a:lumMod val="50000"/>
                  </a:schemeClr>
                </a:solidFill>
                <a:cs typeface="Times New Roman" charset="0"/>
              </a:rPr>
              <a:t>Brahmaanit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i-FI" sz="7200" b="1" dirty="0">
                <a:cs typeface="Times New Roman" charset="0"/>
              </a:rPr>
              <a:t>(papisto)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fi-FI" sz="7200" dirty="0">
                <a:cs typeface="Times New Roman" charset="0"/>
              </a:rPr>
              <a:t>Puhtain ja henkisin sääty</a:t>
            </a:r>
          </a:p>
          <a:p>
            <a:pPr marL="0" indent="0" algn="ctr">
              <a:spcBef>
                <a:spcPts val="0"/>
              </a:spcBef>
              <a:buNone/>
            </a:pPr>
            <a:endParaRPr lang="fi-FI" sz="7200" b="1" dirty="0"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i-FI" sz="7200" b="1" dirty="0" err="1">
                <a:solidFill>
                  <a:schemeClr val="accent6">
                    <a:lumMod val="50000"/>
                  </a:schemeClr>
                </a:solidFill>
                <a:cs typeface="Times New Roman" charset="0"/>
              </a:rPr>
              <a:t>Kšatriyat</a:t>
            </a:r>
            <a:r>
              <a:rPr lang="fi-FI" sz="7200" b="1" dirty="0">
                <a:solidFill>
                  <a:schemeClr val="accent6">
                    <a:lumMod val="50000"/>
                  </a:schemeClr>
                </a:solidFill>
                <a:cs typeface="Times New Roman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i-FI" sz="7200" b="1" dirty="0">
                <a:cs typeface="Times New Roman" charset="0"/>
              </a:rPr>
              <a:t>(hallitsijat ja sotilaat)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fi-FI" sz="7200" dirty="0">
                <a:cs typeface="Times New Roman" charset="0"/>
              </a:rPr>
              <a:t>Yhteiskunnan järjestys ja puolustus</a:t>
            </a:r>
          </a:p>
          <a:p>
            <a:pPr marL="0" indent="0" algn="ctr">
              <a:spcBef>
                <a:spcPts val="0"/>
              </a:spcBef>
              <a:buNone/>
            </a:pPr>
            <a:endParaRPr lang="fi-FI" sz="7200" b="1" dirty="0"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i-FI" sz="7200" b="1" dirty="0" err="1">
                <a:solidFill>
                  <a:schemeClr val="accent6">
                    <a:lumMod val="50000"/>
                  </a:schemeClr>
                </a:solidFill>
                <a:cs typeface="Times New Roman" charset="0"/>
              </a:rPr>
              <a:t>Vaišyat</a:t>
            </a:r>
            <a:r>
              <a:rPr lang="fi-FI" sz="7200" b="1" dirty="0">
                <a:solidFill>
                  <a:schemeClr val="accent6">
                    <a:lumMod val="50000"/>
                  </a:schemeClr>
                </a:solidFill>
                <a:cs typeface="Times New Roman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i-FI" sz="7200" b="1" dirty="0">
                <a:cs typeface="Times New Roman" charset="0"/>
              </a:rPr>
              <a:t>(viljelijät ja kauppiaat)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fi-FI" sz="7200" dirty="0">
                <a:cs typeface="Times New Roman" charset="0"/>
              </a:rPr>
              <a:t>Yhteiskunnan hyödykkeiden tuottaminen</a:t>
            </a:r>
          </a:p>
          <a:p>
            <a:pPr marL="0" indent="0" algn="ctr">
              <a:spcBef>
                <a:spcPts val="0"/>
              </a:spcBef>
              <a:buNone/>
            </a:pPr>
            <a:endParaRPr lang="fi-FI" sz="7200" b="1" dirty="0"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i-FI" sz="7200" b="1" dirty="0" err="1">
                <a:solidFill>
                  <a:schemeClr val="accent6">
                    <a:lumMod val="50000"/>
                  </a:schemeClr>
                </a:solidFill>
                <a:cs typeface="Times New Roman" charset="0"/>
              </a:rPr>
              <a:t>Šudrat</a:t>
            </a:r>
            <a:r>
              <a:rPr lang="fi-FI" sz="7200" b="1" dirty="0">
                <a:solidFill>
                  <a:schemeClr val="accent6">
                    <a:lumMod val="50000"/>
                  </a:schemeClr>
                </a:solidFill>
                <a:cs typeface="Times New Roman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i-FI" sz="7200" b="1" dirty="0">
                <a:cs typeface="Times New Roman" charset="0"/>
              </a:rPr>
              <a:t>(käsityöläiset, palvelijat, taiteilijat)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fi-FI" sz="7200" dirty="0">
                <a:cs typeface="Times New Roman" charset="0"/>
              </a:rPr>
              <a:t>Työläisten tehtävät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endParaRPr lang="fi-FI" sz="7200" dirty="0"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endParaRPr lang="fi-FI" sz="4800" b="1" dirty="0">
              <a:solidFill>
                <a:schemeClr val="accent6">
                  <a:lumMod val="50000"/>
                </a:schemeClr>
              </a:solidFill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fi-FI" sz="7200" b="1" dirty="0" err="1">
                <a:solidFill>
                  <a:schemeClr val="accent6">
                    <a:lumMod val="50000"/>
                  </a:schemeClr>
                </a:solidFill>
                <a:cs typeface="Times New Roman" charset="0"/>
              </a:rPr>
              <a:t>Dalitit</a:t>
            </a:r>
            <a:r>
              <a:rPr lang="fi-FI" sz="7200" b="1" dirty="0">
                <a:cs typeface="Times New Roman" charset="0"/>
              </a:rPr>
              <a:t>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fi-FI" sz="7200" b="1" dirty="0">
                <a:cs typeface="Times New Roman" charset="0"/>
              </a:rPr>
              <a:t>(kastittomat)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fi-FI" sz="7200" dirty="0">
                <a:cs typeface="Times New Roman" charset="0"/>
              </a:rPr>
              <a:t>Saastuttavat työt</a:t>
            </a:r>
            <a:endParaRPr lang="fi-FI" sz="7200" dirty="0"/>
          </a:p>
        </p:txBody>
      </p:sp>
      <p:sp>
        <p:nvSpPr>
          <p:cNvPr id="5" name="Alanuoli 4"/>
          <p:cNvSpPr/>
          <p:nvPr/>
        </p:nvSpPr>
        <p:spPr>
          <a:xfrm rot="2580000">
            <a:off x="2257013" y="770211"/>
            <a:ext cx="170914" cy="4681542"/>
          </a:xfrm>
          <a:prstGeom prst="downArrow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Tekstikehys 5"/>
          <p:cNvSpPr txBox="1"/>
          <p:nvPr/>
        </p:nvSpPr>
        <p:spPr>
          <a:xfrm>
            <a:off x="611560" y="2276873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PUHTAUDEN VÄHENEMINEN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C2BF-4E87-479A-96C6-3C86624A517E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charset="0"/>
              </a:rPr>
              <a:t>Kastilaitoksen ongelmia</a:t>
            </a:r>
            <a:endParaRPr lang="fi-FI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5626968" cy="485740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•	</a:t>
            </a:r>
            <a:r>
              <a:rPr lang="fi-FI" sz="2400" dirty="0">
                <a:cs typeface="Times New Roman" charset="0"/>
              </a:rPr>
              <a:t>Kastit suljettuja yhteisöjä, joihin synnytään</a:t>
            </a:r>
          </a:p>
          <a:p>
            <a:pPr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•	</a:t>
            </a:r>
            <a:r>
              <a:rPr lang="fi-FI" sz="2400" dirty="0">
                <a:cs typeface="Times New Roman" charset="0"/>
              </a:rPr>
              <a:t>Koko ihmisen asema sidoksissa kastiin</a:t>
            </a:r>
          </a:p>
          <a:p>
            <a:pPr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•	</a:t>
            </a:r>
            <a:r>
              <a:rPr lang="fi-FI" sz="2400" dirty="0">
                <a:cs typeface="Times New Roman" charset="0"/>
              </a:rPr>
              <a:t>Säätelee avioitumista, työtä ja vapaa-aikaa</a:t>
            </a:r>
          </a:p>
          <a:p>
            <a:pPr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•	</a:t>
            </a:r>
            <a:r>
              <a:rPr lang="fi-FI" sz="2400" dirty="0" err="1">
                <a:cs typeface="Times New Roman" charset="0"/>
              </a:rPr>
              <a:t>Alempikastisten</a:t>
            </a:r>
            <a:r>
              <a:rPr lang="fi-FI" sz="2400" dirty="0">
                <a:cs typeface="Times New Roman" charset="0"/>
              </a:rPr>
              <a:t> katsottiin saastuttavan </a:t>
            </a:r>
            <a:r>
              <a:rPr lang="fi-FI" sz="2400" dirty="0" err="1">
                <a:cs typeface="Times New Roman" charset="0"/>
              </a:rPr>
              <a:t>ylempikastiset</a:t>
            </a:r>
            <a:endParaRPr lang="fi-FI" sz="2400" dirty="0">
              <a:cs typeface="Times New Roman" charset="0"/>
            </a:endParaRPr>
          </a:p>
          <a:p>
            <a:pPr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•	</a:t>
            </a:r>
            <a:r>
              <a:rPr lang="fi-FI" sz="2400" dirty="0">
                <a:cs typeface="Times New Roman" charset="0"/>
              </a:rPr>
              <a:t>Sääntöjen rikkominen saattoi johtaa kastin ulkopuolelle sulkemisen</a:t>
            </a:r>
          </a:p>
          <a:p>
            <a:pPr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•	</a:t>
            </a:r>
            <a:r>
              <a:rPr lang="fi-FI" sz="2400" dirty="0">
                <a:cs typeface="Times New Roman" charset="0"/>
              </a:rPr>
              <a:t>Kastittomien syrjintä räikeää myös nykyisin</a:t>
            </a:r>
          </a:p>
          <a:p>
            <a:pPr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•	</a:t>
            </a:r>
            <a:r>
              <a:rPr lang="fi-FI" sz="2400" dirty="0">
                <a:cs typeface="Times New Roman" charset="0"/>
              </a:rPr>
              <a:t>Kastilaitoksen soveltaminen nykyammatteihin hankalaa</a:t>
            </a:r>
          </a:p>
          <a:p>
            <a:pPr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•	</a:t>
            </a:r>
            <a:r>
              <a:rPr lang="fi-FI" sz="2400" dirty="0">
                <a:cs typeface="Times New Roman" charset="0"/>
              </a:rPr>
              <a:t>Virallisesti kastilaitos kielletty, mutta vaikuttaa edelleen erityisesti maaseudulla</a:t>
            </a:r>
          </a:p>
          <a:p>
            <a:endParaRPr lang="fi-FI" dirty="0"/>
          </a:p>
        </p:txBody>
      </p:sp>
      <p:pic>
        <p:nvPicPr>
          <p:cNvPr id="4" name="Kuva 3" descr="shutterstock_77238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5523" y="1196752"/>
            <a:ext cx="3148477" cy="4896544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C2BF-4E87-479A-96C6-3C86624A517E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i-FI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charset="0"/>
              </a:rPr>
              <a:t>Intian uskonnollisen </a:t>
            </a:r>
            <a:br>
              <a:rPr lang="fi-FI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charset="0"/>
              </a:rPr>
            </a:br>
            <a:r>
              <a:rPr lang="fi-FI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charset="0"/>
              </a:rPr>
              <a:t>perinteen muutoshaasteita</a:t>
            </a:r>
            <a:endParaRPr lang="fi-FI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84784"/>
            <a:ext cx="7715200" cy="4641379"/>
          </a:xfrm>
        </p:spPr>
        <p:txBody>
          <a:bodyPr/>
          <a:lstStyle/>
          <a:p>
            <a:pPr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•	</a:t>
            </a:r>
            <a:r>
              <a:rPr lang="fi-FI" sz="2400" dirty="0">
                <a:cs typeface="Times New Roman" charset="0"/>
              </a:rPr>
              <a:t>Brittiläisen siirtomaavallan saapuminen ja päättyminen</a:t>
            </a:r>
          </a:p>
          <a:p>
            <a:pPr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•	</a:t>
            </a:r>
            <a:r>
              <a:rPr lang="fi-FI" sz="2400" dirty="0">
                <a:cs typeface="Times New Roman" charset="0"/>
              </a:rPr>
              <a:t>Poliittisen ja kansallisen tietoisuuden herääminen</a:t>
            </a:r>
            <a:endParaRPr lang="fi-FI" sz="2400" dirty="0">
              <a:solidFill>
                <a:schemeClr val="accent6">
                  <a:lumMod val="75000"/>
                </a:schemeClr>
              </a:solidFill>
              <a:cs typeface="Times New Roman" charset="0"/>
            </a:endParaRPr>
          </a:p>
          <a:p>
            <a:pPr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•	</a:t>
            </a:r>
            <a:r>
              <a:rPr lang="fi-FI" sz="2400" dirty="0">
                <a:cs typeface="Times New Roman" charset="0"/>
              </a:rPr>
              <a:t>Länsimainen koulutus</a:t>
            </a:r>
          </a:p>
          <a:p>
            <a:pPr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•	</a:t>
            </a:r>
            <a:r>
              <a:rPr lang="fi-FI" sz="2400" dirty="0">
                <a:cs typeface="Times New Roman" charset="0"/>
              </a:rPr>
              <a:t>Kristillinen lähetystyö</a:t>
            </a:r>
          </a:p>
          <a:p>
            <a:pPr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•	</a:t>
            </a:r>
            <a:r>
              <a:rPr lang="fi-FI" sz="2400" dirty="0">
                <a:cs typeface="Times New Roman" charset="0"/>
              </a:rPr>
              <a:t>Siirtolaisuus</a:t>
            </a:r>
          </a:p>
          <a:p>
            <a:endParaRPr lang="fi-FI" dirty="0"/>
          </a:p>
        </p:txBody>
      </p:sp>
      <p:pic>
        <p:nvPicPr>
          <p:cNvPr id="4" name="Kuva 3" descr="shutterstock_91464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8142" y="3185592"/>
            <a:ext cx="5505858" cy="3672408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C2BF-4E87-479A-96C6-3C86624A517E}" type="slidenum">
              <a:rPr lang="fi-FI" smtClean="0"/>
              <a:pPr/>
              <a:t>5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charset="0"/>
              </a:rPr>
              <a:t>Uskonto itsenäisyystaistelussa</a:t>
            </a:r>
            <a:endParaRPr lang="fi-FI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124744"/>
            <a:ext cx="5904656" cy="500141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i-FI" sz="28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•	</a:t>
            </a:r>
            <a:r>
              <a:rPr lang="fi-FI" sz="2400" b="1" dirty="0">
                <a:cs typeface="Times New Roman" charset="0"/>
              </a:rPr>
              <a:t>Mohandas</a:t>
            </a:r>
            <a:r>
              <a:rPr lang="fi-FI" sz="2400" dirty="0">
                <a:cs typeface="Times New Roman" charset="0"/>
              </a:rPr>
              <a:t> </a:t>
            </a:r>
            <a:r>
              <a:rPr lang="fi-FI" sz="2400" b="1" dirty="0">
                <a:cs typeface="Times New Roman" charset="0"/>
              </a:rPr>
              <a:t>Gandhi</a:t>
            </a:r>
            <a:r>
              <a:rPr lang="fi-FI" sz="2400" dirty="0">
                <a:cs typeface="Times New Roman" charset="0"/>
              </a:rPr>
              <a:t> johti itsenäistymisliikettä väkivallattoman vastarinnan ja henkisten ihanteiden kautta </a:t>
            </a:r>
          </a:p>
          <a:p>
            <a:pPr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•	</a:t>
            </a:r>
            <a:r>
              <a:rPr lang="fi-FI" sz="2400" dirty="0">
                <a:cs typeface="Times New Roman" charset="0"/>
              </a:rPr>
              <a:t>Tuleva pääministeri </a:t>
            </a:r>
            <a:r>
              <a:rPr lang="fi-FI" sz="2400" b="1" dirty="0" err="1">
                <a:cs typeface="Times New Roman" charset="0"/>
              </a:rPr>
              <a:t>Jawaharlal</a:t>
            </a:r>
            <a:r>
              <a:rPr lang="fi-FI" sz="2400" b="1" dirty="0">
                <a:cs typeface="Times New Roman" charset="0"/>
              </a:rPr>
              <a:t> </a:t>
            </a:r>
            <a:r>
              <a:rPr lang="fi-FI" sz="2400" b="1" dirty="0" err="1">
                <a:cs typeface="Times New Roman" charset="0"/>
              </a:rPr>
              <a:t>Nehru</a:t>
            </a:r>
            <a:r>
              <a:rPr lang="fi-FI" sz="2400" dirty="0">
                <a:cs typeface="Times New Roman" charset="0"/>
              </a:rPr>
              <a:t> sai innoituksensa marxilaisuudesta</a:t>
            </a:r>
          </a:p>
          <a:p>
            <a:pPr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•	</a:t>
            </a:r>
            <a:r>
              <a:rPr lang="fi-FI" sz="2400" dirty="0">
                <a:cs typeface="Times New Roman" charset="0"/>
              </a:rPr>
              <a:t>Intia itsenäistyi 1947 </a:t>
            </a: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  <a:sym typeface="Wingdings 3"/>
              </a:rPr>
              <a:t> </a:t>
            </a:r>
            <a:r>
              <a:rPr lang="fi-FI" sz="2400" dirty="0">
                <a:cs typeface="Times New Roman" charset="0"/>
                <a:sym typeface="Wingdings" pitchFamily="2" charset="2"/>
              </a:rPr>
              <a:t>Perustuslaissa Intia määriteltiin sosialistiseksi, ei-uskonnolliseksi demokratiaksi</a:t>
            </a:r>
            <a:endParaRPr lang="fi-FI" sz="2400" dirty="0">
              <a:cs typeface="Times New Roman" charset="0"/>
            </a:endParaRPr>
          </a:p>
          <a:p>
            <a:pPr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•	</a:t>
            </a:r>
            <a:r>
              <a:rPr lang="fi-FI" sz="2400" dirty="0">
                <a:cs typeface="Times New Roman" charset="0"/>
              </a:rPr>
              <a:t>Uskonnolliset jännitteet purkautuivat väkivaltana </a:t>
            </a: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  <a:sym typeface="Wingdings 3"/>
              </a:rPr>
              <a:t>  </a:t>
            </a:r>
            <a:r>
              <a:rPr lang="fi-FI" sz="2400" dirty="0">
                <a:cs typeface="Times New Roman" charset="0"/>
                <a:sym typeface="Wingdings" pitchFamily="2" charset="2"/>
              </a:rPr>
              <a:t>Perustettiin muslimivaltioksi Pakistan</a:t>
            </a:r>
            <a:endParaRPr lang="fi-FI" sz="2400" dirty="0">
              <a:cs typeface="Times New Roman" charset="0"/>
            </a:endParaRPr>
          </a:p>
          <a:p>
            <a:pPr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•	</a:t>
            </a:r>
            <a:r>
              <a:rPr lang="fi-FI" sz="2400" dirty="0">
                <a:cs typeface="Times New Roman" charset="0"/>
              </a:rPr>
              <a:t>Osa intialaisista olisi halunnut hindulaisuuteen perustuvan valtion </a:t>
            </a: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  <a:sym typeface="Wingdings 3"/>
              </a:rPr>
              <a:t> </a:t>
            </a:r>
            <a:r>
              <a:rPr lang="fi-FI" sz="2400" dirty="0">
                <a:cs typeface="Times New Roman" charset="0"/>
                <a:sym typeface="Wingdings" pitchFamily="2" charset="2"/>
              </a:rPr>
              <a:t>Äärihindut perustivat oman puolueen (BJP)</a:t>
            </a:r>
            <a:endParaRPr lang="fi-FI" sz="2400" dirty="0">
              <a:cs typeface="Times New Roman" charset="0"/>
            </a:endParaRPr>
          </a:p>
          <a:p>
            <a:endParaRPr lang="fi-FI" dirty="0"/>
          </a:p>
        </p:txBody>
      </p:sp>
      <p:pic>
        <p:nvPicPr>
          <p:cNvPr id="4" name="Kuva 3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980728"/>
            <a:ext cx="2771800" cy="2427715"/>
          </a:xfrm>
          <a:prstGeom prst="rect">
            <a:avLst/>
          </a:prstGeom>
        </p:spPr>
      </p:pic>
      <p:pic>
        <p:nvPicPr>
          <p:cNvPr id="5" name="Kuva 4" descr="Karsh_Nehru_Jawaharlal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363551"/>
            <a:ext cx="2771800" cy="349444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C2BF-4E87-479A-96C6-3C86624A517E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imagesCAUD5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005064"/>
            <a:ext cx="2156289" cy="285293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charset="0"/>
              </a:rPr>
              <a:t>Hindulaisuuden uudistajia</a:t>
            </a:r>
            <a:endParaRPr lang="fi-FI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196752"/>
            <a:ext cx="5688632" cy="49294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•	</a:t>
            </a:r>
            <a:r>
              <a:rPr lang="fi-FI" sz="2400" b="1" dirty="0">
                <a:cs typeface="Times New Roman" charset="0"/>
              </a:rPr>
              <a:t>Ram </a:t>
            </a:r>
            <a:r>
              <a:rPr lang="fi-FI" sz="2400" b="1" dirty="0" err="1">
                <a:cs typeface="Times New Roman" charset="0"/>
              </a:rPr>
              <a:t>Mohan</a:t>
            </a:r>
            <a:r>
              <a:rPr lang="fi-FI" sz="2400" b="1" dirty="0">
                <a:cs typeface="Times New Roman" charset="0"/>
              </a:rPr>
              <a:t> Roy </a:t>
            </a: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  <a:sym typeface="Wingdings 3"/>
              </a:rPr>
              <a:t> </a:t>
            </a:r>
            <a:r>
              <a:rPr lang="fi-FI" sz="2400" dirty="0">
                <a:cs typeface="Times New Roman" charset="0"/>
                <a:sym typeface="Wingdings" pitchFamily="2" charset="2"/>
              </a:rPr>
              <a:t>hindulaisuuden järkiperäistäminen (ei </a:t>
            </a:r>
            <a:r>
              <a:rPr lang="fi-FI" sz="2400" dirty="0" err="1">
                <a:cs typeface="Times New Roman" charset="0"/>
                <a:sym typeface="Wingdings" pitchFamily="2" charset="2"/>
              </a:rPr>
              <a:t>jälleen-syntymisoppia</a:t>
            </a:r>
            <a:r>
              <a:rPr lang="fi-FI" sz="2400" dirty="0">
                <a:cs typeface="Times New Roman" charset="0"/>
                <a:sym typeface="Wingdings" pitchFamily="2" charset="2"/>
              </a:rPr>
              <a:t> ym.)</a:t>
            </a: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  <a:sym typeface="Wingdings 3"/>
              </a:rPr>
              <a:t>  </a:t>
            </a:r>
            <a:r>
              <a:rPr lang="fi-FI" sz="2400" dirty="0">
                <a:cs typeface="Times New Roman" charset="0"/>
                <a:sym typeface="Wingdings" pitchFamily="2" charset="2"/>
              </a:rPr>
              <a:t>sosiaaliset uudistukset (leskenpolton kieltäminen, tasa-arvo ym.)</a:t>
            </a:r>
          </a:p>
          <a:p>
            <a:pPr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•	</a:t>
            </a:r>
            <a:r>
              <a:rPr lang="fi-FI" sz="2400" b="1" dirty="0" err="1">
                <a:cs typeface="Times New Roman" charset="0"/>
                <a:sym typeface="Wingdings" pitchFamily="2" charset="2"/>
              </a:rPr>
              <a:t>Ramakrishna</a:t>
            </a:r>
            <a:r>
              <a:rPr lang="fi-FI" sz="2400" b="1" dirty="0">
                <a:cs typeface="Times New Roman" charset="0"/>
                <a:sym typeface="Wingdings" pitchFamily="2" charset="2"/>
              </a:rPr>
              <a:t> </a:t>
            </a:r>
            <a:r>
              <a:rPr lang="fi-FI" sz="2400" b="1" dirty="0" err="1">
                <a:cs typeface="Times New Roman" charset="0"/>
                <a:sym typeface="Wingdings" pitchFamily="2" charset="2"/>
              </a:rPr>
              <a:t>Paramahansa</a:t>
            </a:r>
            <a:r>
              <a:rPr lang="fi-FI" sz="2400" b="1" dirty="0">
                <a:cs typeface="Times New Roman" charset="0"/>
                <a:sym typeface="Wingdings" pitchFamily="2" charset="2"/>
              </a:rPr>
              <a:t> </a:t>
            </a: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  <a:sym typeface="Wingdings 3"/>
              </a:rPr>
              <a:t> </a:t>
            </a:r>
            <a:r>
              <a:rPr lang="fi-FI" sz="2400" dirty="0">
                <a:cs typeface="Times New Roman" charset="0"/>
                <a:sym typeface="Wingdings" pitchFamily="2" charset="2"/>
              </a:rPr>
              <a:t>kaikki uskonnot ovat samanarvoisia pyrkiessään jumalakokemukseen</a:t>
            </a:r>
          </a:p>
          <a:p>
            <a:pPr>
              <a:buNone/>
            </a:pP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•	</a:t>
            </a:r>
            <a:r>
              <a:rPr lang="fi-FI" sz="2400" b="1" dirty="0" err="1">
                <a:cs typeface="Times New Roman" charset="0"/>
                <a:sym typeface="Wingdings" pitchFamily="2" charset="2"/>
              </a:rPr>
              <a:t>Swami</a:t>
            </a:r>
            <a:r>
              <a:rPr lang="fi-FI" sz="2400" b="1" dirty="0">
                <a:cs typeface="Times New Roman" charset="0"/>
                <a:sym typeface="Wingdings" pitchFamily="2" charset="2"/>
              </a:rPr>
              <a:t> </a:t>
            </a:r>
            <a:r>
              <a:rPr lang="fi-FI" sz="2400" b="1" dirty="0" err="1">
                <a:cs typeface="Times New Roman" charset="0"/>
                <a:sym typeface="Wingdings" pitchFamily="2" charset="2"/>
              </a:rPr>
              <a:t>Vivekananda</a:t>
            </a:r>
            <a:r>
              <a:rPr lang="fi-FI" sz="2400" b="1" dirty="0">
                <a:cs typeface="Times New Roman" charset="0"/>
                <a:sym typeface="Wingdings" pitchFamily="2" charset="2"/>
              </a:rPr>
              <a:t> </a:t>
            </a: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  <a:sym typeface="Wingdings 3"/>
              </a:rPr>
              <a:t> </a:t>
            </a:r>
            <a:r>
              <a:rPr lang="fi-FI" sz="2400" dirty="0">
                <a:cs typeface="Times New Roman" charset="0"/>
                <a:sym typeface="Wingdings" pitchFamily="2" charset="2"/>
              </a:rPr>
              <a:t>hindulaisuuden suvaitsevaisuus, kaikkien uskontojen yhteisyys, sosiaalinen avustustyö</a:t>
            </a:r>
            <a:r>
              <a:rPr lang="fi-FI" sz="2400" dirty="0">
                <a:solidFill>
                  <a:schemeClr val="accent6">
                    <a:lumMod val="75000"/>
                  </a:schemeClr>
                </a:solidFill>
                <a:cs typeface="Times New Roman" charset="0"/>
                <a:sym typeface="Wingdings 3"/>
              </a:rPr>
              <a:t>  </a:t>
            </a:r>
            <a:r>
              <a:rPr lang="fi-FI" sz="2400" dirty="0">
                <a:cs typeface="Times New Roman" charset="0"/>
                <a:sym typeface="Wingdings" pitchFamily="2" charset="2"/>
              </a:rPr>
              <a:t>syntyi uushindulainen guru-liike (esim. </a:t>
            </a:r>
            <a:r>
              <a:rPr lang="fi-FI" sz="2400" dirty="0" err="1">
                <a:cs typeface="Times New Roman" charset="0"/>
                <a:sym typeface="Wingdings" pitchFamily="2" charset="2"/>
              </a:rPr>
              <a:t>Amma</a:t>
            </a:r>
            <a:r>
              <a:rPr lang="fi-FI" sz="2400" dirty="0">
                <a:cs typeface="Times New Roman" charset="0"/>
                <a:sym typeface="Wingdings" pitchFamily="2" charset="2"/>
              </a:rPr>
              <a:t>)</a:t>
            </a:r>
          </a:p>
          <a:p>
            <a:endParaRPr lang="fi-FI" dirty="0"/>
          </a:p>
        </p:txBody>
      </p:sp>
      <p:pic>
        <p:nvPicPr>
          <p:cNvPr id="4" name="Kuva 3" descr="roy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6156176" y="229686"/>
            <a:ext cx="2160240" cy="3089142"/>
          </a:xfrm>
          <a:prstGeom prst="rect">
            <a:avLst/>
          </a:prstGeom>
        </p:spPr>
      </p:pic>
      <p:pic>
        <p:nvPicPr>
          <p:cNvPr id="5" name="Kuva 4" descr="Ramakrishna_Vivekananda_Free_Ebook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4769" y="2924944"/>
            <a:ext cx="2129232" cy="2880320"/>
          </a:xfrm>
          <a:prstGeom prst="rect">
            <a:avLst/>
          </a:prstGeom>
        </p:spPr>
      </p:pic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C2BF-4E87-479A-96C6-3C86624A517E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tile tx="0" ty="0" sx="100000" sy="100000" flip="none" algn="tl"/>
        </a:blipFill>
        <a:ln w="19050">
          <a:solidFill>
            <a:schemeClr val="accent6">
              <a:lumMod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76</Words>
  <Application>Microsoft Office PowerPoint</Application>
  <PresentationFormat>Näytössä katseltava diaesitys (4:3)</PresentationFormat>
  <Paragraphs>67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7. Hindulainen yhteiskunta</vt:lpstr>
      <vt:lpstr>Perinteinen yhteiskuntaihanne</vt:lpstr>
      <vt:lpstr>Hindulaisuuden säädyt</vt:lpstr>
      <vt:lpstr>Kastilaitoksen ongelmia</vt:lpstr>
      <vt:lpstr>Intian uskonnollisen  perinteen muutoshaasteita</vt:lpstr>
      <vt:lpstr>Uskonto itsenäisyystaistelussa</vt:lpstr>
      <vt:lpstr>Hindulaisuuden uudistajia</vt:lpstr>
    </vt:vector>
  </TitlesOfParts>
  <Company>Edita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sme</dc:creator>
  <cp:lastModifiedBy>Toni Uusimäki</cp:lastModifiedBy>
  <cp:revision>99</cp:revision>
  <dcterms:created xsi:type="dcterms:W3CDTF">2012-03-20T07:46:20Z</dcterms:created>
  <dcterms:modified xsi:type="dcterms:W3CDTF">2020-01-27T10:08:37Z</dcterms:modified>
</cp:coreProperties>
</file>