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9" r:id="rId3"/>
    <p:sldId id="270" r:id="rId4"/>
    <p:sldId id="271" r:id="rId5"/>
    <p:sldId id="272" r:id="rId6"/>
    <p:sldId id="268" r:id="rId7"/>
    <p:sldId id="274" r:id="rId8"/>
    <p:sldId id="279" r:id="rId9"/>
    <p:sldId id="280" r:id="rId10"/>
    <p:sldId id="281" r:id="rId11"/>
    <p:sldId id="285" r:id="rId12"/>
    <p:sldId id="282" r:id="rId13"/>
    <p:sldId id="283" r:id="rId14"/>
    <p:sldId id="284" r:id="rId15"/>
    <p:sldId id="257" r:id="rId16"/>
    <p:sldId id="258" r:id="rId17"/>
    <p:sldId id="259" r:id="rId18"/>
    <p:sldId id="260" r:id="rId19"/>
    <p:sldId id="262" r:id="rId20"/>
    <p:sldId id="261" r:id="rId21"/>
    <p:sldId id="273" r:id="rId22"/>
    <p:sldId id="263" r:id="rId23"/>
    <p:sldId id="278" r:id="rId24"/>
    <p:sldId id="264" r:id="rId25"/>
    <p:sldId id="265" r:id="rId26"/>
    <p:sldId id="276" r:id="rId27"/>
    <p:sldId id="277" r:id="rId28"/>
    <p:sldId id="266" r:id="rId29"/>
    <p:sldId id="267" r:id="rId3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>
      <p:cViewPr varScale="1">
        <p:scale>
          <a:sx n="107" d="100"/>
          <a:sy n="107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B0F287-A94B-9F48-8EF8-4311D1B9E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FD7913-7384-3F4E-AAD9-B9FA74A2A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D5DF72-6490-7447-AEF9-9BD499F1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1AAD90-B8A3-EC41-B658-558462FB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7B2C37-A455-0843-9633-AB639121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C9F6-67EB-A245-A3A6-077BA9379A3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630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CDF45-75D9-0348-82F3-C50559C3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DA348B-73F0-0E42-AAE3-BE8AD990C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98526-0620-A94F-A919-021DA2DE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5341D3-B8CF-8546-9E11-F4E29E05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9A127C-E9F2-D440-8252-B76698E6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F710-A357-E349-AD50-F7657D820AB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134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54EE28E-E88B-8640-9135-1B5CD6218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D92BBE3-F018-8F47-9544-A36540091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D7724C-188E-2B42-A7F1-246F8D8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06AD6B-7F0A-D24B-A9BF-6086B5FE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1AACA1-6120-F544-9DE9-311BC30C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EE4B-919F-574B-AB54-7CEF3D85CFA8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4889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6EEA47-2FC8-2442-95CC-0624FE6A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0956A8-5635-4A46-9509-631FAD4C1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D86BFB-342F-A344-B4A0-4E4573FD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64FB56-63C6-DE41-B30C-2A5E5BA8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F39B81-E406-784C-ABDA-F84E353E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B324-424C-7443-964B-07DADBBB2546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542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F39562-10F1-8F4B-87C4-7EFC4D67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E5FB4A-2D07-884D-822D-BFFC1F8D2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B5AB1-3ABD-9944-8F49-E5986CE3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613927-C54D-1A4F-85A5-84987958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44754F-21B4-4848-B3ED-5D40C687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968-6315-E346-8F75-8B813BBDDD15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127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67B072-C688-B547-AE77-033C9C95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EB433-D9CB-AC4C-BBA6-ED43CCBD4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254831-158A-674D-98FE-327205665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30A189-1994-4C4A-AA69-4EFD8E12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604827-3B19-B34A-AA5D-5AB143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46222D-9FB5-A047-AF3B-77302F7C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C49-4818-7843-A133-9E965A64A3B2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960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FEB52-84DB-BC44-9574-C05541B0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6685F4-FFF3-C04E-BF34-D7461A3C0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313366F-8365-E046-9B64-AF52D7A6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6035B12-E658-AD4E-A768-20E41B3F5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BBFECC-D5FE-234A-9D9D-87776C62E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A96AFA6-3DE5-6E4B-8D97-03574FDA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7C4016-953C-974A-AD15-B43595DA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E3D4182-CAF0-754E-8742-92CDB9F1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5749-C4EE-8D4D-969E-421FEA99207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89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74425-FEB3-2C4B-B9AC-E9293FA6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1E372F-7F9B-5A4C-BBE4-BC061CEB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477235-2F4C-0A4A-96B8-B04A2291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40CC10-FCEE-CA4A-823B-C90A1448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FF7-CE54-2C4D-A16F-B7D0AD18247E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2808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AA59FA-2046-0642-917D-B91D2C7B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22180F-2C55-B844-95B9-5298741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E5E9F2-DCCF-D145-9863-D8EA1D57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4E08-A143-0845-B18E-A39250E3DBA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72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B1F227-9968-8145-9574-1D60624F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C0849E-A7E5-824A-9658-4A6F7F59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214A04-6835-D14A-A2FC-47C50E575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EA613E-716E-974E-A4A2-3D58393A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11C308-1D98-474D-B7E6-6F6E499A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04C88F2-747E-B048-A64C-76238B11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D43A-33C7-F446-961C-E53107F6C83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678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9EAB5E-1374-9546-A01D-FE53AAA1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82B84E6-F904-DD44-A315-285BE3DC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A47E94-7527-4740-A64A-F28F40293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30B918-B2F6-F245-A7FB-17D611D2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99C095-B847-4540-A409-3B49DA5D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A695-C3DE-E642-BE32-2456F93D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D43A-33C7-F446-961C-E53107F6C83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730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2650B3-78D1-F74C-BF6D-8627EB76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CFDA30-2CF2-C24A-991F-150861CBF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D0EDC-E2FE-A143-B23A-D2CBCE708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9A748C-1B05-134B-897C-0AD463F5E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69F9E8-8D57-3B46-A917-CE76C5F0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D43A-33C7-F446-961C-E53107F6C83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105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c/c5/Fidel_Castro_-_MATS_Terminal_Washington_1959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fi/b/b4/Che_Guevara_Kord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7/78/BayofPig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3/3f/John_F_Kenned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9/90/Hru%C5%A1%C4%87ov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5/5f/DMZ_0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1/12/Dprk_pyongyang_mansu_kim_sculpture_0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4/46/Vladimir_Putin_with_Kim_Jong-Il-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7/7d/Dong_Ha%2C_Vietnam_Operation_Hastings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8/82/Defoliation_agent_spraying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6/68/VietnamCuChiTunnels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3D2A5F2-8C35-1B4E-95BE-26DCCCCA20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4620" y="1660121"/>
            <a:ext cx="7217553" cy="330549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i-FI" sz="4200" b="1"/>
              <a:t>Kylmän sodan kriisit</a:t>
            </a:r>
            <a:r>
              <a:rPr lang="fi-FI" sz="4200"/>
              <a:t>: </a:t>
            </a:r>
            <a:br>
              <a:rPr lang="fi-FI" sz="4200"/>
            </a:br>
            <a:r>
              <a:rPr lang="fi-FI" sz="4200"/>
              <a:t>Saksa ja Berliini 1945-1990, Kuuban kriisi 1962, </a:t>
            </a:r>
            <a:br>
              <a:rPr lang="fi-FI" sz="4200"/>
            </a:br>
            <a:r>
              <a:rPr lang="fi-FI" sz="4200"/>
              <a:t>Korean sota 1950-53, Vietnamin sota 1964-1975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5C30FB-88D5-3942-802D-17B513D9B1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4619" y="4965614"/>
            <a:ext cx="7217553" cy="83445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edosto:Fidel Castro - MATS Terminal Washington 1959.jpg">
            <a:hlinkClick r:id="rId2"/>
            <a:extLst>
              <a:ext uri="{FF2B5EF4-FFF2-40B4-BE49-F238E27FC236}">
                <a16:creationId xmlns:a16="http://schemas.microsoft.com/office/drawing/2014/main" id="{58061E0A-6BD2-874C-B609-E8CEE07D0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68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403496-A7BE-3E4B-B3DD-C9ACFD81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</a:rPr>
              <a:t>Fidel Castro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v. 1959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2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A103A3-2E4F-FD45-9FEE-4DA86EE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fi-FI" dirty="0" err="1"/>
              <a:t>Ernesto</a:t>
            </a:r>
            <a:r>
              <a:rPr lang="fi-FI" dirty="0"/>
              <a:t> ”Che” Guevara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88B195-B59D-4DC5-B452-6272FEF42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" name="Picture 7" descr="Tiedosto:Che Guevara Korda.jpg">
            <a:hlinkClick r:id="rId2"/>
            <a:extLst>
              <a:ext uri="{FF2B5EF4-FFF2-40B4-BE49-F238E27FC236}">
                <a16:creationId xmlns:a16="http://schemas.microsoft.com/office/drawing/2014/main" id="{4618C17D-AC73-0447-B145-48ADF5C74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14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9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1CB3E3-CBC2-0F4C-960F-2DE8ED0C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Sikojenlahden maihinnousu 1961</a:t>
            </a:r>
            <a:endParaRPr lang="fi-FI" b="1" dirty="0"/>
          </a:p>
        </p:txBody>
      </p:sp>
      <p:pic>
        <p:nvPicPr>
          <p:cNvPr id="4" name="Picture 5" descr="Tiedosto:BayofPigs.jpg">
            <a:hlinkClick r:id="rId2"/>
            <a:extLst>
              <a:ext uri="{FF2B5EF4-FFF2-40B4-BE49-F238E27FC236}">
                <a16:creationId xmlns:a16="http://schemas.microsoft.com/office/drawing/2014/main" id="{F950666E-4EAB-034E-9BE3-04F930EDE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1844824"/>
            <a:ext cx="90132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4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4462044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5E3507-B67D-DD4F-A997-7171D585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4615840"/>
            <a:ext cx="2913856" cy="1526741"/>
          </a:xfrm>
        </p:spPr>
        <p:txBody>
          <a:bodyPr>
            <a:normAutofit/>
          </a:bodyPr>
          <a:lstStyle/>
          <a:p>
            <a:pPr algn="r"/>
            <a:r>
              <a:rPr lang="fi-FI" sz="2600" dirty="0">
                <a:solidFill>
                  <a:schemeClr val="bg1"/>
                </a:solidFill>
              </a:rPr>
              <a:t>John F. Kennedy ja Nikita </a:t>
            </a:r>
            <a:r>
              <a:rPr lang="fi-FI" sz="2600" dirty="0" err="1">
                <a:solidFill>
                  <a:schemeClr val="bg1"/>
                </a:solidFill>
              </a:rPr>
              <a:t>Hrustsov</a:t>
            </a:r>
            <a:endParaRPr lang="fi-FI" sz="2600" dirty="0">
              <a:solidFill>
                <a:schemeClr val="bg1"/>
              </a:solidFill>
            </a:endParaRPr>
          </a:p>
        </p:txBody>
      </p:sp>
      <p:pic>
        <p:nvPicPr>
          <p:cNvPr id="4" name="Picture 7" descr="Tiedosto:John F Kennedy.jpg">
            <a:hlinkClick r:id="rId2"/>
            <a:extLst>
              <a:ext uri="{FF2B5EF4-FFF2-40B4-BE49-F238E27FC236}">
                <a16:creationId xmlns:a16="http://schemas.microsoft.com/office/drawing/2014/main" id="{D3FA1803-F4F1-D248-BBDA-285EF404F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b="15048"/>
          <a:stretch/>
        </p:blipFill>
        <p:spPr bwMode="auto">
          <a:xfrm>
            <a:off x="294981" y="352931"/>
            <a:ext cx="416961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iedosto:Hrušćov1.JPG">
            <a:hlinkClick r:id="rId4"/>
            <a:extLst>
              <a:ext uri="{FF2B5EF4-FFF2-40B4-BE49-F238E27FC236}">
                <a16:creationId xmlns:a16="http://schemas.microsoft.com/office/drawing/2014/main" id="{C67AB272-DE66-C048-AAE6-3BA96362B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306"/>
          <a:stretch/>
        </p:blipFill>
        <p:spPr bwMode="auto">
          <a:xfrm>
            <a:off x="4688802" y="357013"/>
            <a:ext cx="416021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ED21B9-9858-48FA-AAA1-5B106E6C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002" y="4615840"/>
            <a:ext cx="4957440" cy="1526741"/>
          </a:xfrm>
        </p:spPr>
        <p:txBody>
          <a:bodyPr anchor="ctr">
            <a:normAutofit/>
          </a:bodyPr>
          <a:lstStyle/>
          <a:p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194666-DD38-2A4B-9569-C41A08E3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2" y="4760132"/>
            <a:ext cx="3820197" cy="1777829"/>
          </a:xfrm>
        </p:spPr>
        <p:txBody>
          <a:bodyPr>
            <a:normAutofit/>
          </a:bodyPr>
          <a:lstStyle/>
          <a:p>
            <a:pPr algn="r"/>
            <a:r>
              <a:rPr lang="fi-FI" sz="3500" dirty="0"/>
              <a:t>Kennedyn murha Dallasissa v. 1963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3EA1BC5-D899-384B-BE98-F9AAA1426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7" b="19171"/>
          <a:stretch/>
        </p:blipFill>
        <p:spPr>
          <a:xfrm>
            <a:off x="20" y="2872"/>
            <a:ext cx="9143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B358E2-E9E5-4DE7-AFCE-B0CA2B0F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029" y="4767660"/>
            <a:ext cx="3880210" cy="1770300"/>
          </a:xfrm>
        </p:spPr>
        <p:txBody>
          <a:bodyPr anchor="ctr"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2613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D67F30A-9C0A-174F-A8A1-42BF20D9D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>
                <a:solidFill>
                  <a:schemeClr val="bg1"/>
                </a:solidFill>
              </a:rPr>
              <a:t>Korean sota 1950-53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973010-2932-3E4F-BDA0-90289BA43E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69172"/>
            <a:ext cx="8280920" cy="40401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Korea oli jaettu II </a:t>
            </a:r>
            <a:r>
              <a:rPr lang="fi-FI" dirty="0" err="1">
                <a:solidFill>
                  <a:schemeClr val="bg1"/>
                </a:solidFill>
              </a:rPr>
              <a:t>ms:n</a:t>
            </a:r>
            <a:r>
              <a:rPr lang="fi-FI" dirty="0">
                <a:solidFill>
                  <a:schemeClr val="bg1"/>
                </a:solidFill>
              </a:rPr>
              <a:t> jälkeen USA:n ja NL:n </a:t>
            </a:r>
            <a:r>
              <a:rPr lang="fi-FI" b="1" dirty="0">
                <a:solidFill>
                  <a:schemeClr val="bg1"/>
                </a:solidFill>
              </a:rPr>
              <a:t>miehitysvyöhykkeisiin </a:t>
            </a:r>
          </a:p>
          <a:p>
            <a:pPr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Vuonna 1948 perustettiin </a:t>
            </a:r>
            <a:r>
              <a:rPr lang="fi-FI" b="1" dirty="0">
                <a:solidFill>
                  <a:schemeClr val="bg1"/>
                </a:solidFill>
              </a:rPr>
              <a:t>kommunistinen </a:t>
            </a:r>
            <a:r>
              <a:rPr lang="fi-FI" b="1" dirty="0" err="1">
                <a:solidFill>
                  <a:schemeClr val="bg1"/>
                </a:solidFill>
              </a:rPr>
              <a:t>Pohjois</a:t>
            </a:r>
            <a:r>
              <a:rPr lang="fi-FI" b="1" dirty="0">
                <a:solidFill>
                  <a:schemeClr val="bg1"/>
                </a:solidFill>
              </a:rPr>
              <a:t>- ja länsimielinen Etelä-Korea</a:t>
            </a:r>
          </a:p>
          <a:p>
            <a:pPr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Pohjois-Korean </a:t>
            </a:r>
            <a:r>
              <a:rPr lang="fi-FI" b="1" dirty="0">
                <a:solidFill>
                  <a:schemeClr val="bg1"/>
                </a:solidFill>
              </a:rPr>
              <a:t>Kim Il </a:t>
            </a:r>
            <a:r>
              <a:rPr lang="fi-FI" b="1" dirty="0" err="1">
                <a:solidFill>
                  <a:schemeClr val="bg1"/>
                </a:solidFill>
              </a:rPr>
              <a:t>Sung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pyrki valtaamaan v. 1950 koko Korean Stalinin aseellisella tuella</a:t>
            </a:r>
          </a:p>
          <a:p>
            <a:pPr eaLnBrk="1" hangingPunct="1">
              <a:defRPr/>
            </a:pPr>
            <a:r>
              <a:rPr lang="fi-FI" b="1" dirty="0">
                <a:solidFill>
                  <a:schemeClr val="bg1"/>
                </a:solidFill>
              </a:rPr>
              <a:t>Trumanin opin </a:t>
            </a:r>
            <a:r>
              <a:rPr lang="fi-FI" dirty="0">
                <a:solidFill>
                  <a:schemeClr val="bg1"/>
                </a:solidFill>
              </a:rPr>
              <a:t>mukaisesti ja </a:t>
            </a:r>
            <a:r>
              <a:rPr lang="fi-FI" b="1" dirty="0">
                <a:solidFill>
                  <a:schemeClr val="bg1"/>
                </a:solidFill>
              </a:rPr>
              <a:t>YK:n tuella </a:t>
            </a:r>
            <a:r>
              <a:rPr lang="fi-FI" dirty="0">
                <a:solidFill>
                  <a:schemeClr val="bg1"/>
                </a:solidFill>
              </a:rPr>
              <a:t>USA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auttoi Etelä-Koreaa</a:t>
            </a:r>
          </a:p>
          <a:p>
            <a:pPr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Rajalinja jäi lopulta nykyiselle </a:t>
            </a:r>
            <a:r>
              <a:rPr lang="fi-FI" b="1" dirty="0">
                <a:solidFill>
                  <a:schemeClr val="bg1"/>
                </a:solidFill>
              </a:rPr>
              <a:t>38. leveyspiirille</a:t>
            </a:r>
          </a:p>
          <a:p>
            <a:pPr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Pohjois-Korea on edelleen </a:t>
            </a:r>
            <a:r>
              <a:rPr lang="fi-FI" b="1" dirty="0">
                <a:solidFill>
                  <a:schemeClr val="bg1"/>
                </a:solidFill>
              </a:rPr>
              <a:t>Kim Jong </a:t>
            </a:r>
            <a:r>
              <a:rPr lang="fi-FI" b="1" dirty="0" err="1">
                <a:solidFill>
                  <a:schemeClr val="bg1"/>
                </a:solidFill>
              </a:rPr>
              <a:t>un:in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johtama kommunistinen ja totalitaristinen diktatuuri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C55C578-CEC1-E143-ACA5-44B0BAFF7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4436" y="1152144"/>
            <a:ext cx="3017520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2000"/>
              <a:t>Korean sota alkoi Pohjois-Korean hyökkäyksellä, jossa se valtasi Etelä-Korean. USA:n ja YK-joukkojen tuella Pohjois-Korea painettiin Kiinan rajalle saakka, kunnes Maon Kiina tuli Pohjois-Korean tueksi. Aselepo solmittiin 38. leveyspiirille 1953.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isällön paikkamerkki 1">
            <a:extLst>
              <a:ext uri="{FF2B5EF4-FFF2-40B4-BE49-F238E27FC236}">
                <a16:creationId xmlns:a16="http://schemas.microsoft.com/office/drawing/2014/main" id="{37634AD9-6012-6442-9DB8-E02A92C38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59"/>
          <a:stretch/>
        </p:blipFill>
        <p:spPr>
          <a:xfrm>
            <a:off x="453048" y="10"/>
            <a:ext cx="5026493" cy="685799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866FCD2-E64B-EF4B-9C01-5260DF913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4436" y="1152144"/>
            <a:ext cx="3017520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2300"/>
              <a:t>Pohjoiskorealainen vartija Etelä -ja Pohjois-Korean vastaisella rajavyöhykkeellä, joka on maailman tarkimmin valvottua aluetta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5" descr="Tiedosto:DMZ 03.JPG">
            <a:hlinkClick r:id="rId2"/>
            <a:extLst>
              <a:ext uri="{FF2B5EF4-FFF2-40B4-BE49-F238E27FC236}">
                <a16:creationId xmlns:a16="http://schemas.microsoft.com/office/drawing/2014/main" id="{23920B48-6C6E-954B-A0C6-100D391FD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r="16263"/>
          <a:stretch/>
        </p:blipFill>
        <p:spPr bwMode="auto">
          <a:xfrm>
            <a:off x="453048" y="10"/>
            <a:ext cx="5026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DE18EE4-0812-564F-8F33-1ADF4FB2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4436" y="1152144"/>
            <a:ext cx="3017520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2300"/>
              <a:t>Pohjois-Korea öisessä satelliittikuvassa. Pohjois-Korean sähkövarat ovat hyvin vähäiset ja sähköä on vain rajoitetusti.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085D4DB9-268A-9448-8914-050FB7B0AE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4662" b="-1"/>
          <a:stretch/>
        </p:blipFill>
        <p:spPr bwMode="auto">
          <a:xfrm>
            <a:off x="453048" y="10"/>
            <a:ext cx="5026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AD2E583-09FE-5A44-B1F7-6AAF6DB1E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4436" y="1152144"/>
            <a:ext cx="3017520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4900"/>
              <a:t>Kim Il Sungin patsas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5" descr="Tiedosto:Dprk pyongyang mansu kim sculpture 05.jpg">
            <a:hlinkClick r:id="rId2"/>
            <a:extLst>
              <a:ext uri="{FF2B5EF4-FFF2-40B4-BE49-F238E27FC236}">
                <a16:creationId xmlns:a16="http://schemas.microsoft.com/office/drawing/2014/main" id="{3BEB5B3F-2171-1F4E-BBA2-57B2385C3B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r="1" b="1"/>
          <a:stretch/>
        </p:blipFill>
        <p:spPr bwMode="auto">
          <a:xfrm>
            <a:off x="453048" y="10"/>
            <a:ext cx="5026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9AC175-60C5-804C-88DD-BD6E74A4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dirty="0"/>
              <a:t>Saksan miehitys 1945 ja Berliinin saarto 1948-49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65958-A4F5-7E46-B3B8-36452456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15634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3200" dirty="0"/>
              <a:t>Saksa ja Berliini miehitettiin v. 1945 (I-B, Ranska, USA, NL)</a:t>
            </a:r>
          </a:p>
          <a:p>
            <a:pPr eaLnBrk="1" hangingPunct="1">
              <a:defRPr/>
            </a:pPr>
            <a:r>
              <a:rPr lang="fi-FI" sz="3200" dirty="0"/>
              <a:t>V. 1948-1949 </a:t>
            </a:r>
            <a:r>
              <a:rPr lang="fi-FI" sz="3200" b="1" dirty="0"/>
              <a:t>Berliinin saarto</a:t>
            </a:r>
            <a:r>
              <a:rPr lang="fi-FI" sz="3200" dirty="0"/>
              <a:t>: NL </a:t>
            </a:r>
            <a:r>
              <a:rPr lang="fi-FI" sz="3200" i="1" dirty="0"/>
              <a:t>sulki maareitit Länsi-Berliinistä Saksan länsiosiin </a:t>
            </a:r>
            <a:r>
              <a:rPr lang="fi-FI" sz="3200" dirty="0"/>
              <a:t>(syynä länsivaltojen yhteistyö, mm. </a:t>
            </a:r>
            <a:r>
              <a:rPr lang="fi-FI" sz="3200" b="1" dirty="0"/>
              <a:t>D-markka </a:t>
            </a:r>
            <a:r>
              <a:rPr lang="fi-FI" sz="3200" dirty="0"/>
              <a:t>ja </a:t>
            </a:r>
            <a:r>
              <a:rPr lang="fi-FI" sz="3200" b="1" dirty="0"/>
              <a:t>Marshall-apu</a:t>
            </a:r>
            <a:r>
              <a:rPr lang="fi-FI" sz="3200" dirty="0"/>
              <a:t>)</a:t>
            </a:r>
          </a:p>
          <a:p>
            <a:pPr eaLnBrk="1" hangingPunct="1">
              <a:defRPr/>
            </a:pPr>
            <a:r>
              <a:rPr lang="fi-FI" sz="3200" dirty="0">
                <a:sym typeface="Wingdings" pitchFamily="2" charset="2"/>
              </a:rPr>
              <a:t> Berliiniä huollettiin </a:t>
            </a:r>
            <a:r>
              <a:rPr lang="fi-FI" sz="3200" b="1" dirty="0">
                <a:sym typeface="Wingdings" pitchFamily="2" charset="2"/>
              </a:rPr>
              <a:t>ilmasillalla</a:t>
            </a:r>
            <a:r>
              <a:rPr lang="fi-FI" sz="3200" dirty="0">
                <a:sym typeface="Wingdings" pitchFamily="2" charset="2"/>
              </a:rPr>
              <a:t> ja saarto loppui 1949</a:t>
            </a:r>
          </a:p>
          <a:p>
            <a:pPr eaLnBrk="1" hangingPunct="1">
              <a:defRPr/>
            </a:pPr>
            <a:r>
              <a:rPr lang="fi-FI" sz="3200" dirty="0">
                <a:sym typeface="Wingdings" pitchFamily="2" charset="2"/>
              </a:rPr>
              <a:t>Saksa jaettiin </a:t>
            </a:r>
            <a:r>
              <a:rPr lang="fi-FI" sz="3200" b="1" dirty="0">
                <a:sym typeface="Wingdings" pitchFamily="2" charset="2"/>
              </a:rPr>
              <a:t>Itä- ja Länsi-Saksaan (DDR, BRD) </a:t>
            </a:r>
            <a:r>
              <a:rPr lang="fi-FI" sz="3200" dirty="0">
                <a:sym typeface="Wingdings" pitchFamily="2" charset="2"/>
              </a:rPr>
              <a:t>ja Berliini </a:t>
            </a:r>
            <a:r>
              <a:rPr lang="fi-FI" sz="3200" b="1" dirty="0">
                <a:sym typeface="Wingdings" pitchFamily="2" charset="2"/>
              </a:rPr>
              <a:t>Itä- ja Länsi-Berliiniin </a:t>
            </a:r>
            <a:r>
              <a:rPr lang="fi-FI" sz="3200" dirty="0">
                <a:sym typeface="Wingdings" pitchFamily="2" charset="2"/>
              </a:rPr>
              <a:t>v. 1949</a:t>
            </a:r>
            <a:endParaRPr lang="fi-FI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F367DB1-768E-2741-9F9D-446E4594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2442" y="1122363"/>
            <a:ext cx="287578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Kim Jong-Il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88" name="Picture 5" descr="Tiedosto:Vladimir Putin with Kim Jong-Il-2.jpg">
            <a:hlinkClick r:id="rId2"/>
            <a:extLst>
              <a:ext uri="{FF2B5EF4-FFF2-40B4-BE49-F238E27FC236}">
                <a16:creationId xmlns:a16="http://schemas.microsoft.com/office/drawing/2014/main" id="{63477E50-5FC4-044F-B0E0-C18AB599D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25718" b="-1"/>
          <a:stretch/>
        </p:blipFill>
        <p:spPr bwMode="auto">
          <a:xfrm>
            <a:off x="382137" y="576072"/>
            <a:ext cx="501942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E65AC8-5305-A548-A5E5-15876254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442" y="1122363"/>
            <a:ext cx="287578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Kim Jong-un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2" name="Picture 2">
            <a:extLst>
              <a:ext uri="{FF2B5EF4-FFF2-40B4-BE49-F238E27FC236}">
                <a16:creationId xmlns:a16="http://schemas.microsoft.com/office/drawing/2014/main" id="{EE7231B4-2EC1-BF47-A9E3-B42813BB0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r="17448" b="-3"/>
          <a:stretch/>
        </p:blipFill>
        <p:spPr bwMode="auto">
          <a:xfrm>
            <a:off x="382137" y="576072"/>
            <a:ext cx="501942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7" name="Rectangle 7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Rectangle 7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9" name="Rectangle 7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0" name="Rectangle 7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75B835E-ED1A-2945-90C3-CF2215261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2988" y="1054121"/>
            <a:ext cx="7098848" cy="7721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dirty="0"/>
              <a:t>Vietnamin sota 1964-1975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BACF6E2-D1FA-1542-9C72-44ACD7DB0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1988841"/>
            <a:ext cx="7920880" cy="38112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1800" dirty="0"/>
              <a:t>Ranskan siirtomaa ja Japanin </a:t>
            </a:r>
            <a:r>
              <a:rPr lang="fi-FI" sz="1800" dirty="0" err="1"/>
              <a:t>II:ms:ssa</a:t>
            </a:r>
            <a:r>
              <a:rPr lang="fi-FI" sz="1800" dirty="0"/>
              <a:t> miehittämä Vietnam jakaantui 1954 </a:t>
            </a:r>
            <a:r>
              <a:rPr lang="fi-FI" sz="1800" b="1" dirty="0"/>
              <a:t>kommunistiseksi </a:t>
            </a:r>
            <a:r>
              <a:rPr lang="fi-FI" sz="1800" b="1" dirty="0" err="1"/>
              <a:t>Pohjois</a:t>
            </a:r>
            <a:r>
              <a:rPr lang="fi-FI" sz="1800" b="1" dirty="0"/>
              <a:t>- ja länsimieliseksi Etelä-Vietnamiksi</a:t>
            </a:r>
          </a:p>
          <a:p>
            <a:pPr eaLnBrk="1" hangingPunct="1">
              <a:defRPr/>
            </a:pPr>
            <a:r>
              <a:rPr lang="fi-FI" sz="1800" dirty="0"/>
              <a:t>Etelässä kommunistien tukema </a:t>
            </a:r>
            <a:r>
              <a:rPr lang="fi-FI" sz="1800" b="1" dirty="0" err="1"/>
              <a:t>Vietkong</a:t>
            </a:r>
            <a:r>
              <a:rPr lang="fi-FI" sz="1800" b="1" dirty="0"/>
              <a:t>-liike</a:t>
            </a:r>
            <a:r>
              <a:rPr lang="fi-FI" sz="1800" dirty="0"/>
              <a:t> kävi sissisotaa maan hallitusta vastaan</a:t>
            </a:r>
          </a:p>
          <a:p>
            <a:pPr eaLnBrk="1" hangingPunct="1">
              <a:defRPr/>
            </a:pPr>
            <a:r>
              <a:rPr lang="fi-FI" sz="1800" b="1" dirty="0"/>
              <a:t>USA</a:t>
            </a:r>
            <a:r>
              <a:rPr lang="fi-FI" sz="1800" dirty="0"/>
              <a:t> lähetti aseita, rahaa ja lopulta joukkoja taistelemaan kommunisteja vastaan v. 1964</a:t>
            </a:r>
          </a:p>
          <a:p>
            <a:pPr eaLnBrk="1" hangingPunct="1">
              <a:defRPr/>
            </a:pPr>
            <a:r>
              <a:rPr lang="fi-FI" sz="1800" dirty="0"/>
              <a:t>V. 1965 USA aloitti </a:t>
            </a:r>
            <a:r>
              <a:rPr lang="fi-FI" sz="1800" b="1" dirty="0"/>
              <a:t>pommitukset </a:t>
            </a:r>
            <a:r>
              <a:rPr lang="fi-FI" sz="1800" dirty="0" err="1"/>
              <a:t>Pohjois</a:t>
            </a:r>
            <a:r>
              <a:rPr lang="fi-FI" sz="1800" dirty="0"/>
              <a:t>-Vietnamia vastaan</a:t>
            </a:r>
          </a:p>
          <a:p>
            <a:pPr eaLnBrk="1" hangingPunct="1">
              <a:defRPr/>
            </a:pPr>
            <a:r>
              <a:rPr lang="fi-FI" sz="1800" dirty="0"/>
              <a:t>Maailmalla sota sai kovaa kritiikkiä ja mielenosoituksia (mm. </a:t>
            </a:r>
            <a:r>
              <a:rPr lang="fi-FI" sz="1800" b="1" dirty="0"/>
              <a:t>hippiliike</a:t>
            </a:r>
            <a:r>
              <a:rPr lang="fi-FI" sz="1800" dirty="0"/>
              <a:t>)</a:t>
            </a:r>
          </a:p>
          <a:p>
            <a:pPr eaLnBrk="1" hangingPunct="1">
              <a:defRPr/>
            </a:pPr>
            <a:r>
              <a:rPr lang="fi-FI" sz="1800" dirty="0"/>
              <a:t>V. 1973 USA </a:t>
            </a:r>
            <a:r>
              <a:rPr lang="fi-FI" sz="1800" b="1" dirty="0"/>
              <a:t>vetäytyi Vietnamista </a:t>
            </a:r>
            <a:r>
              <a:rPr lang="fi-FI" sz="1800" dirty="0"/>
              <a:t>tuloksettomana, taustalla USA:lle ongelmallinen sissisota</a:t>
            </a:r>
          </a:p>
          <a:p>
            <a:pPr eaLnBrk="1" hangingPunct="1">
              <a:defRPr/>
            </a:pPr>
            <a:r>
              <a:rPr lang="fi-FI" sz="1800" dirty="0"/>
              <a:t>Koko Vietnamista tuli </a:t>
            </a:r>
            <a:r>
              <a:rPr lang="fi-FI" sz="1800" b="1" dirty="0"/>
              <a:t>kommunistinen 1975</a:t>
            </a:r>
          </a:p>
          <a:p>
            <a:pPr eaLnBrk="1" hangingPunct="1">
              <a:defRPr/>
            </a:pPr>
            <a:endParaRPr lang="fi-FI" sz="1800" dirty="0"/>
          </a:p>
          <a:p>
            <a:pPr eaLnBrk="1" hangingPunct="1">
              <a:defRPr/>
            </a:pP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6647BE-17BC-4CA2-9DA3-C1695F160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B19394-AE3B-0D4B-8429-B43E8A98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87" y="891541"/>
            <a:ext cx="4399642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4800"/>
              <a:t>Ranskan Indokiina 1850-l. – 1940, 1945-54 (Indokiinan sota)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D32065-BC60-4FA9-9D89-111C744F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Sisällön paikkamerkki 3">
            <a:extLst>
              <a:ext uri="{FF2B5EF4-FFF2-40B4-BE49-F238E27FC236}">
                <a16:creationId xmlns:a16="http://schemas.microsoft.com/office/drawing/2014/main" id="{B54C7635-DA3C-6740-8260-0DC319899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35"/>
          <a:stretch/>
        </p:blipFill>
        <p:spPr>
          <a:xfrm>
            <a:off x="5664611" y="891540"/>
            <a:ext cx="347938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5" descr="Tiedosto:Dong Ha, Vietnam Operation Hastings.jpg">
            <a:hlinkClick r:id="rId2"/>
            <a:extLst>
              <a:ext uri="{FF2B5EF4-FFF2-40B4-BE49-F238E27FC236}">
                <a16:creationId xmlns:a16="http://schemas.microsoft.com/office/drawing/2014/main" id="{16BAC8AE-51F3-AF4E-BB25-7D7B64A5A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r="-1" b="22919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EB7087C-A15E-2744-9518-B974EA37F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fi-FI" sz="1800">
                <a:solidFill>
                  <a:schemeClr val="bg1"/>
                </a:solidFill>
              </a:rPr>
              <a:t>Amerikkalaisjoukkoja Vietnamissa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AEB5BF4-B488-8347-80C1-9DCD6C323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fi-FI" sz="150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0" name="Rectangle 75">
            <a:extLst>
              <a:ext uri="{FF2B5EF4-FFF2-40B4-BE49-F238E27FC236}">
                <a16:creationId xmlns:a16="http://schemas.microsoft.com/office/drawing/2014/main" id="{E8DD5C69-4981-4672-BD86-70C2C22F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D911786-4372-1448-84C9-F165E40E7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2160" y="891541"/>
            <a:ext cx="288031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2900" dirty="0" err="1"/>
              <a:t>Yhdysvaltalainen</a:t>
            </a:r>
            <a:r>
              <a:rPr lang="en-US" sz="2900" dirty="0"/>
              <a:t> </a:t>
            </a:r>
            <a:r>
              <a:rPr lang="en-US" sz="2900" dirty="0" err="1"/>
              <a:t>helikopteri</a:t>
            </a:r>
            <a:r>
              <a:rPr lang="en-US" sz="2900" dirty="0"/>
              <a:t> </a:t>
            </a:r>
            <a:r>
              <a:rPr lang="en-US" sz="2900" dirty="0" err="1"/>
              <a:t>ruiskuttaa</a:t>
            </a:r>
            <a:r>
              <a:rPr lang="en-US" sz="2900" dirty="0"/>
              <a:t> </a:t>
            </a:r>
            <a:r>
              <a:rPr lang="en-US" sz="2900" dirty="0" err="1"/>
              <a:t>lehtikatoa</a:t>
            </a:r>
            <a:r>
              <a:rPr lang="en-US" sz="2900" dirty="0"/>
              <a:t> </a:t>
            </a:r>
            <a:r>
              <a:rPr lang="en-US" sz="2900" dirty="0" err="1"/>
              <a:t>aiheuttavaa</a:t>
            </a:r>
            <a:r>
              <a:rPr lang="en-US" sz="2900" dirty="0"/>
              <a:t> </a:t>
            </a:r>
            <a:r>
              <a:rPr lang="en-US" sz="2900" dirty="0" err="1"/>
              <a:t>myrkkyä</a:t>
            </a:r>
            <a:r>
              <a:rPr lang="en-US" sz="2900" dirty="0"/>
              <a:t> (</a:t>
            </a:r>
            <a:r>
              <a:rPr lang="en-US" sz="2900" i="1" dirty="0"/>
              <a:t>Agent Orange</a:t>
            </a:r>
            <a:r>
              <a:rPr lang="en-US" sz="2900" dirty="0"/>
              <a:t>) </a:t>
            </a:r>
            <a:r>
              <a:rPr lang="en-US" sz="2900" dirty="0" err="1"/>
              <a:t>tiheään</a:t>
            </a:r>
            <a:r>
              <a:rPr lang="en-US" sz="2900" dirty="0"/>
              <a:t> </a:t>
            </a:r>
            <a:r>
              <a:rPr lang="en-US" sz="2900" dirty="0" err="1"/>
              <a:t>vietnamilaisviidakkoon</a:t>
            </a:r>
            <a:r>
              <a:rPr lang="en-US" sz="2900" dirty="0"/>
              <a:t>. </a:t>
            </a:r>
          </a:p>
        </p:txBody>
      </p:sp>
      <p:pic>
        <p:nvPicPr>
          <p:cNvPr id="21508" name="Picture 5" descr="Tiedosto:Defoliation agent spraying.jpg">
            <a:hlinkClick r:id="rId2"/>
            <a:extLst>
              <a:ext uri="{FF2B5EF4-FFF2-40B4-BE49-F238E27FC236}">
                <a16:creationId xmlns:a16="http://schemas.microsoft.com/office/drawing/2014/main" id="{CA722F98-07E6-D244-A9ED-BB4B6484C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r="8468"/>
          <a:stretch/>
        </p:blipFill>
        <p:spPr bwMode="auto">
          <a:xfrm>
            <a:off x="0" y="10"/>
            <a:ext cx="56653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7">
            <a:extLst>
              <a:ext uri="{FF2B5EF4-FFF2-40B4-BE49-F238E27FC236}">
                <a16:creationId xmlns:a16="http://schemas.microsoft.com/office/drawing/2014/main" id="{FDCA16AE-A9B0-4EF4-A3A1-883C17E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910056-254D-FA4B-A68F-5DFE124D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341641"/>
            <a:ext cx="2798064" cy="1693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2200"/>
              <a:t>Ilmapommitukset: n. 7 milj. tonnia pommeja pudotettiin, 2 milj vietnamilaista kuoli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F804D5-3D1F-AE4F-91C6-55F55DAE2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341641"/>
            <a:ext cx="5006720" cy="1690359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fi-FI" sz="17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68551"/>
            <a:ext cx="9144001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4667" y="2633701"/>
            <a:ext cx="6054666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334B734F-F1B1-4E47-B76B-A53B48E48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436"/>
          <a:stretch/>
        </p:blipFill>
        <p:spPr bwMode="auto">
          <a:xfrm>
            <a:off x="1638300" y="2742910"/>
            <a:ext cx="5880288" cy="33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4462044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EE52BF-E2BC-7F4E-B38C-4C9EB3B5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4615840"/>
            <a:ext cx="2913856" cy="1526741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i-FI" sz="2600">
                <a:solidFill>
                  <a:schemeClr val="bg1"/>
                </a:solidFill>
              </a:rPr>
              <a:t>”Napalm girl”, 1972, Kim Phuc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EA9BDC90-CA64-3A45-BD49-48E129AAF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986"/>
          <a:stretch/>
        </p:blipFill>
        <p:spPr bwMode="auto">
          <a:xfrm>
            <a:off x="294981" y="352931"/>
            <a:ext cx="416961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45BC837C-D957-DC49-8D5F-BDEB3CD39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9" b="-2"/>
          <a:stretch/>
        </p:blipFill>
        <p:spPr bwMode="auto">
          <a:xfrm>
            <a:off x="4688802" y="357013"/>
            <a:ext cx="416021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0CD51-8504-BF47-856D-18D57932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002" y="4615840"/>
            <a:ext cx="4957440" cy="1526741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fi-FI" sz="1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8DD5C69-4981-4672-BD86-70C2C22F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6B719A0-8072-8E43-8AA0-A6890116C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7325" y="891541"/>
            <a:ext cx="2574890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4700"/>
              <a:t>Kuva eräästä Cu Chi -tunnelista </a:t>
            </a:r>
          </a:p>
        </p:txBody>
      </p:sp>
      <p:pic>
        <p:nvPicPr>
          <p:cNvPr id="24580" name="Picture 5" descr="Tiedosto:VietnamCuChiTunnels.jpg">
            <a:hlinkClick r:id="rId2"/>
            <a:extLst>
              <a:ext uri="{FF2B5EF4-FFF2-40B4-BE49-F238E27FC236}">
                <a16:creationId xmlns:a16="http://schemas.microsoft.com/office/drawing/2014/main" id="{2E73148D-1FFD-D442-B313-D801850CC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r="20381"/>
          <a:stretch/>
        </p:blipFill>
        <p:spPr bwMode="auto">
          <a:xfrm>
            <a:off x="20" y="10"/>
            <a:ext cx="56653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FDCA16AE-A9B0-4EF4-A3A1-883C17E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8DD5C69-4981-4672-BD86-70C2C22F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FCF1FB5-E11B-7E4C-AA22-3A054B24B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7325" y="891541"/>
            <a:ext cx="2574890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4200" dirty="0" err="1"/>
              <a:t>Vietnamin</a:t>
            </a:r>
            <a:r>
              <a:rPr lang="en-US" sz="4200" dirty="0"/>
              <a:t> </a:t>
            </a:r>
            <a:r>
              <a:rPr lang="en-US" sz="4200" dirty="0" err="1"/>
              <a:t>sodan</a:t>
            </a:r>
            <a:r>
              <a:rPr lang="en-US" sz="4200" dirty="0"/>
              <a:t> </a:t>
            </a:r>
            <a:r>
              <a:rPr lang="en-US" sz="4200" dirty="0" err="1"/>
              <a:t>vastustajia</a:t>
            </a:r>
            <a:endParaRPr lang="en-US" sz="4200" dirty="0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BE61FA7B-D395-CC4D-BFD2-9E9DF50249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r="11301"/>
          <a:stretch/>
        </p:blipFill>
        <p:spPr bwMode="auto">
          <a:xfrm>
            <a:off x="20" y="10"/>
            <a:ext cx="56653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DCA16AE-A9B0-4EF4-A3A1-883C17E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D545AC-9317-C449-B31D-62ED99A1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b="1" dirty="0"/>
              <a:t>Saksan miehitys 1945-49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1FECE6-83FF-AB41-A750-FC699D50C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709" y="1380096"/>
            <a:ext cx="4314581" cy="5112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E73629-122D-6C46-BFD8-368DCE15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defRPr/>
            </a:pPr>
            <a:r>
              <a:rPr lang="en-US" sz="2600" b="1">
                <a:solidFill>
                  <a:srgbClr val="FFFFFF"/>
                </a:solidFill>
              </a:rPr>
              <a:t>Berliinin saarto ja ilmasilta 1948-49 </a:t>
            </a:r>
            <a:r>
              <a:rPr lang="en-US" sz="2600">
                <a:solidFill>
                  <a:srgbClr val="FFFFFF"/>
                </a:solidFill>
              </a:rPr>
              <a:t>(NL sulki maareitit Länsi-Berliiniin, joten sitä huollettiin ilmateitse lentokoneilla.</a:t>
            </a:r>
          </a:p>
        </p:txBody>
      </p:sp>
      <p:pic>
        <p:nvPicPr>
          <p:cNvPr id="5123" name="Sisällön paikkamerkki 3" descr="220px-BerlinerBlockadeLuftwege.png">
            <a:extLst>
              <a:ext uri="{FF2B5EF4-FFF2-40B4-BE49-F238E27FC236}">
                <a16:creationId xmlns:a16="http://schemas.microsoft.com/office/drawing/2014/main" id="{40F106C7-5B1B-D648-B7B9-5908A0A1A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1" y="307731"/>
            <a:ext cx="3807274" cy="3997637"/>
          </a:xfrm>
          <a:prstGeom prst="rect">
            <a:avLst/>
          </a:prstGeom>
        </p:spPr>
      </p:pic>
      <p:pic>
        <p:nvPicPr>
          <p:cNvPr id="5124" name="Kuva 4" descr="250px-C-54landingattemplehof.jpg">
            <a:extLst>
              <a:ext uri="{FF2B5EF4-FFF2-40B4-BE49-F238E27FC236}">
                <a16:creationId xmlns:a16="http://schemas.microsoft.com/office/drawing/2014/main" id="{666FE750-2C6D-6345-8C95-3AEA6B129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032" y="358787"/>
            <a:ext cx="4091938" cy="38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67E673-4E84-8B48-8BC1-B6769FE0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b="1" dirty="0"/>
              <a:t>Berliinin kriisi 1958-1961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258F48-136F-B848-B641-730EB2250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3200" dirty="0"/>
              <a:t>V. 1958-1961 Berliinin tilanne </a:t>
            </a:r>
            <a:r>
              <a:rPr lang="fi-FI" sz="3200" dirty="0" err="1"/>
              <a:t>kriisiytyi</a:t>
            </a:r>
            <a:r>
              <a:rPr lang="fi-FI" sz="3200" dirty="0"/>
              <a:t> jälleen: NL vaati länsimaita luopumaan Länsi-Berliinistä (taustalla </a:t>
            </a:r>
            <a:r>
              <a:rPr lang="fi-FI" sz="3200" b="1" dirty="0"/>
              <a:t>itäsaksalaisten joukkopako</a:t>
            </a:r>
            <a:r>
              <a:rPr lang="fi-FI" sz="3200" dirty="0"/>
              <a:t> länteen, ns. ”aivovuoto”)</a:t>
            </a:r>
          </a:p>
          <a:p>
            <a:pPr marL="0" indent="0" eaLnBrk="1" hangingPunct="1">
              <a:buNone/>
              <a:defRPr/>
            </a:pPr>
            <a:r>
              <a:rPr lang="fi-FI" sz="3200" dirty="0">
                <a:sym typeface="Wingdings" pitchFamily="2" charset="2"/>
              </a:rPr>
              <a:t> NL vaati Berliinistä </a:t>
            </a:r>
            <a:r>
              <a:rPr lang="fi-FI" sz="3200" i="1" dirty="0">
                <a:sym typeface="Wingdings" pitchFamily="2" charset="2"/>
              </a:rPr>
              <a:t>vapaakaupunkia tai liittämistä DDR:ään</a:t>
            </a:r>
          </a:p>
          <a:p>
            <a:pPr eaLnBrk="1" hangingPunct="1">
              <a:defRPr/>
            </a:pPr>
            <a:r>
              <a:rPr lang="fi-FI" sz="3200" dirty="0">
                <a:sym typeface="Wingdings" pitchFamily="2" charset="2"/>
              </a:rPr>
              <a:t>Lopulta Itä-Saksa rakensi </a:t>
            </a:r>
            <a:r>
              <a:rPr lang="fi-FI" sz="3200" b="1" dirty="0">
                <a:sym typeface="Wingdings" pitchFamily="2" charset="2"/>
              </a:rPr>
              <a:t>Berliinin muurin</a:t>
            </a:r>
            <a:r>
              <a:rPr lang="fi-FI" sz="3200" dirty="0">
                <a:sym typeface="Wingdings" pitchFamily="2" charset="2"/>
              </a:rPr>
              <a:t> estämään pakoa länteen</a:t>
            </a:r>
            <a:endParaRPr lang="fi-FI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810E9C-9561-B941-A1FC-837FA96A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defRPr/>
            </a:pPr>
            <a:r>
              <a:rPr lang="en-US" sz="2900">
                <a:solidFill>
                  <a:srgbClr val="FFFFFF"/>
                </a:solidFill>
              </a:rPr>
              <a:t>Berliinin muuri v. 1961-89 ympäröi Itä-Saksassa sijainnutta Länsi-Berliiniä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E950B4B-FCDE-1843-B976-39152162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579480"/>
            <a:ext cx="4091937" cy="34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Sisällön paikkamerkki 3" descr="Berlinermauer.jpg">
            <a:extLst>
              <a:ext uri="{FF2B5EF4-FFF2-40B4-BE49-F238E27FC236}">
                <a16:creationId xmlns:a16="http://schemas.microsoft.com/office/drawing/2014/main" id="{5D52AD82-0E01-7E46-B9C6-DA21AC2B0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32" y="772073"/>
            <a:ext cx="4091938" cy="3068953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27DD25-CE8C-5F42-B832-E73DED7C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i-FI" sz="2600" b="1">
                <a:solidFill>
                  <a:srgbClr val="FFFFFF"/>
                </a:solidFill>
              </a:rPr>
              <a:t>John F. Kennedy</a:t>
            </a:r>
            <a:r>
              <a:rPr lang="fi-FI" sz="2600">
                <a:solidFill>
                  <a:srgbClr val="FFFFFF"/>
                </a:solidFill>
              </a:rPr>
              <a:t>: ”</a:t>
            </a:r>
            <a:r>
              <a:rPr lang="fi-FI" sz="2600" i="1">
                <a:solidFill>
                  <a:srgbClr val="FFFFFF"/>
                </a:solidFill>
              </a:rPr>
              <a:t>Ich bin ein berliner</a:t>
            </a:r>
            <a:r>
              <a:rPr lang="fi-FI" sz="2600">
                <a:solidFill>
                  <a:srgbClr val="FFFFFF"/>
                </a:solidFill>
              </a:rPr>
              <a:t>”, v. 1963 kuuluisa puhe, jossa USA vakuutti tukeaan Länsi-Saksalle kuuluvalle Länsi-Berliinille.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17E6E6A3-88C5-414D-9B94-3B35759C4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2326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FBBB8D-C3CC-6A43-B083-388A0992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fi-FI"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B9D528-7AD4-9647-AFAA-705DD079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i-FI" b="1">
                <a:solidFill>
                  <a:schemeClr val="accent1"/>
                </a:solidFill>
              </a:rPr>
              <a:t>Berliinin muurin murtuminen 1989 ja Saksojen yhdistyminen 1990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3E60FA-9073-5040-A170-AB1EF0343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944426" cy="4930246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fi-FI" sz="2800" b="1" dirty="0"/>
              <a:t>Mihail </a:t>
            </a:r>
            <a:r>
              <a:rPr lang="fi-FI" sz="2800" b="1" dirty="0" err="1"/>
              <a:t>Gorbatsov</a:t>
            </a:r>
            <a:r>
              <a:rPr lang="fi-FI" sz="2800" b="1" dirty="0"/>
              <a:t> </a:t>
            </a:r>
            <a:r>
              <a:rPr lang="fi-FI" sz="2800" dirty="0"/>
              <a:t>valtaan NL:ssa 1985: </a:t>
            </a:r>
            <a:r>
              <a:rPr lang="fi-FI" sz="2800" i="1" dirty="0" err="1"/>
              <a:t>Breznevin</a:t>
            </a:r>
            <a:r>
              <a:rPr lang="fi-FI" sz="2800" i="1" dirty="0"/>
              <a:t> opista</a:t>
            </a:r>
            <a:r>
              <a:rPr lang="fi-FI" sz="2800" dirty="0"/>
              <a:t> luovuttiin, Itä-Eurooppa luopui sosialismista ja kääntyi demokratiaan</a:t>
            </a:r>
          </a:p>
          <a:p>
            <a:pPr>
              <a:defRPr/>
            </a:pPr>
            <a:r>
              <a:rPr lang="fi-FI" sz="2800" dirty="0"/>
              <a:t>Itä-Saksassa mielenosoitukset 1989 muurin avaamiseksi</a:t>
            </a:r>
          </a:p>
          <a:p>
            <a:pPr>
              <a:defRPr/>
            </a:pPr>
            <a:r>
              <a:rPr lang="fi-FI" sz="2800" dirty="0"/>
              <a:t>DDR:n johtaja </a:t>
            </a:r>
            <a:r>
              <a:rPr lang="fi-FI" sz="2800" b="1" dirty="0"/>
              <a:t>Eric </a:t>
            </a:r>
            <a:r>
              <a:rPr lang="fi-FI" sz="2800" b="1" dirty="0" err="1"/>
              <a:t>Honeker</a:t>
            </a:r>
            <a:r>
              <a:rPr lang="fi-FI" sz="2800" dirty="0"/>
              <a:t> luopui vallasta ja uusi hallitus helpotti matkustamista</a:t>
            </a:r>
          </a:p>
          <a:p>
            <a:pPr>
              <a:defRPr/>
            </a:pPr>
            <a:r>
              <a:rPr lang="fi-FI" sz="2800" b="1" dirty="0" err="1"/>
              <a:t>Gunther</a:t>
            </a:r>
            <a:r>
              <a:rPr lang="fi-FI" sz="2800" b="1" dirty="0"/>
              <a:t> </a:t>
            </a:r>
            <a:r>
              <a:rPr lang="fi-FI" sz="2800" b="1" dirty="0" err="1"/>
              <a:t>Schabovski</a:t>
            </a:r>
            <a:r>
              <a:rPr lang="fi-FI" sz="2800" b="1" dirty="0"/>
              <a:t> </a:t>
            </a:r>
            <a:r>
              <a:rPr lang="fi-FI" sz="2800" dirty="0"/>
              <a:t>ilmoitti marraskuussa -89 muurin avaamisesta</a:t>
            </a:r>
          </a:p>
          <a:p>
            <a:pPr>
              <a:defRPr/>
            </a:pPr>
            <a:r>
              <a:rPr lang="fi-FI" sz="2800" dirty="0"/>
              <a:t>Saksat yhdistyivät v. 1990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91747E-C5F2-0941-83D2-4DB19EF2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fi-FI" b="1">
                <a:solidFill>
                  <a:schemeClr val="accent1"/>
                </a:solidFill>
              </a:rPr>
              <a:t>Kuuban kriisi 1962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CEB0D0-692E-6942-B9DA-717D5E54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98" y="404664"/>
            <a:ext cx="5265925" cy="6133296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fi-FI" sz="2400" dirty="0"/>
              <a:t>V. 1959 Kuuban vallankumouksessa valtaan </a:t>
            </a:r>
            <a:r>
              <a:rPr lang="fi-FI" sz="2400" b="1" dirty="0"/>
              <a:t>Fidel Castro, </a:t>
            </a:r>
            <a:r>
              <a:rPr lang="fi-FI" sz="2400" dirty="0"/>
              <a:t>joka aloitti Kuuban kääntymisen kommunismiin</a:t>
            </a:r>
          </a:p>
          <a:p>
            <a:pPr>
              <a:defRPr/>
            </a:pPr>
            <a:r>
              <a:rPr lang="fi-FI" sz="2400" dirty="0"/>
              <a:t>USA julisti Kuuban </a:t>
            </a:r>
            <a:r>
              <a:rPr lang="fi-FI" sz="2400" b="1" dirty="0"/>
              <a:t>kauppasaartoon </a:t>
            </a:r>
            <a:r>
              <a:rPr lang="fi-FI" sz="2400" dirty="0"/>
              <a:t>ja tuki </a:t>
            </a:r>
            <a:r>
              <a:rPr lang="fi-FI" sz="2400" b="1" dirty="0"/>
              <a:t>vastavallankumousta (Sikojenlahden maihinnousu 1961)</a:t>
            </a:r>
          </a:p>
          <a:p>
            <a:pPr>
              <a:defRPr/>
            </a:pPr>
            <a:r>
              <a:rPr lang="fi-FI" sz="2400" dirty="0"/>
              <a:t>Kuuba lähentyi taloudellisesti </a:t>
            </a:r>
            <a:r>
              <a:rPr lang="fi-FI" sz="2400" b="1" dirty="0"/>
              <a:t>NL:a ja </a:t>
            </a:r>
            <a:r>
              <a:rPr lang="fi-FI" sz="2400" dirty="0"/>
              <a:t>NL sai luvan rakentaa salaa  Kuubaan </a:t>
            </a:r>
            <a:r>
              <a:rPr lang="fi-FI" sz="2400" b="1" dirty="0"/>
              <a:t>ydinasetukikohdan</a:t>
            </a:r>
          </a:p>
          <a:p>
            <a:pPr>
              <a:defRPr/>
            </a:pPr>
            <a:r>
              <a:rPr lang="fi-FI" sz="2400" dirty="0"/>
              <a:t>USA:n tiedustelu havaitsi tukikohdat, </a:t>
            </a:r>
            <a:r>
              <a:rPr lang="fi-FI" sz="2400" b="1" dirty="0"/>
              <a:t>J. F. Kennedy </a:t>
            </a:r>
            <a:r>
              <a:rPr lang="fi-FI" sz="2400" dirty="0"/>
              <a:t>asetti Kuuban </a:t>
            </a:r>
            <a:r>
              <a:rPr lang="fi-FI" sz="2400" b="1" dirty="0"/>
              <a:t>merisaartoon</a:t>
            </a:r>
          </a:p>
          <a:p>
            <a:pPr>
              <a:defRPr/>
            </a:pPr>
            <a:r>
              <a:rPr lang="fi-FI" sz="2400" dirty="0"/>
              <a:t>Kriisi ratkesi </a:t>
            </a:r>
            <a:r>
              <a:rPr lang="fi-FI" sz="2400" b="1" dirty="0"/>
              <a:t>Nikita </a:t>
            </a:r>
            <a:r>
              <a:rPr lang="fi-FI" sz="2400" b="1" dirty="0" err="1"/>
              <a:t>Hrustsovin</a:t>
            </a:r>
            <a:r>
              <a:rPr lang="fi-FI" sz="2400" b="1" dirty="0"/>
              <a:t> </a:t>
            </a:r>
            <a:r>
              <a:rPr lang="fi-FI" sz="2400" dirty="0"/>
              <a:t>vedettyä ohjukset pois Kuubasta, USA taas lupasi ettei hyökkää Kuubaan ja veti ohjukset </a:t>
            </a:r>
            <a:r>
              <a:rPr lang="fi-FI" sz="2400" b="1" dirty="0"/>
              <a:t>Turkista</a:t>
            </a:r>
          </a:p>
          <a:p>
            <a:pPr marL="0" indent="0">
              <a:buNone/>
              <a:defRPr/>
            </a:pPr>
            <a:r>
              <a:rPr lang="fi-FI" sz="2400" dirty="0"/>
              <a:t> </a:t>
            </a:r>
            <a:r>
              <a:rPr lang="fi-FI" sz="2400" dirty="0">
                <a:sym typeface="Wingdings" pitchFamily="2" charset="2"/>
              </a:rPr>
              <a:t> Moskovan ja Washingtonin välille ns. </a:t>
            </a:r>
            <a:r>
              <a:rPr lang="fi-FI" sz="2400" b="1" dirty="0">
                <a:sym typeface="Wingdings" pitchFamily="2" charset="2"/>
              </a:rPr>
              <a:t>kuuma linja</a:t>
            </a:r>
            <a:endParaRPr lang="fi-FI" sz="2400" b="1" dirty="0"/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96054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652</Words>
  <Application>Microsoft Macintosh PowerPoint</Application>
  <PresentationFormat>Näytössä katseltava diaesitys (4:3)</PresentationFormat>
  <Paragraphs>60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4" baseType="lpstr">
      <vt:lpstr>Tahoma</vt:lpstr>
      <vt:lpstr>Arial</vt:lpstr>
      <vt:lpstr>Wingdings</vt:lpstr>
      <vt:lpstr>Calibri</vt:lpstr>
      <vt:lpstr>Office-teema</vt:lpstr>
      <vt:lpstr>Kylmän sodan kriisit:  Saksa ja Berliini 1945-1990, Kuuban kriisi 1962,  Korean sota 1950-53, Vietnamin sota 1964-1975</vt:lpstr>
      <vt:lpstr>Saksan miehitys 1945 ja Berliinin saarto 1948-49</vt:lpstr>
      <vt:lpstr>Saksan miehitys 1945-49</vt:lpstr>
      <vt:lpstr>Berliinin saarto ja ilmasilta 1948-49 (NL sulki maareitit Länsi-Berliiniin, joten sitä huollettiin ilmateitse lentokoneilla.</vt:lpstr>
      <vt:lpstr>Berliinin kriisi 1958-1961</vt:lpstr>
      <vt:lpstr>Berliinin muuri v. 1961-89 ympäröi Itä-Saksassa sijainnutta Länsi-Berliiniä </vt:lpstr>
      <vt:lpstr>John F. Kennedy: ”Ich bin ein berliner”, v. 1963 kuuluisa puhe, jossa USA vakuutti tukeaan Länsi-Saksalle kuuluvalle Länsi-Berliinille.</vt:lpstr>
      <vt:lpstr>Berliinin muurin murtuminen 1989 ja Saksojen yhdistyminen 1990</vt:lpstr>
      <vt:lpstr>Kuuban kriisi 1962</vt:lpstr>
      <vt:lpstr>Fidel Castro v. 1959</vt:lpstr>
      <vt:lpstr>Ernesto ”Che” Guevara</vt:lpstr>
      <vt:lpstr>Sikojenlahden maihinnousu 1961</vt:lpstr>
      <vt:lpstr>John F. Kennedy ja Nikita Hrustsov</vt:lpstr>
      <vt:lpstr>Kennedyn murha Dallasissa v. 1963</vt:lpstr>
      <vt:lpstr>Korean sota 1950-53</vt:lpstr>
      <vt:lpstr>Korean sota alkoi Pohjois-Korean hyökkäyksellä, jossa se valtasi Etelä-Korean. USA:n ja YK-joukkojen tuella Pohjois-Korea painettiin Kiinan rajalle saakka, kunnes Maon Kiina tuli Pohjois-Korean tueksi. Aselepo solmittiin 38. leveyspiirille 1953.</vt:lpstr>
      <vt:lpstr>Pohjoiskorealainen vartija Etelä -ja Pohjois-Korean vastaisella rajavyöhykkeellä, joka on maailman tarkimmin valvottua aluetta </vt:lpstr>
      <vt:lpstr>Pohjois-Korea öisessä satelliittikuvassa. Pohjois-Korean sähkövarat ovat hyvin vähäiset ja sähköä on vain rajoitetusti. </vt:lpstr>
      <vt:lpstr>Kim Il Sungin patsas</vt:lpstr>
      <vt:lpstr>Kim Jong-Il</vt:lpstr>
      <vt:lpstr>Kim Jong-un</vt:lpstr>
      <vt:lpstr>Vietnamin sota 1964-1975</vt:lpstr>
      <vt:lpstr>Ranskan Indokiina 1850-l. – 1940, 1945-54 (Indokiinan sota)</vt:lpstr>
      <vt:lpstr>Amerikkalaisjoukkoja Vietnamissa</vt:lpstr>
      <vt:lpstr>Yhdysvaltalainen helikopteri ruiskuttaa lehtikatoa aiheuttavaa myrkkyä (Agent Orange) tiheään vietnamilaisviidakkoon. </vt:lpstr>
      <vt:lpstr>Ilmapommitukset: n. 7 milj. tonnia pommeja pudotettiin, 2 milj vietnamilaista kuoli</vt:lpstr>
      <vt:lpstr>”Napalm girl”, 1972, Kim Phuc</vt:lpstr>
      <vt:lpstr>Kuva eräästä Cu Chi -tunnelista </vt:lpstr>
      <vt:lpstr>Vietnamin sodan vastustajia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Kylmän sodan kriisit:  Saksa ja Berliini 1945-1990, Kuuban kriisi 1962,  Korean sota 1950-53, Vietnamin sota 1964-1975</dc:title>
  <dc:creator>Anttila Petri Juha</dc:creator>
  <cp:lastModifiedBy>Anttila Petri Juha</cp:lastModifiedBy>
  <cp:revision>1</cp:revision>
  <dcterms:created xsi:type="dcterms:W3CDTF">2020-03-17T20:39:39Z</dcterms:created>
  <dcterms:modified xsi:type="dcterms:W3CDTF">2020-03-17T20:41:27Z</dcterms:modified>
</cp:coreProperties>
</file>