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3"/>
  </p:sldMasterIdLst>
  <p:notesMasterIdLst>
    <p:notesMasterId r:id="rId16"/>
  </p:notesMasterIdLst>
  <p:handoutMasterIdLst>
    <p:handoutMasterId r:id="rId17"/>
  </p:handoutMasterIdLst>
  <p:sldIdLst>
    <p:sldId id="269" r:id="rId4"/>
    <p:sldId id="363" r:id="rId5"/>
    <p:sldId id="372" r:id="rId6"/>
    <p:sldId id="366" r:id="rId7"/>
    <p:sldId id="369" r:id="rId8"/>
    <p:sldId id="367" r:id="rId9"/>
    <p:sldId id="351" r:id="rId10"/>
    <p:sldId id="364" r:id="rId11"/>
    <p:sldId id="371" r:id="rId12"/>
    <p:sldId id="370" r:id="rId13"/>
    <p:sldId id="368" r:id="rId14"/>
    <p:sldId id="354" r:id="rId15"/>
  </p:sldIdLst>
  <p:sldSz cx="9144000" cy="6858000" type="screen4x3"/>
  <p:notesSz cx="6669088" cy="9926638"/>
  <p:defaultTextStyle>
    <a:defPPr>
      <a:defRPr lang="fi-FI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7"/>
  </p:normalViewPr>
  <p:slideViewPr>
    <p:cSldViewPr snapToGrid="0">
      <p:cViewPr>
        <p:scale>
          <a:sx n="98" d="100"/>
          <a:sy n="98" d="100"/>
        </p:scale>
        <p:origin x="2040" y="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slideMaster" Target="slideMasters/slide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1E8D0-C424-48EC-BC58-77780EA216E7}" type="datetimeFigureOut">
              <a:rPr lang="fi-FI" smtClean="0"/>
              <a:t>9.3.2017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762E0-C169-43BE-9EE5-4C6912FA8A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450E5D5-63DC-A749-8345-4DB3DB5201D8}" type="datetimeFigureOut">
              <a:rPr lang="fi-FI"/>
              <a:pPr>
                <a:defRPr/>
              </a:pPr>
              <a:t>9.3.2017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E0B408-607A-1A43-BB5E-0F0E91DDDEF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3761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/>
              <a:pPr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3761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900" y="4933950"/>
            <a:ext cx="20701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12" descr="Jyväskylä_logo_web_is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867" b="6947"/>
          <a:stretch>
            <a:fillRect/>
          </a:stretch>
        </p:blipFill>
        <p:spPr bwMode="auto">
          <a:xfrm>
            <a:off x="3894138" y="5732463"/>
            <a:ext cx="304165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uva 8" descr="Jkl_yläpalkki_A4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" r="1741" b="94539"/>
          <a:stretch>
            <a:fillRect/>
          </a:stretch>
        </p:blipFill>
        <p:spPr bwMode="auto">
          <a:xfrm>
            <a:off x="0" y="0"/>
            <a:ext cx="91440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034890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2519205"/>
            <a:ext cx="6400800" cy="1752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Arial"/>
                <a:cs typeface="Arial"/>
              </a:defRPr>
            </a:lvl1pPr>
          </a:lstStyle>
          <a:p>
            <a:pPr>
              <a:defRPr/>
            </a:pPr>
            <a:fld id="{11648687-F3D1-B242-93F7-A3F7AFF8400E}" type="datetime1">
              <a:rPr lang="fi-FI"/>
              <a:pPr>
                <a:defRPr/>
              </a:pPr>
              <a:t>9.3.2017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684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6016625"/>
            <a:ext cx="904875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9" descr="Jyväskylä_logo_mv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7" r="28769" b="17770"/>
          <a:stretch>
            <a:fillRect/>
          </a:stretch>
        </p:blipFill>
        <p:spPr bwMode="auto">
          <a:xfrm>
            <a:off x="6365875" y="6397625"/>
            <a:ext cx="1811338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64F52795-5AEB-5C46-8ABF-2C235A7DBF4D}" type="datetime1">
              <a:rPr lang="fi-FI"/>
              <a:pPr>
                <a:defRPr/>
              </a:pPr>
              <a:t>9.3.2017</a:t>
            </a:fld>
            <a:endParaRPr lang="fi-FI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98AC36C8-14ED-174F-91BC-FEED42DCEDD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6235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Kuvapohja_Jkl_väri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1" y="14941"/>
            <a:ext cx="9144000" cy="6858000"/>
          </a:xfrm>
          <a:prstGeom prst="rect">
            <a:avLst/>
          </a:prstGeom>
        </p:spPr>
      </p:pic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1225176"/>
            <a:ext cx="7772400" cy="940574"/>
          </a:xfrm>
        </p:spPr>
        <p:txBody>
          <a:bodyPr anchor="b"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9EF1A-E17E-2749-A1CE-3B9E71C6E916}" type="datetime1">
              <a:rPr lang="fi-FI"/>
              <a:pPr>
                <a:defRPr/>
              </a:pPr>
              <a:t>9.3.2017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C2C02-4A24-1740-A230-CAEB8809974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1" name="Otsikko 1"/>
          <p:cNvSpPr>
            <a:spLocks noGrp="1"/>
          </p:cNvSpPr>
          <p:nvPr>
            <p:ph type="title"/>
          </p:nvPr>
        </p:nvSpPr>
        <p:spPr>
          <a:xfrm>
            <a:off x="722313" y="2434688"/>
            <a:ext cx="7772400" cy="1362075"/>
          </a:xfrm>
        </p:spPr>
        <p:txBody>
          <a:bodyPr anchor="t"/>
          <a:lstStyle>
            <a:lvl1pPr algn="ctr">
              <a:defRPr sz="4000" b="0" i="0" cap="none"/>
            </a:lvl1pPr>
          </a:lstStyle>
          <a:p>
            <a:r>
              <a:rPr lang="fi-FI"/>
              <a:t>Muokkaa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256829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, iso kuva tai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F9475-F905-C342-A965-847EBFBB2B94}" type="datetime1">
              <a:rPr lang="fi-FI"/>
              <a:pPr>
                <a:defRPr/>
              </a:pPr>
              <a:t>9.3.2017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CEA20-206D-5949-B68A-BCD5DB0E41F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282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6FF5C-FF96-C34D-A7AC-424BC39D7FD4}" type="datetime1">
              <a:rPr lang="fi-FI"/>
              <a:pPr>
                <a:defRPr/>
              </a:pPr>
              <a:t>9.3.2017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EF622-D64C-EE44-83D3-3BEC786FB1B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perustyylejä osoitt.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2"/>
          </p:nvPr>
        </p:nvSpPr>
        <p:spPr>
          <a:xfrm>
            <a:off x="146050" y="6429375"/>
            <a:ext cx="12858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21F62107-F71D-EA43-85FE-A5714D561E5A}" type="datetime1">
              <a:rPr lang="fi-FI"/>
              <a:pPr>
                <a:defRPr/>
              </a:pPr>
              <a:t>9.3.2017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563688" y="6429375"/>
            <a:ext cx="28956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565650" y="6429375"/>
            <a:ext cx="1498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CCF4F339-D9FA-D742-B92F-C65D8329699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18" r:id="rId4"/>
    <p:sldLayoutId id="2147483717" r:id="rId5"/>
  </p:sldLayoutIdLst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peda.net/hankkeet/digi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padlet.com/jarkko_lampinen/it_pohdinnat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padlet.com/jarkko_lampinen/it_pohdinnat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peda.net/opetussuunnitelma/ksops/jyvaskyla" TargetMode="External"/><Relationship Id="rId3" Type="http://schemas.openxmlformats.org/officeDocument/2006/relationships/hyperlink" Target="https://peda.net/opetussuunnitelma/ksops/jyvaskyla/tvt-op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jyvaskyla/ict/koulutukset2016-2017/tutoropettaja" TargetMode="External"/><Relationship Id="rId4" Type="http://schemas.openxmlformats.org/officeDocument/2006/relationships/hyperlink" Target="https://peda.net/jyvaskyla/ict/koulutukset2016-2017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peda.net/hankkeet/digi/kouluttautumissuunnitelmat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jyvaskyla/ict/ohjeet" TargetMode="External"/><Relationship Id="rId4" Type="http://schemas.openxmlformats.org/officeDocument/2006/relationships/hyperlink" Target="https://peda.net/hankkeet/digi/hyvat-kaytannot" TargetMode="External"/><Relationship Id="rId5" Type="http://schemas.openxmlformats.org/officeDocument/2006/relationships/hyperlink" Target="https://peda.net/opetussuunnitelma/ksops/materiaalit/tvt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peda.net/jyvaskyla/ict/koulutukset2016-2017/esimerkkeja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padlet.com/jarkko_lampinen/tutoropettajien_toiminta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peda.net/hankkeet/digi/hyvat-kaytanno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61202" y="1342418"/>
            <a:ext cx="8194089" cy="2160026"/>
          </a:xfrm>
        </p:spPr>
        <p:txBody>
          <a:bodyPr/>
          <a:lstStyle/>
          <a:p>
            <a:pPr lvl="0"/>
            <a:r>
              <a:rPr lang="fi-FI" dirty="0" smtClean="0"/>
              <a:t>Koulussa </a:t>
            </a:r>
            <a:r>
              <a:rPr lang="fi-FI" dirty="0" err="1" smtClean="0"/>
              <a:t>digittää</a:t>
            </a:r>
            <a:r>
              <a:rPr lang="fi-FI" dirty="0" smtClean="0"/>
              <a:t> –hanke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Tutoropettajatoiminta, </a:t>
            </a:r>
            <a:r>
              <a:rPr lang="fi-FI" sz="3600" dirty="0" smtClean="0"/>
              <a:t>OPS-sisällöt </a:t>
            </a:r>
            <a:r>
              <a:rPr lang="fi-FI" sz="3600" dirty="0"/>
              <a:t>ja TVT-ohjausteemat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type="subTitle" idx="1"/>
          </p:nvPr>
        </p:nvSpPr>
        <p:spPr>
          <a:xfrm>
            <a:off x="1148134" y="4079593"/>
            <a:ext cx="7024745" cy="1351014"/>
          </a:xfrm>
        </p:spPr>
        <p:txBody>
          <a:bodyPr/>
          <a:lstStyle/>
          <a:p>
            <a:r>
              <a:rPr lang="fi-FI" sz="3200" dirty="0">
                <a:hlinkClick r:id="rId2"/>
              </a:rPr>
              <a:t>https://peda.net/hankkeet/digi</a:t>
            </a:r>
            <a:endParaRPr lang="fi-FI" sz="3200" i="1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9.3.2017</a:t>
            </a:fld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294967295"/>
          </p:nvPr>
        </p:nvSpPr>
        <p:spPr>
          <a:xfrm>
            <a:off x="7645400" y="6429375"/>
            <a:ext cx="1498600" cy="365125"/>
          </a:xfrm>
        </p:spPr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6244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Tehtäviä 1</a:t>
            </a:r>
            <a:br>
              <a:rPr lang="fi-FI"/>
            </a:br>
            <a:r>
              <a:rPr lang="fi-FI" sz="2800">
                <a:hlinkClick r:id="rId2"/>
              </a:rPr>
              <a:t>https://padlet.com/jarkko_lampinen/it_pohdinnat</a:t>
            </a:r>
            <a:r>
              <a:rPr lang="fi-FI" sz="2800"/>
              <a:t>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/>
              <a:t>Pari 1: Mitä hyötyä / haittaa on siitä, että kouluilla on käytössään useita pilvipalveluja ja sähköisiä oppimisympäristöjä? Miten järjestäisitte niihin kirjautumisen? </a:t>
            </a:r>
          </a:p>
          <a:p>
            <a:r>
              <a:rPr lang="fi-FI" sz="2000" dirty="0"/>
              <a:t>Pari 2: Miksi kodit ostaisivat lapselle oman laitteen koulukäyttöön? Miten asiasta tulisi viestiä koteja? Millaisia sopimuksia tarvitaan?</a:t>
            </a:r>
          </a:p>
          <a:p>
            <a:r>
              <a:rPr lang="fi-FI" sz="2000" dirty="0"/>
              <a:t>Pari 2: Mitä hyötyä / haittaa on siitä, että koulujen laiteympäristönä on monilaiteympäristö?</a:t>
            </a:r>
          </a:p>
          <a:p>
            <a:r>
              <a:rPr lang="fi-FI" sz="2000" dirty="0"/>
              <a:t>Pari 4: Miten oppilasverkko ja hallintoverkko eroavat kouluilla toisistaan? Mitä palveluja niissä on?</a:t>
            </a:r>
          </a:p>
          <a:p>
            <a:r>
              <a:rPr lang="fi-FI" sz="2000" dirty="0"/>
              <a:t>Pari 5: Miten sähköisten oppimateriaalien hankinta, jakaminen ja käyttö voitaisiin tehdä oppilaille ja opettajille mahdollisimman helpoksi?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9.3.2017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187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Tehtäviä 2</a:t>
            </a:r>
            <a:br>
              <a:rPr lang="fi-FI"/>
            </a:br>
            <a:r>
              <a:rPr lang="fi-FI" sz="2800">
                <a:hlinkClick r:id="rId2"/>
              </a:rPr>
              <a:t>https://padlet.com/jarkko_lampinen/it_pohdinnat</a:t>
            </a:r>
            <a:r>
              <a:rPr lang="fi-FI" sz="2800"/>
              <a:t> 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dirty="0"/>
              <a:t>Pari 3: Millaisia tehtäviä on keskikokoisen kaupungin opetustoimen tietohallinnossa / </a:t>
            </a:r>
            <a:r>
              <a:rPr lang="fi-FI" sz="1800" dirty="0" err="1"/>
              <a:t>tvt</a:t>
            </a:r>
            <a:r>
              <a:rPr lang="fi-FI" sz="1800" dirty="0"/>
              <a:t>-ylläpidossa? Montako henkilötyövuotta tehtävien hoitoon tarvitaan esim. Jyväskylän kaupungissa? Miten tehtävät olisi järkevä jakaa eri henkilöille?</a:t>
            </a:r>
          </a:p>
          <a:p>
            <a:r>
              <a:rPr lang="fi-FI" sz="1800" dirty="0"/>
              <a:t>Pari 6: Pohdi, mikä olisi hyvä henkilökohtainen laite alakoulun oppilaskäyttöön? Entä yläkouluun? Laske talousarvio kolmansia luokkien henkilökohtaisten laitteiden hankinnalle alakoulussa, jossa on n. 400 oppilasta.</a:t>
            </a:r>
          </a:p>
          <a:p>
            <a:r>
              <a:rPr lang="fi-FI" sz="1800" dirty="0"/>
              <a:t>Tee luonnos niistä asioista, joita </a:t>
            </a:r>
            <a:r>
              <a:rPr lang="fi-FI" sz="1800" dirty="0" smtClean="0"/>
              <a:t>opetustoimen </a:t>
            </a:r>
            <a:r>
              <a:rPr lang="fi-FI" sz="1800" dirty="0" err="1"/>
              <a:t>tvt</a:t>
            </a:r>
            <a:r>
              <a:rPr lang="fi-FI" sz="1800" dirty="0"/>
              <a:t>-talousarviossa tulee huomioida.</a:t>
            </a:r>
          </a:p>
          <a:p>
            <a:r>
              <a:rPr lang="fi-FI" sz="1800" dirty="0"/>
              <a:t>Laske talousarvio luokan AV-kalustukselle.</a:t>
            </a:r>
          </a:p>
          <a:p>
            <a:pPr lvl="1"/>
            <a:r>
              <a:rPr lang="fi-FI" sz="1600" dirty="0"/>
              <a:t>Mieti, mitä luokassa pitää olla, selvitä hintaluokat</a:t>
            </a:r>
          </a:p>
          <a:p>
            <a:pPr lvl="1"/>
            <a:r>
              <a:rPr lang="fi-FI" sz="1600" dirty="0"/>
              <a:t>Malli 1: Kiinteään dataprojektoriin perustuva ratkaisu </a:t>
            </a:r>
          </a:p>
          <a:p>
            <a:pPr lvl="1"/>
            <a:r>
              <a:rPr lang="fi-FI" sz="1600" dirty="0"/>
              <a:t>Malli 2: Liikuteltavaan kosketusnäyttöön perustuva ratkaisu</a:t>
            </a:r>
          </a:p>
          <a:p>
            <a:r>
              <a:rPr lang="fi-FI" sz="1800" dirty="0"/>
              <a:t>Millainen kapasiteetti pitää olla koulun langattomassa verkossa? Mitä asioita tulee huomioida sen rakentamisessa?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9.3.2017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1889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Palvelut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199" y="1301620"/>
            <a:ext cx="8462865" cy="4744616"/>
          </a:xfrm>
        </p:spPr>
        <p:txBody>
          <a:bodyPr/>
          <a:lstStyle/>
          <a:p>
            <a:r>
              <a:rPr lang="fi-FI" sz="1800"/>
              <a:t>Pilvipalvelut Office 365 ja Google GAFE</a:t>
            </a:r>
          </a:p>
          <a:p>
            <a:pPr lvl="1"/>
            <a:r>
              <a:rPr lang="fi-FI" sz="1400"/>
              <a:t>Toimii  nyt </a:t>
            </a:r>
            <a:r>
              <a:rPr lang="fi-FI" sz="1400" err="1"/>
              <a:t>edu.jkl.fi</a:t>
            </a:r>
            <a:r>
              <a:rPr lang="fi-FI" sz="1400"/>
              <a:t> –tunnuksilla, jatkossa myös </a:t>
            </a:r>
            <a:r>
              <a:rPr lang="fi-FI" sz="1400" err="1"/>
              <a:t>cygnnet</a:t>
            </a:r>
            <a:r>
              <a:rPr lang="fi-FI" sz="1400"/>
              <a:t> -tunnuksilla</a:t>
            </a:r>
          </a:p>
          <a:p>
            <a:pPr lvl="1"/>
            <a:r>
              <a:rPr lang="fi-FI" sz="1400"/>
              <a:t>Ryhmätyöt, yhteissuunnittelu, jaetut dokumentit, valokuvien säilytys, videoneuvottelu jne....</a:t>
            </a:r>
          </a:p>
          <a:p>
            <a:r>
              <a:rPr lang="fi-FI" sz="1800"/>
              <a:t>Oppimisympäristö Peda.net </a:t>
            </a:r>
          </a:p>
          <a:p>
            <a:pPr lvl="1"/>
            <a:r>
              <a:rPr lang="fi-FI" sz="1400" err="1"/>
              <a:t>Peda.nettiin</a:t>
            </a:r>
            <a:r>
              <a:rPr lang="fi-FI" sz="1400"/>
              <a:t> voi kirjautua myös O365, Google ja muilla tunnuksilla, mikäli käyttäjä itse niin haluaa.</a:t>
            </a:r>
          </a:p>
          <a:p>
            <a:pPr lvl="1"/>
            <a:r>
              <a:rPr lang="fi-FI" sz="1400"/>
              <a:t>Kasvun kansio</a:t>
            </a:r>
          </a:p>
          <a:p>
            <a:pPr lvl="1"/>
            <a:r>
              <a:rPr lang="fi-FI" sz="1400"/>
              <a:t>Koulun  www-sivut?</a:t>
            </a:r>
            <a:endParaRPr lang="fi-FI" sz="1800"/>
          </a:p>
          <a:p>
            <a:r>
              <a:rPr lang="fi-FI" sz="1800"/>
              <a:t>Sähköiset oppimateriaalit </a:t>
            </a:r>
            <a:r>
              <a:rPr lang="fi-FI" sz="1800" err="1"/>
              <a:t>Edustore</a:t>
            </a:r>
            <a:r>
              <a:rPr lang="fi-FI" sz="1800"/>
              <a:t> </a:t>
            </a:r>
          </a:p>
          <a:p>
            <a:pPr lvl="1"/>
            <a:r>
              <a:rPr lang="fi-FI" sz="1400"/>
              <a:t>Toimii yhdessä O365 (Tiera: syksy 2016), Google (Tiera: syksy 2016) ja Peda.net palvelujen kanssa. </a:t>
            </a:r>
          </a:p>
          <a:p>
            <a:pPr lvl="1"/>
            <a:r>
              <a:rPr lang="fi-FI" sz="1400"/>
              <a:t>Seurataan palvelun, rajapintojen, tarjonnan ja hinnoittelun kehittymistä ja arvioidaan tilanne tammikuussa 2017</a:t>
            </a:r>
          </a:p>
          <a:p>
            <a:r>
              <a:rPr lang="fi-FI" sz="1800" err="1"/>
              <a:t>Mobiililaitteiden</a:t>
            </a:r>
            <a:r>
              <a:rPr lang="fi-FI" sz="1800"/>
              <a:t> etähallinta: </a:t>
            </a:r>
            <a:r>
              <a:rPr lang="fi-FI" sz="1800" err="1"/>
              <a:t>AirWatch</a:t>
            </a:r>
            <a:endParaRPr lang="fi-FI" sz="1800"/>
          </a:p>
          <a:p>
            <a:r>
              <a:rPr lang="fi-FI" sz="1800"/>
              <a:t>Oppilasarviointi: </a:t>
            </a:r>
            <a:r>
              <a:rPr lang="fi-FI" sz="1800" err="1"/>
              <a:t>Wilma</a:t>
            </a:r>
            <a:endParaRPr lang="fi-FI" sz="1800"/>
          </a:p>
          <a:p>
            <a:pPr lvl="1"/>
            <a:r>
              <a:rPr lang="fi-FI" sz="1400"/>
              <a:t>OPS2016 arviointi mahdollista jatkossa myös </a:t>
            </a:r>
            <a:r>
              <a:rPr lang="fi-FI" sz="1400" err="1"/>
              <a:t>Peda.netissä</a:t>
            </a:r>
            <a:endParaRPr lang="fi-FI" sz="140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9.3.2017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671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Päivän ohjelma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722"/>
          </a:xfrm>
        </p:spPr>
        <p:txBody>
          <a:bodyPr/>
          <a:lstStyle/>
          <a:p>
            <a:r>
              <a:rPr lang="fi-FI" dirty="0"/>
              <a:t>Aamupäivä </a:t>
            </a:r>
            <a:r>
              <a:rPr lang="fi-FI" dirty="0" smtClean="0"/>
              <a:t>9.30</a:t>
            </a:r>
          </a:p>
          <a:p>
            <a:pPr lvl="1"/>
            <a:r>
              <a:rPr lang="fi-FI" dirty="0" err="1" smtClean="0"/>
              <a:t>Tutoripettajatoiminta</a:t>
            </a:r>
            <a:r>
              <a:rPr lang="fi-FI" dirty="0" smtClean="0"/>
              <a:t>, OPS-sisällöt </a:t>
            </a:r>
            <a:r>
              <a:rPr lang="fi-FI" dirty="0"/>
              <a:t>ja </a:t>
            </a:r>
            <a:r>
              <a:rPr lang="fi-FI" dirty="0" smtClean="0"/>
              <a:t>TVT-ohjausteemat</a:t>
            </a:r>
            <a:endParaRPr lang="fi-FI" dirty="0"/>
          </a:p>
          <a:p>
            <a:pPr lvl="2"/>
            <a:r>
              <a:rPr lang="fi-FI" dirty="0"/>
              <a:t>T</a:t>
            </a:r>
            <a:r>
              <a:rPr lang="fi-FI" dirty="0" smtClean="0"/>
              <a:t>yössäoppimisen </a:t>
            </a:r>
            <a:r>
              <a:rPr lang="fi-FI" dirty="0"/>
              <a:t>projekti – hyvän käytännön </a:t>
            </a:r>
            <a:r>
              <a:rPr lang="fi-FI" dirty="0" smtClean="0"/>
              <a:t>kuvaus</a:t>
            </a:r>
            <a:endParaRPr lang="fi-FI" dirty="0"/>
          </a:p>
          <a:p>
            <a:pPr lvl="1"/>
            <a:r>
              <a:rPr lang="fi-FI" dirty="0" smtClean="0"/>
              <a:t>Ohjausresurssit</a:t>
            </a:r>
            <a:endParaRPr lang="fi-FI" dirty="0"/>
          </a:p>
          <a:p>
            <a:pPr lvl="1"/>
            <a:r>
              <a:rPr lang="fi-FI" dirty="0" smtClean="0"/>
              <a:t>Ryhmäkeskustelut: Toimintakulttuuri, resurssin jakaminen </a:t>
            </a:r>
            <a:r>
              <a:rPr lang="fi-FI" dirty="0"/>
              <a:t>ja </a:t>
            </a:r>
            <a:r>
              <a:rPr lang="fi-FI" dirty="0" smtClean="0"/>
              <a:t>ohjauskäytänteet</a:t>
            </a:r>
            <a:endParaRPr lang="fi-FI" dirty="0"/>
          </a:p>
          <a:p>
            <a:pPr lvl="1"/>
            <a:r>
              <a:rPr lang="fi-FI" dirty="0" smtClean="0"/>
              <a:t>Kasvun kansio ja tutoropettajien kasvun kansio.</a:t>
            </a:r>
          </a:p>
          <a:p>
            <a:pPr lvl="1"/>
            <a:r>
              <a:rPr lang="fi-FI" dirty="0" smtClean="0"/>
              <a:t>Koulutusaikataulut</a:t>
            </a:r>
            <a:endParaRPr lang="fi-FI" dirty="0"/>
          </a:p>
          <a:p>
            <a:r>
              <a:rPr lang="fi-FI" dirty="0"/>
              <a:t>Iltapäivä 12.30</a:t>
            </a:r>
            <a:r>
              <a:rPr lang="fi-FI" dirty="0" smtClean="0"/>
              <a:t>: Työpajat</a:t>
            </a:r>
          </a:p>
          <a:p>
            <a:pPr lvl="1"/>
            <a:r>
              <a:rPr lang="fi-FI" dirty="0" err="1" smtClean="0"/>
              <a:t>Peda.net</a:t>
            </a:r>
            <a:r>
              <a:rPr lang="fi-FI" dirty="0" smtClean="0"/>
              <a:t> </a:t>
            </a:r>
            <a:r>
              <a:rPr lang="fi-FI" dirty="0"/>
              <a:t>perusteet (Hannu ja Riina)</a:t>
            </a:r>
          </a:p>
          <a:p>
            <a:pPr lvl="1"/>
            <a:r>
              <a:rPr lang="fi-FI" dirty="0" err="1"/>
              <a:t>Peda.net</a:t>
            </a:r>
            <a:r>
              <a:rPr lang="fi-FI" dirty="0"/>
              <a:t> kasvun kansio (Hannu ja Riina)</a:t>
            </a:r>
          </a:p>
          <a:p>
            <a:pPr lvl="1"/>
            <a:r>
              <a:rPr lang="fi-FI" dirty="0"/>
              <a:t>Mobiililaitteet, esim. yhteisölliset muistiinpanot (Simo) </a:t>
            </a:r>
          </a:p>
          <a:p>
            <a:pPr lvl="1"/>
            <a:r>
              <a:rPr lang="fi-FI" dirty="0"/>
              <a:t>Ohjelmointi ja robotiikka, Lego EV3 (Ville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9.3.2017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4016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Kaiken takana on OPS2016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200" dirty="0"/>
              <a:t>Tehdään vain niitä asioita, jotka tukevat opetussuunnitelman toteuttamista. </a:t>
            </a:r>
          </a:p>
          <a:p>
            <a:pPr lvl="1"/>
            <a:r>
              <a:rPr lang="fi-FI" sz="2800" dirty="0" err="1"/>
              <a:t>OPS-prosessi</a:t>
            </a:r>
            <a:r>
              <a:rPr lang="fi-FI" sz="2800" dirty="0"/>
              <a:t> on menossa koko ajan. </a:t>
            </a:r>
          </a:p>
          <a:p>
            <a:r>
              <a:rPr lang="fi-FI" sz="3200" dirty="0"/>
              <a:t>Tieto- ja viestintätekniikka on oppimisen </a:t>
            </a:r>
            <a:r>
              <a:rPr lang="fi-FI" sz="3200" b="1" dirty="0"/>
              <a:t>kohde</a:t>
            </a:r>
            <a:r>
              <a:rPr lang="fi-FI" sz="3200" dirty="0"/>
              <a:t> ja </a:t>
            </a:r>
            <a:r>
              <a:rPr lang="fi-FI" sz="3200" b="1" dirty="0"/>
              <a:t>väline</a:t>
            </a:r>
            <a:r>
              <a:rPr lang="fi-FI" sz="3200" dirty="0"/>
              <a:t>.</a:t>
            </a:r>
          </a:p>
          <a:p>
            <a:pPr lvl="1"/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peda.net/opetussuunnitelma/ksops/jyvaskyla</a:t>
            </a:r>
            <a:r>
              <a:rPr lang="fi-FI" dirty="0" smtClean="0"/>
              <a:t> </a:t>
            </a:r>
            <a:endParaRPr lang="fi-FI" dirty="0"/>
          </a:p>
          <a:p>
            <a:pPr lvl="1"/>
            <a:r>
              <a:rPr lang="fi-FI" dirty="0">
                <a:hlinkClick r:id="rId3"/>
              </a:rPr>
              <a:t>https://peda.net/opetussuunnitelma/ksops/jyvaskyla/tvt-ops</a:t>
            </a:r>
            <a:r>
              <a:rPr lang="fi-FI" dirty="0"/>
              <a:t> 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9.3.2017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7337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Opetussuunnitelman jalkauttaminen tutoropettajatoiminnalla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0850" y="1903413"/>
            <a:ext cx="8229600" cy="3883434"/>
          </a:xfrm>
        </p:spPr>
        <p:txBody>
          <a:bodyPr/>
          <a:lstStyle/>
          <a:p>
            <a:r>
              <a:rPr lang="fi-FI" dirty="0" smtClean="0"/>
              <a:t>Tutoropettajatoiminnan mahdollistaminen ja tukeminen koulussa on avainasemassa uuden </a:t>
            </a:r>
            <a:r>
              <a:rPr lang="fi-FI" dirty="0" err="1" smtClean="0"/>
              <a:t>OPSin</a:t>
            </a:r>
            <a:r>
              <a:rPr lang="fi-FI" dirty="0" smtClean="0"/>
              <a:t> käyttöönotossa. </a:t>
            </a:r>
          </a:p>
          <a:p>
            <a:r>
              <a:rPr lang="fi-FI" dirty="0" smtClean="0"/>
              <a:t>Esimerkkejä</a:t>
            </a:r>
          </a:p>
          <a:p>
            <a:pPr lvl="1"/>
            <a:r>
              <a:rPr lang="fi-FI" dirty="0" smtClean="0">
                <a:hlinkClick r:id="rId3"/>
              </a:rPr>
              <a:t>https</a:t>
            </a:r>
            <a:r>
              <a:rPr lang="fi-FI" dirty="0">
                <a:hlinkClick r:id="rId3"/>
              </a:rPr>
              <a:t>://peda.net/jyvaskyla/ict/koulutukset2016-2017/tutoropettaja</a:t>
            </a:r>
            <a:endParaRPr lang="fi-FI" dirty="0"/>
          </a:p>
          <a:p>
            <a:pPr lvl="1"/>
            <a:r>
              <a:rPr lang="fi-FI" dirty="0">
                <a:hlinkClick r:id="rId4"/>
              </a:rPr>
              <a:t>https://peda.net/jyvaskyla/ict/koulutukset2016-2017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9.3.2017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1925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Opetussuunnitelman jalkauttaminen tutoropettajatoiminnalla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3034"/>
          </a:xfrm>
        </p:spPr>
        <p:txBody>
          <a:bodyPr/>
          <a:lstStyle/>
          <a:p>
            <a:r>
              <a:rPr lang="fi-FI" sz="2000" dirty="0" smtClean="0"/>
              <a:t>Koulussa </a:t>
            </a:r>
            <a:r>
              <a:rPr lang="fi-FI" sz="2000" dirty="0" err="1" smtClean="0"/>
              <a:t>digittää</a:t>
            </a:r>
            <a:r>
              <a:rPr lang="fi-FI" sz="2000" dirty="0" smtClean="0"/>
              <a:t> –suunnitelmissa esiin nousseet TVT-teemat </a:t>
            </a:r>
            <a:r>
              <a:rPr lang="fi-FI" sz="2000" dirty="0">
                <a:hlinkClick r:id="rId3"/>
              </a:rPr>
              <a:t>https://</a:t>
            </a:r>
            <a:r>
              <a:rPr lang="fi-FI" sz="2000" dirty="0" smtClean="0">
                <a:hlinkClick r:id="rId3"/>
              </a:rPr>
              <a:t>peda.net/hankkeet/digi/kouluttautumissuunnitelmat</a:t>
            </a:r>
            <a:endParaRPr lang="fi-FI" sz="2000" dirty="0" smtClean="0"/>
          </a:p>
          <a:p>
            <a:r>
              <a:rPr lang="fi-FI" sz="1800" dirty="0" smtClean="0"/>
              <a:t>TOP 4:</a:t>
            </a:r>
          </a:p>
          <a:p>
            <a:pPr lvl="2"/>
            <a:r>
              <a:rPr lang="fi-FI" sz="1600" b="1" dirty="0" err="1" smtClean="0"/>
              <a:t>Peda.net</a:t>
            </a:r>
            <a:r>
              <a:rPr lang="fi-FI" sz="1600" b="1" dirty="0" smtClean="0"/>
              <a:t> ja Kasvun kansio</a:t>
            </a:r>
          </a:p>
          <a:p>
            <a:pPr lvl="2"/>
            <a:r>
              <a:rPr lang="fi-FI" sz="1600" b="1" dirty="0" smtClean="0"/>
              <a:t>Pilvipalveluiden pedagoginen käyttö, valinta, käyttöönotto ja ylläpito</a:t>
            </a:r>
          </a:p>
          <a:p>
            <a:pPr lvl="3"/>
            <a:r>
              <a:rPr lang="fi-FI" sz="1400" b="1" dirty="0" smtClean="0"/>
              <a:t>Office365 ja Google G </a:t>
            </a:r>
            <a:r>
              <a:rPr lang="fi-FI" sz="1400" b="1" dirty="0" err="1" smtClean="0"/>
              <a:t>Suite</a:t>
            </a:r>
            <a:endParaRPr lang="fi-FI" sz="1400" b="1" dirty="0" smtClean="0"/>
          </a:p>
          <a:p>
            <a:pPr lvl="2"/>
            <a:r>
              <a:rPr lang="fi-FI" sz="1600" b="1" dirty="0"/>
              <a:t>Ohjelmointi ja robotiikka</a:t>
            </a:r>
            <a:endParaRPr lang="fi-FI" sz="1600" b="1" dirty="0" smtClean="0"/>
          </a:p>
          <a:p>
            <a:pPr lvl="2"/>
            <a:r>
              <a:rPr lang="fi-FI" sz="1600" b="1" dirty="0"/>
              <a:t>Koulun sähköinen toimintaympäristö ja </a:t>
            </a:r>
            <a:r>
              <a:rPr lang="fi-FI" sz="1600" b="1" dirty="0" smtClean="0"/>
              <a:t>laitteet, mobiililaitteet</a:t>
            </a:r>
            <a:endParaRPr lang="fi-FI" sz="1600" b="1" dirty="0"/>
          </a:p>
          <a:p>
            <a:pPr lvl="1"/>
            <a:r>
              <a:rPr lang="fi-FI" sz="1800" dirty="0" smtClean="0"/>
              <a:t>Muut:</a:t>
            </a:r>
          </a:p>
          <a:p>
            <a:pPr lvl="2"/>
            <a:r>
              <a:rPr lang="fi-FI" sz="1600" dirty="0" smtClean="0"/>
              <a:t>Sosiaalinen media</a:t>
            </a:r>
          </a:p>
          <a:p>
            <a:pPr lvl="2"/>
            <a:r>
              <a:rPr lang="fi-FI" sz="1600" dirty="0"/>
              <a:t>Tietoturva, tekijänoikeudet ja </a:t>
            </a:r>
            <a:r>
              <a:rPr lang="fi-FI" sz="1600" dirty="0" err="1" smtClean="0"/>
              <a:t>netiketti</a:t>
            </a:r>
            <a:endParaRPr lang="fi-FI" sz="1600" dirty="0" smtClean="0"/>
          </a:p>
          <a:p>
            <a:pPr lvl="2"/>
            <a:r>
              <a:rPr lang="fi-FI" sz="1600" dirty="0" smtClean="0"/>
              <a:t>Sähköiset </a:t>
            </a:r>
            <a:r>
              <a:rPr lang="fi-FI" sz="1600" dirty="0"/>
              <a:t>oppimateriaalit ja </a:t>
            </a:r>
            <a:r>
              <a:rPr lang="fi-FI" sz="1600" dirty="0" smtClean="0"/>
              <a:t>Edustore</a:t>
            </a:r>
          </a:p>
          <a:p>
            <a:pPr lvl="2"/>
            <a:r>
              <a:rPr lang="fi-FI" sz="1600" dirty="0"/>
              <a:t>Uusi </a:t>
            </a:r>
            <a:r>
              <a:rPr lang="fi-FI" sz="1600" dirty="0" smtClean="0"/>
              <a:t>OPS</a:t>
            </a:r>
          </a:p>
          <a:p>
            <a:pPr lvl="2"/>
            <a:r>
              <a:rPr lang="fi-FI" sz="1600" dirty="0" err="1"/>
              <a:t>Mentorointitaidot</a:t>
            </a:r>
            <a:endParaRPr lang="fi-FI" sz="1600" dirty="0" smtClean="0"/>
          </a:p>
          <a:p>
            <a:r>
              <a:rPr lang="fi-FI" sz="2200" dirty="0" smtClean="0"/>
              <a:t>Mikä on kuntakohtaista, mikä on yhteistä?</a:t>
            </a:r>
          </a:p>
          <a:p>
            <a:endParaRPr lang="fi-FI" sz="2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9.3.2017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5277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Opetussuunnitelman jalkauttaminen tutoropettajatoiminnalla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0850" y="1903412"/>
            <a:ext cx="8229600" cy="4170817"/>
          </a:xfrm>
        </p:spPr>
        <p:txBody>
          <a:bodyPr/>
          <a:lstStyle/>
          <a:p>
            <a:pPr marL="342900" lvl="1" indent="-342900">
              <a:buFont typeface="Arial" charset="0"/>
              <a:buChar char="•"/>
            </a:pPr>
            <a:r>
              <a:rPr lang="fi-FI" dirty="0"/>
              <a:t>Esimerkkejä opetussuunnitelmaa tukevista sisällöistä, joita kouluihin viedään tällä hetkellä:</a:t>
            </a:r>
            <a:endParaRPr lang="fi-FI" dirty="0">
              <a:hlinkClick r:id="rId2"/>
            </a:endParaRPr>
          </a:p>
          <a:p>
            <a:pPr marL="742950" lvl="2" indent="-342900"/>
            <a:r>
              <a:rPr lang="fi-FI" dirty="0">
                <a:hlinkClick r:id="rId2"/>
              </a:rPr>
              <a:t>https://peda.net/jyvaskyla/ict/koulutukset2016-2017/sisallot</a:t>
            </a:r>
          </a:p>
          <a:p>
            <a:pPr marL="742950" lvl="2" indent="-342900"/>
            <a:r>
              <a:rPr lang="fi-FI" dirty="0">
                <a:hlinkClick r:id="rId2"/>
              </a:rPr>
              <a:t>https://peda.net/jyvaskyla/ict/koulutukset2016-2017/esimerkkeja</a:t>
            </a:r>
            <a:r>
              <a:rPr lang="fi-FI" dirty="0"/>
              <a:t> </a:t>
            </a:r>
          </a:p>
          <a:p>
            <a:pPr marL="342900" lvl="1" indent="-342900">
              <a:buFont typeface="Arial" charset="0"/>
              <a:buChar char="•"/>
            </a:pPr>
            <a:r>
              <a:rPr lang="fi-FI" dirty="0"/>
              <a:t>Teknisiä tukimateriaaleja:</a:t>
            </a:r>
          </a:p>
          <a:p>
            <a:pPr marL="742950" lvl="2" indent="-342900"/>
            <a:r>
              <a:rPr lang="fi-FI" dirty="0">
                <a:hlinkClick r:id="rId3"/>
              </a:rPr>
              <a:t>https://peda.net/jyvaskyla/ict/ohjeet</a:t>
            </a:r>
            <a:r>
              <a:rPr lang="fi-FI" dirty="0"/>
              <a:t> </a:t>
            </a:r>
          </a:p>
          <a:p>
            <a:pPr marL="342900" lvl="1" indent="-342900">
              <a:buFont typeface="Arial" charset="0"/>
              <a:buChar char="•"/>
            </a:pPr>
            <a:r>
              <a:rPr lang="fi-FI" b="1" dirty="0" smtClean="0"/>
              <a:t>Koulutuksessa tehtävä työssäoppimisprojekti -&gt; hyvän käytännön kuvaus</a:t>
            </a:r>
          </a:p>
          <a:p>
            <a:pPr marL="742950" lvl="2" indent="-342900"/>
            <a:r>
              <a:rPr lang="fi-FI" b="1" dirty="0" smtClean="0">
                <a:hlinkClick r:id="rId4"/>
              </a:rPr>
              <a:t>Pohja: https</a:t>
            </a:r>
            <a:r>
              <a:rPr lang="fi-FI" b="1" dirty="0">
                <a:hlinkClick r:id="rId4"/>
              </a:rPr>
              <a:t>://</a:t>
            </a:r>
            <a:r>
              <a:rPr lang="fi-FI" b="1" dirty="0" smtClean="0">
                <a:hlinkClick r:id="rId4"/>
              </a:rPr>
              <a:t>peda.net/hankkeet/digi/hyvat-kaytannot</a:t>
            </a:r>
            <a:r>
              <a:rPr lang="fi-FI" b="1" dirty="0" smtClean="0"/>
              <a:t> </a:t>
            </a:r>
            <a:endParaRPr lang="fi-FI" b="1" dirty="0"/>
          </a:p>
          <a:p>
            <a:pPr marL="342900" lvl="1" indent="-342900">
              <a:buFont typeface="Arial" charset="0"/>
              <a:buChar char="•"/>
            </a:pPr>
            <a:r>
              <a:rPr lang="fi-FI" b="1" dirty="0" smtClean="0"/>
              <a:t>Koko </a:t>
            </a:r>
            <a:r>
              <a:rPr lang="fi-FI" b="1" dirty="0"/>
              <a:t>Keski-Suomen yhteinen </a:t>
            </a:r>
            <a:r>
              <a:rPr lang="fi-FI" b="1" dirty="0" err="1"/>
              <a:t>TVT:n</a:t>
            </a:r>
            <a:r>
              <a:rPr lang="fi-FI" b="1" dirty="0"/>
              <a:t> hyvät käytännöt materiaalipankki</a:t>
            </a:r>
          </a:p>
          <a:p>
            <a:pPr marL="742950" lvl="2" indent="-342900"/>
            <a:r>
              <a:rPr lang="fi-FI" b="1" dirty="0">
                <a:hlinkClick r:id="rId5"/>
              </a:rPr>
              <a:t>https://peda.net/opetussuunnitelma/ksops/materiaalit/tvt</a:t>
            </a:r>
            <a:endParaRPr lang="fi-FI" b="1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9.3.2017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427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b="1" dirty="0" err="1"/>
              <a:t>TVT-toimintasuunnitelman</a:t>
            </a:r>
            <a:r>
              <a:rPr lang="fi-FI" sz="4000" b="1" dirty="0"/>
              <a:t> </a:t>
            </a:r>
            <a:r>
              <a:rPr lang="fi-FI" sz="4000" b="1" dirty="0" smtClean="0"/>
              <a:t>tavoitteet (esimerkkejä)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595336"/>
            <a:ext cx="8229600" cy="4736015"/>
          </a:xfrm>
        </p:spPr>
        <p:txBody>
          <a:bodyPr/>
          <a:lstStyle/>
          <a:p>
            <a:pPr marL="342900" lvl="1" indent="-342900">
              <a:buFont typeface="Arial" charset="0"/>
              <a:buChar char="•"/>
            </a:pPr>
            <a:r>
              <a:rPr lang="fi-FI" sz="1600" b="1" dirty="0"/>
              <a:t>Palvelut</a:t>
            </a:r>
            <a:r>
              <a:rPr lang="fi-FI" sz="1600" dirty="0"/>
              <a:t>: Tiedostonhallinta, tiedostojen  jakaminen sekä sähköisten oppimateriaalien jakaminen tapahtuvat pilvipalvelujen avulla (esim. O365, Google, </a:t>
            </a:r>
            <a:r>
              <a:rPr lang="fi-FI" sz="1600" dirty="0" err="1"/>
              <a:t>Peda.net</a:t>
            </a:r>
            <a:r>
              <a:rPr lang="fi-FI" sz="1600" dirty="0"/>
              <a:t>). Palvelut toimivat ympäristö- ja laiteriippumattomasti.</a:t>
            </a:r>
            <a:endParaRPr lang="fi-FI" sz="1600" b="1" dirty="0"/>
          </a:p>
          <a:p>
            <a:pPr marL="342900" lvl="1" indent="-342900">
              <a:buFont typeface="Arial" charset="0"/>
              <a:buChar char="•"/>
            </a:pPr>
            <a:r>
              <a:rPr lang="fi-FI" sz="1600" b="1" dirty="0"/>
              <a:t>Laitteet</a:t>
            </a:r>
            <a:r>
              <a:rPr lang="fi-FI" sz="1600" dirty="0"/>
              <a:t>: Tavoitteena 1:1, eli kaikilla opettajilla on käytössään henkilökohtainen päätelaite. Oppilailla on  henkilökohtainen päätelaite kolmannesta luokasta alkaen. BYOD 40%.</a:t>
            </a:r>
          </a:p>
          <a:p>
            <a:r>
              <a:rPr lang="fi-FI" sz="1600" b="1" dirty="0"/>
              <a:t>Verkot</a:t>
            </a:r>
            <a:r>
              <a:rPr lang="fi-FI" sz="1600" dirty="0"/>
              <a:t>: Kaikissa oppilaitoksissa on koko oppilaitoksen kattava ja kapasiteetiltään riittävä avoin langaton verkko.</a:t>
            </a:r>
          </a:p>
          <a:p>
            <a:r>
              <a:rPr lang="fi-FI" sz="1600" b="1" dirty="0"/>
              <a:t>AV-tekniikka</a:t>
            </a:r>
            <a:r>
              <a:rPr lang="fi-FI" sz="1600" dirty="0"/>
              <a:t>: Siirrytään vaiheittain uuden sukupolven kustannustehokkaisiin AV-ratkaisuihin.</a:t>
            </a:r>
          </a:p>
          <a:p>
            <a:r>
              <a:rPr lang="fi-FI" sz="1600" b="1" dirty="0"/>
              <a:t>Ohjelmointi ja robotiikka</a:t>
            </a:r>
            <a:r>
              <a:rPr lang="fi-FI" sz="1600" dirty="0"/>
              <a:t>: Mahdollistetaan ohjelmoinnin ja robotiikan opetus kaikilla kouluilla.</a:t>
            </a:r>
          </a:p>
          <a:p>
            <a:r>
              <a:rPr lang="fi-FI" sz="1600" b="1" dirty="0"/>
              <a:t>TVT-OPS</a:t>
            </a:r>
            <a:r>
              <a:rPr lang="fi-FI" sz="1600" dirty="0"/>
              <a:t>: TVT-OPS otetaan käyttöön kaikilla kouluilla ja sitä kehitetään aktiivisesti.</a:t>
            </a:r>
          </a:p>
          <a:p>
            <a:r>
              <a:rPr lang="fi-FI" sz="1600" b="1" dirty="0"/>
              <a:t>Tuki ja koulutus:</a:t>
            </a:r>
            <a:r>
              <a:rPr lang="fi-FI" sz="1600" dirty="0"/>
              <a:t> Kaikilla kouluilla on toimiva </a:t>
            </a:r>
            <a:r>
              <a:rPr lang="fi-FI" sz="1600" dirty="0" err="1"/>
              <a:t>TVT-tuki</a:t>
            </a:r>
            <a:r>
              <a:rPr lang="fi-FI" sz="1600" dirty="0"/>
              <a:t> ja opettajat saavat riittävästi tarvetta vastaavaa koulutusta</a:t>
            </a:r>
            <a:r>
              <a:rPr lang="fi-FI" sz="1600" dirty="0" smtClean="0"/>
              <a:t>.</a:t>
            </a:r>
            <a:endParaRPr lang="fi-FI" sz="16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9.3.2017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1465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Ryhmäkeskustelut</a:t>
            </a:r>
            <a:r>
              <a:rPr lang="fi-FI" dirty="0"/>
              <a:t/>
            </a:r>
            <a:br>
              <a:rPr lang="fi-FI" dirty="0"/>
            </a:br>
            <a:r>
              <a:rPr lang="fi-FI" sz="2400" dirty="0">
                <a:hlinkClick r:id="rId2"/>
              </a:rPr>
              <a:t>https://</a:t>
            </a:r>
            <a:r>
              <a:rPr lang="fi-FI" sz="2400" dirty="0" smtClean="0">
                <a:hlinkClick r:id="rId2"/>
              </a:rPr>
              <a:t>padlet.com/jarkko_lampinen/tutoropettajien_toiminta</a:t>
            </a:r>
            <a:r>
              <a:rPr lang="fi-FI" sz="2400" dirty="0" smtClean="0"/>
              <a:t> 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 smtClean="0"/>
              <a:t>Millainen rooli tutoropettajalla on kunnassanne ja koulussanne?</a:t>
            </a:r>
          </a:p>
          <a:p>
            <a:r>
              <a:rPr lang="fi-FI" sz="2000" dirty="0"/>
              <a:t>Millainen rooli tutoropettajalla on koulun kehittämisessä? Missä työryhmissä yms. Tutoropettaja on mukana?</a:t>
            </a:r>
          </a:p>
          <a:p>
            <a:r>
              <a:rPr lang="fi-FI" sz="2000" dirty="0" smtClean="0"/>
              <a:t>Miten kunnassanne ja koulussanne tutoropettajatoiminta on järjestetty ja </a:t>
            </a:r>
            <a:r>
              <a:rPr lang="fi-FI" sz="2000" dirty="0" err="1" smtClean="0"/>
              <a:t>resurssoitu</a:t>
            </a:r>
            <a:r>
              <a:rPr lang="fi-FI" sz="2000" dirty="0" smtClean="0"/>
              <a:t>?</a:t>
            </a:r>
            <a:endParaRPr lang="fi-FI" sz="2000" dirty="0"/>
          </a:p>
          <a:p>
            <a:r>
              <a:rPr lang="fi-FI" sz="2000" dirty="0" smtClean="0"/>
              <a:t>Millainen tutoropettaja -toimintamalli kunnassanne tai koulussanne on? Millainen mahdollisuus tutoropettajalla on toimia esim. samanaikaisopettajana? </a:t>
            </a:r>
          </a:p>
          <a:p>
            <a:r>
              <a:rPr lang="fi-FI" sz="2000" dirty="0" smtClean="0"/>
              <a:t>Miten tutoropettajan toimintaa tuetaan kunnassa ja koulussa? </a:t>
            </a:r>
          </a:p>
          <a:p>
            <a:r>
              <a:rPr lang="fi-FI" sz="2000" dirty="0" smtClean="0"/>
              <a:t>Miten muut opettajat suhtautuvat tutoropettajaan ja hänen työhönsä? Mitä muut opettajat odottavat tutoropettajalta?</a:t>
            </a:r>
            <a:endParaRPr lang="fi-FI" sz="2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9.3.2017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8909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Tutoropettajan kasvun </a:t>
            </a:r>
            <a:r>
              <a:rPr lang="fi-FI" dirty="0"/>
              <a:t>kansio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>
                <a:hlinkClick r:id="rId2"/>
              </a:rPr>
              <a:t>https://</a:t>
            </a:r>
            <a:r>
              <a:rPr lang="fi-FI" sz="2000" dirty="0" smtClean="0">
                <a:hlinkClick r:id="rId2"/>
              </a:rPr>
              <a:t>peda.net/hankkeet/digi/hyvat-kaytannot</a:t>
            </a:r>
            <a:r>
              <a:rPr lang="fi-FI" sz="2000" dirty="0" smtClean="0"/>
              <a:t> </a:t>
            </a:r>
            <a:endParaRPr lang="fi-FI" sz="2000" dirty="0"/>
          </a:p>
          <a:p>
            <a:r>
              <a:rPr lang="fi-FI" sz="2000" dirty="0" smtClean="0"/>
              <a:t>Koulussa </a:t>
            </a:r>
            <a:r>
              <a:rPr lang="fi-FI" sz="2000" dirty="0" err="1"/>
              <a:t>Digittää</a:t>
            </a:r>
            <a:r>
              <a:rPr lang="fi-FI" sz="2000" dirty="0"/>
              <a:t> –</a:t>
            </a:r>
            <a:r>
              <a:rPr lang="fi-FI" sz="2000" dirty="0" smtClean="0"/>
              <a:t>koulutus suoritetaan henkilökohtaisella kasvun kansiolla.</a:t>
            </a:r>
            <a:endParaRPr lang="fi-FI" sz="2000" dirty="0"/>
          </a:p>
          <a:p>
            <a:r>
              <a:rPr lang="fi-FI" sz="2000" dirty="0" smtClean="0"/>
              <a:t>Kasvun kansioon lisätään esim. koulutustilaisuuksien muistiinpanot, annetut verkkotehtävät, </a:t>
            </a:r>
            <a:r>
              <a:rPr lang="fi-FI" sz="2000" dirty="0"/>
              <a:t>oma työssäoppimisprosessi &gt; hyvän käytänteen </a:t>
            </a:r>
            <a:r>
              <a:rPr lang="fi-FI" sz="2000" dirty="0" smtClean="0"/>
              <a:t>kuvaus.</a:t>
            </a:r>
            <a:endParaRPr lang="fi-FI" sz="2000" dirty="0"/>
          </a:p>
          <a:p>
            <a:r>
              <a:rPr lang="fi-FI" sz="2000" dirty="0" smtClean="0"/>
              <a:t>Työssäoppimisprosessin vertaisohjaus alueryhmässä</a:t>
            </a:r>
          </a:p>
          <a:p>
            <a:pPr lvl="1"/>
            <a:r>
              <a:rPr lang="fi-FI" sz="1800" dirty="0"/>
              <a:t>T</a:t>
            </a:r>
            <a:r>
              <a:rPr lang="fi-FI" sz="1800" dirty="0" smtClean="0"/>
              <a:t>arkastuspisteitä </a:t>
            </a:r>
            <a:r>
              <a:rPr lang="fi-FI" sz="1800" dirty="0"/>
              <a:t>2 keväällä ja kaksi syksyllä. </a:t>
            </a:r>
            <a:endParaRPr lang="fi-FI" sz="1800" dirty="0" smtClean="0"/>
          </a:p>
          <a:p>
            <a:pPr lvl="1"/>
            <a:r>
              <a:rPr lang="fi-FI" sz="1800" dirty="0" smtClean="0"/>
              <a:t>Kasvun kansion jakaminen omalle alueryhmälle.</a:t>
            </a:r>
          </a:p>
          <a:p>
            <a:pPr lvl="1"/>
            <a:r>
              <a:rPr lang="fi-FI" sz="1800" dirty="0" smtClean="0"/>
              <a:t>Vertaispalaute</a:t>
            </a:r>
            <a:r>
              <a:rPr lang="fi-FI" sz="1800" dirty="0"/>
              <a:t>, </a:t>
            </a:r>
            <a:r>
              <a:rPr lang="fi-FI" sz="1800" dirty="0" smtClean="0"/>
              <a:t>osaamisen jakaminen, toisten ryhmäläisten auttaminen, avunpyyntö koulutuksen </a:t>
            </a:r>
            <a:r>
              <a:rPr lang="fi-FI" sz="1800" dirty="0" err="1" smtClean="0"/>
              <a:t>somekanavan</a:t>
            </a:r>
            <a:r>
              <a:rPr lang="fi-FI" sz="1800" dirty="0" smtClean="0"/>
              <a:t> kautta ja/tai koulutuksen vastuuhenkilöiltä</a:t>
            </a:r>
            <a:endParaRPr lang="fi-FI" sz="1800" dirty="0"/>
          </a:p>
          <a:p>
            <a:r>
              <a:rPr lang="fi-FI" sz="2000" dirty="0"/>
              <a:t>Itsearviointi, oppimishaaste, tästä malleja matkan varrella…</a:t>
            </a:r>
          </a:p>
          <a:p>
            <a:endParaRPr lang="fi-FI" sz="2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9.3.2017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8052638"/>
      </p:ext>
    </p:extLst>
  </p:cSld>
  <p:clrMapOvr>
    <a:masterClrMapping/>
  </p:clrMapOvr>
</p:sld>
</file>

<file path=ppt/theme/theme1.xml><?xml version="1.0" encoding="utf-8"?>
<a:theme xmlns:a="http://schemas.openxmlformats.org/drawingml/2006/main" name="esitys-reksiseminaari-maaliskuu-2014">
  <a:themeElements>
    <a:clrScheme name="Custom 2">
      <a:dk1>
        <a:sysClr val="windowText" lastClr="000000"/>
      </a:dk1>
      <a:lt1>
        <a:sysClr val="window" lastClr="FFFFFF"/>
      </a:lt1>
      <a:dk2>
        <a:srgbClr val="0A4B73"/>
      </a:dk2>
      <a:lt2>
        <a:srgbClr val="F2F2F2"/>
      </a:lt2>
      <a:accent1>
        <a:srgbClr val="F28705"/>
      </a:accent1>
      <a:accent2>
        <a:srgbClr val="2192BF"/>
      </a:accent2>
      <a:accent3>
        <a:srgbClr val="0A4B73"/>
      </a:accent3>
      <a:accent4>
        <a:srgbClr val="1AA17E"/>
      </a:accent4>
      <a:accent5>
        <a:srgbClr val="A69586"/>
      </a:accent5>
      <a:accent6>
        <a:srgbClr val="594C47"/>
      </a:accent6>
      <a:hlink>
        <a:srgbClr val="2192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Yleinen" ma:contentTypeID="0x01010005F00720816C7C41B43655261CBB164B00677925416D751B4D970D3BAD6A31EBC6" ma:contentTypeVersion="17" ma:contentTypeDescription="" ma:contentTypeScope="" ma:versionID="09ccd4713ac3c426a4786d9290389a8d">
  <xsd:schema xmlns:xsd="http://www.w3.org/2001/XMLSchema" xmlns:p="http://schemas.microsoft.com/office/2006/metadata/properties" xmlns:ns2="f5c5f768-025d-4258-a717-78865902ec2e" targetNamespace="http://schemas.microsoft.com/office/2006/metadata/properties" ma:root="true" ma:fieldsID="ff16494b77f0a5b66cd06d26c731f84e" ns2:_="">
    <xsd:import namespace="f5c5f768-025d-4258-a717-78865902ec2e"/>
    <xsd:element name="properties">
      <xsd:complexType>
        <xsd:sequence>
          <xsd:element name="documentManagement">
            <xsd:complexType>
              <xsd:all>
                <xsd:element ref="ns2:Asiakirjan_x0020_nimi" minOccurs="0"/>
                <xsd:element ref="ns2:Omistava_x0020_organisaatio" minOccurs="0"/>
                <xsd:element ref="ns2:Asiakirjan_x0020_kirjoittaja" minOccurs="0"/>
                <xsd:element ref="ns2:Asiakirjalaji" minOccurs="0"/>
                <xsd:element ref="ns2:Asiakirjan_x0020_tila" minOccurs="0"/>
                <xsd:element ref="ns2:Julkisuus" minOccurs="0"/>
                <xsd:element ref="ns2:Säilytysaika" minOccurs="0"/>
                <xsd:element ref="ns2:Dokumentin_x0020_kuvaus" minOccurs="0"/>
                <xsd:element ref="ns2:Asiatunnus" minOccurs="0"/>
                <xsd:element ref="ns2:Diaarinumero" minOccurs="0"/>
                <xsd:element ref="ns2:Liiteasiakirja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f5c5f768-025d-4258-a717-78865902ec2e" elementFormDefault="qualified">
    <xsd:import namespace="http://schemas.microsoft.com/office/2006/documentManagement/types"/>
    <xsd:element name="Asiakirjan_x0020_nimi" ma:index="1" nillable="true" ma:displayName="Asiakirjan nimi" ma:internalName="Asiakirjan_x0020_nimi">
      <xsd:simpleType>
        <xsd:restriction base="dms:Text">
          <xsd:maxLength value="255"/>
        </xsd:restriction>
      </xsd:simpleType>
    </xsd:element>
    <xsd:element name="Omistava_x0020_organisaatio" ma:index="3" nillable="true" ma:displayName="Omistava organisaatio" ma:format="Dropdown" ma:internalName="Omistava_x0020_organisaatio">
      <xsd:simpleType>
        <xsd:restriction base="dms:Choice">
          <xsd:enumeration value="Konsernihallinto"/>
          <xsd:enumeration value="~ Hallintokeskus"/>
          <xsd:enumeration value="~ Kaupunginhallitus"/>
          <xsd:enumeration value="~ Kaupunginvaltuusto"/>
          <xsd:enumeration value="~ Tilintarkastus"/>
          <xsd:enumeration value="Liiketoimi"/>
          <xsd:enumeration value="~ Erillispalvelut"/>
          <xsd:enumeration value="~ Talous- ja hankintapalvelukeskus"/>
          <xsd:enumeration value="~ Tietohallinto"/>
          <xsd:enumeration value="Sivistystoimi"/>
          <xsd:enumeration value="~ Kulttuuri- ja nuorisotoimi"/>
          <xsd:enumeration value="~~ Kaupunginorkesteri"/>
          <xsd:enumeration value="~~ Kaupunginteatteri"/>
          <xsd:enumeration value="~~ Keski-Suomen museo"/>
          <xsd:enumeration value="~~ Kirjasto"/>
          <xsd:enumeration value="~~ Kulttuuripalvelukeskus"/>
          <xsd:enumeration value="~~ Kuvataidekoulu"/>
          <xsd:enumeration value="~~ Nuorisoasiainkeskus"/>
          <xsd:enumeration value="~~ Suomen käsityön museo"/>
          <xsd:enumeration value="~~ Taidemuseo"/>
          <xsd:enumeration value="~ Liikuntapalvelukeskus"/>
          <xsd:enumeration value="~ Opetustoimi"/>
          <xsd:enumeration value="~~ Erityiskoulut"/>
          <xsd:enumeration value="~~ Lukiot"/>
          <xsd:enumeration value="~~ Opetuspalvelukeskus"/>
          <xsd:enumeration value="~~ Peruskoulut, 1-6 lk"/>
          <xsd:enumeration value="~~ Peruskoulut, 7-9 lk"/>
          <xsd:enumeration value="Sosiaali- ja terveyspalvelukeskus"/>
          <xsd:enumeration value="~ Avoterveydenhuollon palvelut"/>
          <xsd:enumeration value="~~ Avosairaanhoito"/>
          <xsd:enumeration value="~~ Hammashuolto"/>
          <xsd:enumeration value="~~ Terveyden edistäminen"/>
          <xsd:enumeration value="~ Hallinto ja talous"/>
          <xsd:enumeration value="~ Jyväskylän Seudun Työterveyshuolto"/>
          <xsd:enumeration value="~ Lasten päivähoitopalvelut"/>
          <xsd:enumeration value="~ Sosiaali- ja mielenterveyspalvelut"/>
          <xsd:enumeration value="~~ Aikuispsykiatria ja päihdepalvelut"/>
          <xsd:enumeration value="~~ Kuntouttava sosiaalityö ja perusturva"/>
          <xsd:enumeration value="~~ Lastensuojelu"/>
          <xsd:enumeration value="~~ Psykososiaaliset palvelut"/>
          <xsd:enumeration value="~~ Työllisyyspalvelut"/>
          <xsd:enumeration value="~~ Vammaispalvelut"/>
          <xsd:enumeration value="~ Vanhuspalvelut ja terveyskeskussairaala"/>
          <xsd:enumeration value="~~ Kotihoito ja palveluasuminen"/>
          <xsd:enumeration value="~~ Terveyskeskussairaala"/>
          <xsd:enumeration value="~~ Vanhainkoti"/>
          <xsd:enumeration value="Yhdyskuntatoimi"/>
          <xsd:enumeration value="~ Hallinto- ja kehittämisosasto"/>
          <xsd:enumeration value="~ Jyväskylän Vesi"/>
          <xsd:enumeration value="~ Katu- ja puisto-osasto"/>
          <xsd:enumeration value="~ Kaupunkisuunnitteluosasto"/>
          <xsd:enumeration value="~ Rakennusvalvontaosasto"/>
          <xsd:enumeration value="~ Tonttiosasto"/>
          <xsd:enumeration value="~ Ympäristöosasto"/>
          <xsd:enumeration value="Aluetekniikka"/>
          <xsd:enumeration value="Kylän kattaus"/>
          <xsd:enumeration value="Tilapalvelu"/>
          <xsd:enumeration value="Total Kiinteistöpalvelu"/>
          <xsd:enumeration value="Jyväskylän seudun kansalaisopisto"/>
          <xsd:enumeration value="Keski-Suomen pelastuslaitos"/>
          <xsd:enumeration value="Yhteiset"/>
        </xsd:restriction>
      </xsd:simpleType>
    </xsd:element>
    <xsd:element name="Asiakirjan_x0020_kirjoittaja" ma:index="4" nillable="true" ma:displayName="Asiakirjan kirjoittaja" ma:internalName="Asiakirjan_x0020_kirjoittaja">
      <xsd:simpleType>
        <xsd:restriction base="dms:Text">
          <xsd:maxLength value="255"/>
        </xsd:restriction>
      </xsd:simpleType>
    </xsd:element>
    <xsd:element name="Asiakirjalaji" ma:index="5" nillable="true" ma:displayName="Asiakirjalaji" ma:format="Dropdown" ma:internalName="Asiakirjalaji">
      <xsd:simpleType>
        <xsd:restriction base="dms:Choice">
          <xsd:enumeration value="esitys"/>
          <xsd:enumeration value="kartta tai piirustus"/>
          <xsd:enumeration value="kirje"/>
          <xsd:enumeration value="kuva tai äänite"/>
          <xsd:enumeration value="lomake"/>
          <xsd:enumeration value="muistio"/>
          <xsd:enumeration value="ohje tai sääntö"/>
          <xsd:enumeration value="pöytäkirja"/>
          <xsd:enumeration value="raportti tai selonteko"/>
          <xsd:enumeration value="rekisteri tai luettelo"/>
          <xsd:enumeration value="sopimus"/>
          <xsd:enumeration value="suunnitelma"/>
          <xsd:enumeration value="tiedote tai esite"/>
          <xsd:enumeration value="tilasto"/>
          <xsd:enumeration value="toimintakertomus"/>
        </xsd:restriction>
      </xsd:simpleType>
    </xsd:element>
    <xsd:element name="Asiakirjan_x0020_tila" ma:index="6" nillable="true" ma:displayName="Asiakirjan tila" ma:internalName="Asiakirjan_x0020_tila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Keskeneräinen"/>
                  </xsd:restriction>
                </xsd:simpleType>
              </xsd:element>
            </xsd:sequence>
          </xsd:extension>
        </xsd:complexContent>
      </xsd:complexType>
    </xsd:element>
    <xsd:element name="Julkisuus" ma:index="7" nillable="true" ma:displayName="Julkisuus" ma:default="Julkinen" ma:format="RadioButtons" ma:internalName="Julkisuus">
      <xsd:simpleType>
        <xsd:restriction base="dms:Choice">
          <xsd:enumeration value="Julkinen"/>
          <xsd:enumeration value="Ei-julkinen"/>
          <xsd:enumeration value="Salainen"/>
        </xsd:restriction>
      </xsd:simpleType>
    </xsd:element>
    <xsd:element name="Säilytysaika" ma:index="8" nillable="true" ma:displayName="Säilytysaika" ma:format="Dropdown" ma:internalName="S_x00e4_ilytysaika">
      <xsd:simpleType>
        <xsd:restriction base="dms:Choice">
          <xsd:enumeration value="oma tarve"/>
          <xsd:enumeration value="voimassaoloaika + 2v"/>
          <xsd:enumeration value="2v"/>
          <xsd:enumeration value="6v"/>
          <xsd:enumeration value="10v"/>
          <xsd:enumeration value="50v"/>
          <xsd:enumeration value="säilytetään pysyvästi"/>
        </xsd:restriction>
      </xsd:simpleType>
    </xsd:element>
    <xsd:element name="Dokumentin_x0020_kuvaus" ma:index="9" nillable="true" ma:displayName="Dokumentin kuvaus" ma:internalName="Dokumentin_x0020_kuvaus">
      <xsd:simpleType>
        <xsd:restriction base="dms:Note"/>
      </xsd:simpleType>
    </xsd:element>
    <xsd:element name="Asiatunnus" ma:index="10" nillable="true" ma:displayName="Asiatunnus" ma:internalName="Asiatunnus">
      <xsd:simpleType>
        <xsd:restriction base="dms:Text">
          <xsd:maxLength value="255"/>
        </xsd:restriction>
      </xsd:simpleType>
    </xsd:element>
    <xsd:element name="Diaarinumero" ma:index="11" nillable="true" ma:displayName="Diaarinumero" ma:internalName="Diaarinumero">
      <xsd:simpleType>
        <xsd:restriction base="dms:Text">
          <xsd:maxLength value="255"/>
        </xsd:restriction>
      </xsd:simpleType>
    </xsd:element>
    <xsd:element name="Liiteasiakirja" ma:index="12" nillable="true" ma:displayName="Liiteasiakirja" ma:format="Hyperlink" ma:internalName="Liiteasiakirja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Sisältölaji" ma:readOnly="true"/>
        <xsd:element ref="dc:title" minOccurs="0" maxOccurs="1" ma:index="2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Asiakirjan_x0020_tila xmlns="f5c5f768-025d-4258-a717-78865902ec2e"/>
    <Diaarinumero xmlns="f5c5f768-025d-4258-a717-78865902ec2e" xsi:nil="true"/>
    <Julkisuus xmlns="f5c5f768-025d-4258-a717-78865902ec2e">Julkinen</Julkisuus>
    <Liiteasiakirja xmlns="f5c5f768-025d-4258-a717-78865902ec2e">
      <Url xsi:nil="true"/>
      <Description xsi:nil="true"/>
    </Liiteasiakirja>
    <Dokumentin_x0020_kuvaus xmlns="f5c5f768-025d-4258-a717-78865902ec2e">&lt;div&gt;&lt;/div&gt;</Dokumentin_x0020_kuvaus>
    <Asiakirjan_x0020_nimi xmlns="f5c5f768-025d-4258-a717-78865902ec2e">Kaupungin yleinen diapohja (malli, potx)</Asiakirjan_x0020_nimi>
    <Asiakirjan_x0020_kirjoittaja xmlns="f5c5f768-025d-4258-a717-78865902ec2e">Terhi Pekkarinen / Brand United Oy</Asiakirjan_x0020_kirjoittaja>
    <Asiakirjalaji xmlns="f5c5f768-025d-4258-a717-78865902ec2e">esitys</Asiakirjalaji>
    <Säilytysaika xmlns="f5c5f768-025d-4258-a717-78865902ec2e" xsi:nil="true"/>
    <Asiatunnus xmlns="f5c5f768-025d-4258-a717-78865902ec2e" xsi:nil="true"/>
    <Omistava_x0020_organisaatio xmlns="f5c5f768-025d-4258-a717-78865902ec2e">~ Hallintokeskus</Omistava_x0020_organisaatio>
  </documentManagement>
</p:properties>
</file>

<file path=customXml/itemProps1.xml><?xml version="1.0" encoding="utf-8"?>
<ds:datastoreItem xmlns:ds="http://schemas.openxmlformats.org/officeDocument/2006/customXml" ds:itemID="{50B98362-3DFD-45C0-80EC-91156409C0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c5f768-025d-4258-a717-78865902ec2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B12033A4-FF2A-4B3D-A7DF-5E05238199C0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f5c5f768-025d-4258-a717-78865902ec2e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869</Words>
  <Application>Microsoft Macintosh PowerPoint</Application>
  <PresentationFormat>Näytössä katseltava diaesitys (4:3)</PresentationFormat>
  <Paragraphs>130</Paragraphs>
  <Slides>12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Calibri</vt:lpstr>
      <vt:lpstr>ＭＳ Ｐゴシック</vt:lpstr>
      <vt:lpstr>Arial</vt:lpstr>
      <vt:lpstr>esitys-reksiseminaari-maaliskuu-2014</vt:lpstr>
      <vt:lpstr>Koulussa digittää –hanke  Tutoropettajatoiminta, OPS-sisällöt ja TVT-ohjausteemat </vt:lpstr>
      <vt:lpstr>Päivän ohjelma</vt:lpstr>
      <vt:lpstr>Kaiken takana on OPS2016</vt:lpstr>
      <vt:lpstr>Opetussuunnitelman jalkauttaminen tutoropettajatoiminnalla</vt:lpstr>
      <vt:lpstr>Opetussuunnitelman jalkauttaminen tutoropettajatoiminnalla</vt:lpstr>
      <vt:lpstr>Opetussuunnitelman jalkauttaminen tutoropettajatoiminnalla</vt:lpstr>
      <vt:lpstr>TVT-toimintasuunnitelman tavoitteet (esimerkkejä)</vt:lpstr>
      <vt:lpstr>Ryhmäkeskustelut https://padlet.com/jarkko_lampinen/tutoropettajien_toiminta </vt:lpstr>
      <vt:lpstr>Tutoropettajan kasvun kansio</vt:lpstr>
      <vt:lpstr>Tehtäviä 1 https://padlet.com/jarkko_lampinen/it_pohdinnat </vt:lpstr>
      <vt:lpstr>Tehtäviä 2 https://padlet.com/jarkko_lampinen/it_pohdinnat </vt:lpstr>
      <vt:lpstr>Palvelut</vt:lpstr>
    </vt:vector>
  </TitlesOfParts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TVT-toimintasuunnitelma 2016 - 2019</dc:title>
  <dc:creator>Lampinen Jarkko</dc:creator>
  <cp:lastModifiedBy>Jarkko Lampinen</cp:lastModifiedBy>
  <cp:revision>28</cp:revision>
  <dcterms:modified xsi:type="dcterms:W3CDTF">2017-03-09T07:22:36Z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0x01010005F00720816C7C41B43655261CBB164B00677925416D751B4D970D3BAD6A31EBC6</vt:lpwstr>
  </property>
</Properties>
</file>