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9" r:id="rId4"/>
    <p:sldId id="265" r:id="rId5"/>
    <p:sldId id="266" r:id="rId6"/>
    <p:sldId id="267" r:id="rId7"/>
    <p:sldId id="261" r:id="rId8"/>
    <p:sldId id="268" r:id="rId9"/>
    <p:sldId id="262" r:id="rId10"/>
    <p:sldId id="263" r:id="rId11"/>
    <p:sldId id="264" r:id="rId1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589888-4B16-6BB3-86ED-7525DC1C9FBB}" v="7" dt="2025-11-30T09:13:47.069"/>
    <p1510:client id="{5A8A74C6-AAAA-4940-A05D-28A7659C9CA6}" v="346" dt="2025-11-30T09:23:18.564"/>
    <p1510:client id="{E853639C-2EB5-E2B7-66D7-8F8BCEEF0945}" v="27" dt="2025-12-01T07:16:00.0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79772" autoAdjust="0"/>
  </p:normalViewPr>
  <p:slideViewPr>
    <p:cSldViewPr snapToGrid="0">
      <p:cViewPr varScale="1">
        <p:scale>
          <a:sx n="50" d="100"/>
          <a:sy n="50" d="100"/>
        </p:scale>
        <p:origin x="1092"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927E33-E2AB-463D-A5EF-0E1B6EF5A573}" type="datetimeFigureOut">
              <a:rPr lang="en-GB" smtClean="0"/>
              <a:t>14/01/2026</a:t>
            </a:fld>
            <a:endParaRPr lang="en-GB"/>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GB"/>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D73C1F-9891-4954-AAE5-82A4196D38D1}" type="slidenum">
              <a:rPr lang="en-GB" smtClean="0"/>
              <a:t>‹#›</a:t>
            </a:fld>
            <a:endParaRPr lang="en-GB"/>
          </a:p>
        </p:txBody>
      </p:sp>
    </p:spTree>
    <p:extLst>
      <p:ext uri="{BB962C8B-B14F-4D97-AF65-F5344CB8AC3E}">
        <p14:creationId xmlns:p14="http://schemas.microsoft.com/office/powerpoint/2010/main" val="1996115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Työsopimus on sitova sopimus työnantajan ja työntekijän välillä. Sovitaan mm. palkka &amp; palkanmaksukausi, työaika, työtehtävät, työsuhteen kestosta, vuosiloma, irtisanomisaika (14 vrk tai 1 kk), mitä työehtosopimusta noudatetaan.</a:t>
            </a:r>
          </a:p>
          <a:p>
            <a:r>
              <a:rPr lang="fi-FI" dirty="0"/>
              <a:t>Voidaan tehdä kirjallisesti tai suullisesti, mutta kannattaa aina tehdä kirjallisesti vaikka suullinenkin sopimus on pätevä.</a:t>
            </a:r>
          </a:p>
          <a:p>
            <a:r>
              <a:rPr lang="fi-FI" dirty="0"/>
              <a:t>Toistaiseksi voimassa oleva = ei määräaikaisuutta, voit irtisanoutua milloin itse haluat. Määräaikainen = tiettyyn määräaikaan sidottu etkä voi yleensä irtisanoutua siitä ennen määräajan loppua. Määräaikaisuuteen on aina oltava perustelu esim. vanhempainvapaan sijainen tms. toistuvia määräaikaisia sopimuksia ei saa tehdä, jos niistä muodostava kokonaisuus osoittaa työnantajan työvoimatarpeen pysyväksi.</a:t>
            </a:r>
          </a:p>
          <a:p>
            <a:r>
              <a:rPr lang="fi-FI" dirty="0"/>
              <a:t>Koeaika 6 kk </a:t>
            </a:r>
            <a:r>
              <a:rPr lang="fi-FI" dirty="0" err="1"/>
              <a:t>max</a:t>
            </a:r>
            <a:r>
              <a:rPr lang="fi-FI" dirty="0"/>
              <a:t> tai määräaikaisuudessa puolet määräaikaisesta sopimuksesta, mutta silloinkin enintään 6 kk.</a:t>
            </a:r>
          </a:p>
          <a:p>
            <a:endParaRPr lang="en-GB" dirty="0"/>
          </a:p>
        </p:txBody>
      </p:sp>
      <p:sp>
        <p:nvSpPr>
          <p:cNvPr id="4" name="Dian numeron paikkamerkki 3"/>
          <p:cNvSpPr>
            <a:spLocks noGrp="1"/>
          </p:cNvSpPr>
          <p:nvPr>
            <p:ph type="sldNum" sz="quarter" idx="5"/>
          </p:nvPr>
        </p:nvSpPr>
        <p:spPr/>
        <p:txBody>
          <a:bodyPr/>
          <a:lstStyle/>
          <a:p>
            <a:fld id="{BDD73C1F-9891-4954-AAE5-82A4196D38D1}" type="slidenum">
              <a:rPr lang="en-GB" smtClean="0"/>
              <a:t>3</a:t>
            </a:fld>
            <a:endParaRPr lang="en-GB"/>
          </a:p>
        </p:txBody>
      </p:sp>
    </p:spTree>
    <p:extLst>
      <p:ext uri="{BB962C8B-B14F-4D97-AF65-F5344CB8AC3E}">
        <p14:creationId xmlns:p14="http://schemas.microsoft.com/office/powerpoint/2010/main" val="37989637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Työnantajan on edistettävä suhteitaan työntekijöihin ja työntekijöiden keskinäisiä suhteita. Huolehdittava siitä, että työntekijä kykenee suoriutumaan työtehtävistään. Työnantajan on kohdeltava kaikkia työntekijöitään tasapuolisesti (ei suosimista tai syrjintää), huolehdittava työturvallisuudesta = hankittava tarvittavat työvarusteet työntekijälle yms., maksaa sovittu palkka </a:t>
            </a:r>
            <a:r>
              <a:rPr lang="fi-FI" dirty="0" err="1"/>
              <a:t>väh</a:t>
            </a:r>
            <a:r>
              <a:rPr lang="fi-FI" dirty="0"/>
              <a:t>. Kerran kuussa, sairausajan palkka = </a:t>
            </a:r>
            <a:r>
              <a:rPr lang="fi-FI" sz="1200" b="0" i="0" kern="1200" dirty="0">
                <a:solidFill>
                  <a:schemeClr val="tx1"/>
                </a:solidFill>
                <a:effectLst/>
                <a:latin typeface="+mn-lt"/>
                <a:ea typeface="+mn-ea"/>
                <a:cs typeface="+mn-cs"/>
              </a:rPr>
              <a:t>Lain mukaan sairausajan palkkaa maksetaan sairastumispäivältä, jos se olisi ollut työntekijän työpäivä, ja sitä seuraaviin yhdeksään arkipäivään sisältyviltä työpäiviltä,</a:t>
            </a:r>
            <a:r>
              <a:rPr lang="fi-FI" dirty="0"/>
              <a:t> huolehdittava työterveydestä</a:t>
            </a:r>
          </a:p>
          <a:p>
            <a:r>
              <a:rPr lang="fi-FI" dirty="0"/>
              <a:t>Työntekijä tekee sovitut työtehtävät, noudattaa työturvallisuutta, ei kerro liikesalaisuuksia eteenpäin eikä tee töitä kilpaileville yrityksille silloin kun se voi ilmeisesti vahingoittaa työnantajaansa</a:t>
            </a:r>
            <a:endParaRPr lang="en-GB" dirty="0"/>
          </a:p>
        </p:txBody>
      </p:sp>
      <p:sp>
        <p:nvSpPr>
          <p:cNvPr id="4" name="Dian numeron paikkamerkki 3"/>
          <p:cNvSpPr>
            <a:spLocks noGrp="1"/>
          </p:cNvSpPr>
          <p:nvPr>
            <p:ph type="sldNum" sz="quarter" idx="5"/>
          </p:nvPr>
        </p:nvSpPr>
        <p:spPr/>
        <p:txBody>
          <a:bodyPr/>
          <a:lstStyle/>
          <a:p>
            <a:fld id="{BDD73C1F-9891-4954-AAE5-82A4196D38D1}" type="slidenum">
              <a:rPr lang="en-GB" smtClean="0"/>
              <a:t>4</a:t>
            </a:fld>
            <a:endParaRPr lang="en-GB"/>
          </a:p>
        </p:txBody>
      </p:sp>
    </p:spTree>
    <p:extLst>
      <p:ext uri="{BB962C8B-B14F-4D97-AF65-F5344CB8AC3E}">
        <p14:creationId xmlns:p14="http://schemas.microsoft.com/office/powerpoint/2010/main" val="17667272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Valtakunnallinen = koko Suomen alue</a:t>
            </a:r>
          </a:p>
          <a:p>
            <a:r>
              <a:rPr lang="fi-FI" dirty="0"/>
              <a:t>Kunkin alan ammattiliitto ja työnantajaliitto sopivat</a:t>
            </a:r>
          </a:p>
          <a:p>
            <a:r>
              <a:rPr lang="fi-FI" dirty="0"/>
              <a:t>Määrittelee työnantajan ja työntekijän oikeudet ja velvollisuudet. Työrauha = työntekijät eivät mene lakkoon ja työantajat eivät aloita omia työtaisteluitaan</a:t>
            </a:r>
          </a:p>
          <a:p>
            <a:r>
              <a:rPr lang="fi-FI" dirty="0"/>
              <a:t>Toimialakohtainen, mitä eri </a:t>
            </a:r>
            <a:r>
              <a:rPr lang="fi-FI" dirty="0" err="1"/>
              <a:t>tessejä</a:t>
            </a:r>
            <a:r>
              <a:rPr lang="fi-FI" dirty="0"/>
              <a:t> tiedät? Esim. PAM, </a:t>
            </a:r>
            <a:r>
              <a:rPr lang="fi-FI" dirty="0" err="1"/>
              <a:t>tehy</a:t>
            </a:r>
            <a:r>
              <a:rPr lang="fi-FI" dirty="0"/>
              <a:t>, </a:t>
            </a:r>
            <a:r>
              <a:rPr lang="fi-FI" dirty="0" err="1"/>
              <a:t>oaj</a:t>
            </a:r>
            <a:r>
              <a:rPr lang="fi-FI" dirty="0"/>
              <a:t>, rakennusliitto, teollisuusliitto</a:t>
            </a:r>
          </a:p>
          <a:p>
            <a:r>
              <a:rPr lang="fi-FI" dirty="0"/>
              <a:t>Kun menet töihin, ota selvää, mihin liittoon sinun kannattaa liittyä!!! Liitot huolehtivat oikeuksistasi ongelmatilanteissa</a:t>
            </a:r>
          </a:p>
          <a:p>
            <a:r>
              <a:rPr lang="fi-FI" dirty="0"/>
              <a:t>Paikallinen sopiminen = oikeus </a:t>
            </a:r>
            <a:r>
              <a:rPr lang="en-GB" sz="1200" b="0" i="0" kern="1200" dirty="0" err="1">
                <a:solidFill>
                  <a:schemeClr val="tx1"/>
                </a:solidFill>
                <a:effectLst/>
                <a:latin typeface="+mn-lt"/>
                <a:ea typeface="+mn-ea"/>
                <a:cs typeface="+mn-cs"/>
              </a:rPr>
              <a:t>sopia</a:t>
            </a:r>
            <a:r>
              <a:rPr lang="en-GB" sz="1200" b="0" i="0" kern="1200" dirty="0">
                <a:solidFill>
                  <a:schemeClr val="tx1"/>
                </a:solidFill>
                <a:effectLst/>
                <a:latin typeface="+mn-lt"/>
                <a:ea typeface="+mn-ea"/>
                <a:cs typeface="+mn-cs"/>
              </a:rPr>
              <a:t> </a:t>
            </a:r>
            <a:r>
              <a:rPr lang="en-GB" sz="1200" b="0" i="0" kern="1200" dirty="0" err="1">
                <a:solidFill>
                  <a:schemeClr val="tx1"/>
                </a:solidFill>
                <a:effectLst/>
                <a:latin typeface="+mn-lt"/>
                <a:ea typeface="+mn-ea"/>
                <a:cs typeface="+mn-cs"/>
              </a:rPr>
              <a:t>joistain</a:t>
            </a:r>
            <a:r>
              <a:rPr lang="en-GB" sz="1200" b="0" i="0" kern="1200" dirty="0">
                <a:solidFill>
                  <a:schemeClr val="tx1"/>
                </a:solidFill>
                <a:effectLst/>
                <a:latin typeface="+mn-lt"/>
                <a:ea typeface="+mn-ea"/>
                <a:cs typeface="+mn-cs"/>
              </a:rPr>
              <a:t> </a:t>
            </a:r>
            <a:r>
              <a:rPr lang="en-GB" sz="1200" b="0" i="0" kern="1200" dirty="0" err="1">
                <a:solidFill>
                  <a:schemeClr val="tx1"/>
                </a:solidFill>
                <a:effectLst/>
                <a:latin typeface="+mn-lt"/>
                <a:ea typeface="+mn-ea"/>
                <a:cs typeface="+mn-cs"/>
              </a:rPr>
              <a:t>asioista</a:t>
            </a:r>
            <a:r>
              <a:rPr lang="en-GB" sz="1200" b="0" i="0" kern="1200" dirty="0">
                <a:solidFill>
                  <a:schemeClr val="tx1"/>
                </a:solidFill>
                <a:effectLst/>
                <a:latin typeface="+mn-lt"/>
                <a:ea typeface="+mn-ea"/>
                <a:cs typeface="+mn-cs"/>
              </a:rPr>
              <a:t> </a:t>
            </a:r>
            <a:r>
              <a:rPr lang="en-GB" sz="1200" b="1" i="0" kern="1200" dirty="0" err="1">
                <a:solidFill>
                  <a:schemeClr val="tx1"/>
                </a:solidFill>
                <a:effectLst/>
                <a:latin typeface="+mn-lt"/>
                <a:ea typeface="+mn-ea"/>
                <a:cs typeface="+mn-cs"/>
              </a:rPr>
              <a:t>työpaikkakohtaisesti</a:t>
            </a:r>
            <a:r>
              <a:rPr lang="en-GB" sz="1200" b="1" i="0" kern="1200" dirty="0">
                <a:solidFill>
                  <a:schemeClr val="tx1"/>
                </a:solidFill>
                <a:effectLst/>
                <a:latin typeface="+mn-lt"/>
                <a:ea typeface="+mn-ea"/>
                <a:cs typeface="+mn-cs"/>
              </a:rPr>
              <a:t> </a:t>
            </a:r>
            <a:r>
              <a:rPr lang="en-GB" sz="1200" b="1" i="0" kern="1200" dirty="0" err="1">
                <a:solidFill>
                  <a:schemeClr val="tx1"/>
                </a:solidFill>
                <a:effectLst/>
                <a:latin typeface="+mn-lt"/>
                <a:ea typeface="+mn-ea"/>
                <a:cs typeface="+mn-cs"/>
              </a:rPr>
              <a:t>esim</a:t>
            </a:r>
            <a:r>
              <a:rPr lang="en-GB" sz="1200" b="1" i="0" kern="1200" dirty="0">
                <a:solidFill>
                  <a:schemeClr val="tx1"/>
                </a:solidFill>
                <a:effectLst/>
                <a:latin typeface="+mn-lt"/>
                <a:ea typeface="+mn-ea"/>
                <a:cs typeface="+mn-cs"/>
              </a:rPr>
              <a:t>. </a:t>
            </a:r>
            <a:r>
              <a:rPr lang="en-GB" sz="1200" b="1" i="0" kern="1200" dirty="0" err="1">
                <a:solidFill>
                  <a:schemeClr val="tx1"/>
                </a:solidFill>
                <a:effectLst/>
                <a:latin typeface="+mn-lt"/>
                <a:ea typeface="+mn-ea"/>
                <a:cs typeface="+mn-cs"/>
              </a:rPr>
              <a:t>Joustavat</a:t>
            </a:r>
            <a:r>
              <a:rPr lang="en-GB" sz="1200" b="1" i="0" kern="1200" dirty="0">
                <a:solidFill>
                  <a:schemeClr val="tx1"/>
                </a:solidFill>
                <a:effectLst/>
                <a:latin typeface="+mn-lt"/>
                <a:ea typeface="+mn-ea"/>
                <a:cs typeface="+mn-cs"/>
              </a:rPr>
              <a:t> </a:t>
            </a:r>
            <a:r>
              <a:rPr lang="en-GB" sz="1200" b="1" i="0" kern="1200" dirty="0" err="1">
                <a:solidFill>
                  <a:schemeClr val="tx1"/>
                </a:solidFill>
                <a:effectLst/>
                <a:latin typeface="+mn-lt"/>
                <a:ea typeface="+mn-ea"/>
                <a:cs typeface="+mn-cs"/>
              </a:rPr>
              <a:t>työaikajärjestelyt</a:t>
            </a:r>
            <a:r>
              <a:rPr lang="en-GB" sz="1200" b="1" i="0" kern="1200" dirty="0">
                <a:solidFill>
                  <a:schemeClr val="tx1"/>
                </a:solidFill>
                <a:effectLst/>
                <a:latin typeface="+mn-lt"/>
                <a:ea typeface="+mn-ea"/>
                <a:cs typeface="+mn-cs"/>
              </a:rPr>
              <a:t>.</a:t>
            </a:r>
          </a:p>
          <a:p>
            <a:r>
              <a:rPr lang="fi-FI" sz="1200" b="0" i="0" kern="1200" dirty="0">
                <a:solidFill>
                  <a:schemeClr val="tx1"/>
                </a:solidFill>
                <a:effectLst/>
                <a:latin typeface="+mn-lt"/>
                <a:ea typeface="+mn-ea"/>
                <a:cs typeface="+mn-cs"/>
              </a:rPr>
              <a:t>Pakottavaa oikeutta, eli niiden määräyksistä ei yleensä voida sopia työntekijän kanssa huonommista ehdoista. </a:t>
            </a:r>
            <a:r>
              <a:rPr lang="fi-FI" sz="1200" b="0" i="0" kern="1200" dirty="0" err="1">
                <a:solidFill>
                  <a:schemeClr val="tx1"/>
                </a:solidFill>
                <a:effectLst/>
                <a:latin typeface="+mn-lt"/>
                <a:ea typeface="+mn-ea"/>
                <a:cs typeface="+mn-cs"/>
              </a:rPr>
              <a:t>Esim</a:t>
            </a:r>
            <a:r>
              <a:rPr lang="fi-FI" sz="1200" b="0" i="0" kern="1200" dirty="0">
                <a:solidFill>
                  <a:schemeClr val="tx1"/>
                </a:solidFill>
                <a:effectLst/>
                <a:latin typeface="+mn-lt"/>
                <a:ea typeface="+mn-ea"/>
                <a:cs typeface="+mn-cs"/>
              </a:rPr>
              <a:t> työnantaja ei voi maksaa </a:t>
            </a:r>
            <a:r>
              <a:rPr lang="fi-FI" sz="1200" b="0" i="0" kern="1200" dirty="0" err="1">
                <a:solidFill>
                  <a:schemeClr val="tx1"/>
                </a:solidFill>
                <a:effectLst/>
                <a:latin typeface="+mn-lt"/>
                <a:ea typeface="+mn-ea"/>
                <a:cs typeface="+mn-cs"/>
              </a:rPr>
              <a:t>tessiä</a:t>
            </a:r>
            <a:r>
              <a:rPr lang="fi-FI" sz="1200" b="0" i="0" kern="1200" dirty="0">
                <a:solidFill>
                  <a:schemeClr val="tx1"/>
                </a:solidFill>
                <a:effectLst/>
                <a:latin typeface="+mn-lt"/>
                <a:ea typeface="+mn-ea"/>
                <a:cs typeface="+mn-cs"/>
              </a:rPr>
              <a:t> huonompaa palkkaa</a:t>
            </a:r>
          </a:p>
          <a:p>
            <a:r>
              <a:rPr lang="fi-FI" sz="1200" b="0" i="0" kern="1200" dirty="0">
                <a:solidFill>
                  <a:schemeClr val="tx1"/>
                </a:solidFill>
                <a:effectLst/>
                <a:latin typeface="+mn-lt"/>
                <a:ea typeface="+mn-ea"/>
                <a:cs typeface="+mn-cs"/>
              </a:rPr>
              <a:t>Sanktiointi = jos jompikumpi osapuolista rikkoo määräyksiä joutuu </a:t>
            </a:r>
            <a:r>
              <a:rPr lang="fi-FI" sz="1200" b="0" i="0" kern="1200">
                <a:solidFill>
                  <a:schemeClr val="tx1"/>
                </a:solidFill>
                <a:effectLst/>
                <a:latin typeface="+mn-lt"/>
                <a:ea typeface="+mn-ea"/>
                <a:cs typeface="+mn-cs"/>
              </a:rPr>
              <a:t>maksamaan hyvityssakon</a:t>
            </a:r>
            <a:endParaRPr lang="en-GB" b="0" dirty="0"/>
          </a:p>
        </p:txBody>
      </p:sp>
      <p:sp>
        <p:nvSpPr>
          <p:cNvPr id="4" name="Dian numeron paikkamerkki 3"/>
          <p:cNvSpPr>
            <a:spLocks noGrp="1"/>
          </p:cNvSpPr>
          <p:nvPr>
            <p:ph type="sldNum" sz="quarter" idx="5"/>
          </p:nvPr>
        </p:nvSpPr>
        <p:spPr/>
        <p:txBody>
          <a:bodyPr/>
          <a:lstStyle/>
          <a:p>
            <a:fld id="{BDD73C1F-9891-4954-AAE5-82A4196D38D1}" type="slidenum">
              <a:rPr lang="en-GB" smtClean="0"/>
              <a:t>5</a:t>
            </a:fld>
            <a:endParaRPr lang="en-GB"/>
          </a:p>
        </p:txBody>
      </p:sp>
    </p:spTree>
    <p:extLst>
      <p:ext uri="{BB962C8B-B14F-4D97-AF65-F5344CB8AC3E}">
        <p14:creationId xmlns:p14="http://schemas.microsoft.com/office/powerpoint/2010/main" val="7961281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Oletko ollut jossain kesätöissä? Millaista oli? Mikä työelämässä mietityttää?</a:t>
            </a:r>
            <a:endParaRPr lang="en-GB" dirty="0"/>
          </a:p>
        </p:txBody>
      </p:sp>
      <p:sp>
        <p:nvSpPr>
          <p:cNvPr id="4" name="Dian numeron paikkamerkki 3"/>
          <p:cNvSpPr>
            <a:spLocks noGrp="1"/>
          </p:cNvSpPr>
          <p:nvPr>
            <p:ph type="sldNum" sz="quarter" idx="5"/>
          </p:nvPr>
        </p:nvSpPr>
        <p:spPr/>
        <p:txBody>
          <a:bodyPr/>
          <a:lstStyle/>
          <a:p>
            <a:fld id="{BDD73C1F-9891-4954-AAE5-82A4196D38D1}" type="slidenum">
              <a:rPr lang="en-GB" smtClean="0"/>
              <a:t>9</a:t>
            </a:fld>
            <a:endParaRPr lang="en-GB"/>
          </a:p>
        </p:txBody>
      </p:sp>
    </p:spTree>
    <p:extLst>
      <p:ext uri="{BB962C8B-B14F-4D97-AF65-F5344CB8AC3E}">
        <p14:creationId xmlns:p14="http://schemas.microsoft.com/office/powerpoint/2010/main" val="30464136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14.1.2026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822443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14.1.2026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012034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14.1.2026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406455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14.1.2026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91875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14.1.2026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625772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14.1.2026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368371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A02ABAE3-D89C-4001-9AEC-5083F82B749C}" type="datetimeFigureOut">
              <a:rPr lang="fi-FI" smtClean="0"/>
              <a:t>14.1.2026</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234365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A02ABAE3-D89C-4001-9AEC-5083F82B749C}" type="datetimeFigureOut">
              <a:rPr lang="fi-FI" smtClean="0"/>
              <a:t>14.1.2026</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23876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A02ABAE3-D89C-4001-9AEC-5083F82B749C}" type="datetimeFigureOut">
              <a:rPr lang="fi-FI" smtClean="0"/>
              <a:t>14.1.2026</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583615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14.1.2026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82707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14.1.2026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139981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02ABAE3-D89C-4001-9AEC-5083F82B749C}" type="datetimeFigureOut">
              <a:rPr lang="fi-FI" smtClean="0"/>
              <a:t>14.1.2026</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F4AEF5D-7FAC-4949-84D2-DA5A9BB3D225}" type="slidenum">
              <a:rPr lang="fi-FI" smtClean="0"/>
              <a:t>‹#›</a:t>
            </a:fld>
            <a:endParaRPr lang="fi-FI"/>
          </a:p>
        </p:txBody>
      </p:sp>
    </p:spTree>
    <p:extLst>
      <p:ext uri="{BB962C8B-B14F-4D97-AF65-F5344CB8AC3E}">
        <p14:creationId xmlns:p14="http://schemas.microsoft.com/office/powerpoint/2010/main" val="1034520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create.kahoot.it/my-library/kahoots/d22b37de-362a-43d7-bfa5-a2cd32573c52"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www.finlex.fi/fi/lainsaadanto/1993/998#chp_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k2P0rFpcYaU"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4" name="Rectangle 1030">
            <a:extLst>
              <a:ext uri="{FF2B5EF4-FFF2-40B4-BE49-F238E27FC236}">
                <a16:creationId xmlns:a16="http://schemas.microsoft.com/office/drawing/2014/main" id="{3A930249-8242-4E2B-AF17-C018264883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ectangle 1032">
            <a:extLst>
              <a:ext uri="{FF2B5EF4-FFF2-40B4-BE49-F238E27FC236}">
                <a16:creationId xmlns:a16="http://schemas.microsoft.com/office/drawing/2014/main" id="{A5BDD999-C5E1-4B3E-A710-7686738191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7388" y="181576"/>
            <a:ext cx="11823637" cy="6501088"/>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0000"/>
              </a:solidFill>
            </a:endParaRPr>
          </a:p>
        </p:txBody>
      </p:sp>
      <p:pic>
        <p:nvPicPr>
          <p:cNvPr id="1026" name="Picture 2" descr="Työlainsäädäntö arkistot - SSS.fi">
            <a:extLst>
              <a:ext uri="{FF2B5EF4-FFF2-40B4-BE49-F238E27FC236}">
                <a16:creationId xmlns:a16="http://schemas.microsoft.com/office/drawing/2014/main" id="{E2DC23CB-ABFA-05B4-7A44-99A0579434BE}"/>
              </a:ext>
            </a:extLst>
          </p:cNvPr>
          <p:cNvPicPr>
            <a:picLocks noChangeAspect="1" noChangeArrowheads="1"/>
          </p:cNvPicPr>
          <p:nvPr/>
        </p:nvPicPr>
        <p:blipFill>
          <a:blip r:embed="rId2">
            <a:alphaModFix amt="60000"/>
            <a:extLst>
              <a:ext uri="{28A0092B-C50C-407E-A947-70E740481C1C}">
                <a14:useLocalDpi xmlns:a14="http://schemas.microsoft.com/office/drawing/2010/main" val="0"/>
              </a:ext>
            </a:extLst>
          </a:blip>
          <a:srcRect l="18" r="5383"/>
          <a:stretch>
            <a:fillRect/>
          </a:stretch>
        </p:blipFill>
        <p:spPr bwMode="auto">
          <a:xfrm>
            <a:off x="187388" y="182880"/>
            <a:ext cx="11824481" cy="6499784"/>
          </a:xfrm>
          <a:prstGeom prst="rect">
            <a:avLst/>
          </a:prstGeom>
          <a:noFill/>
          <a:extLst>
            <a:ext uri="{909E8E84-426E-40DD-AFC4-6F175D3DCCD1}">
              <a14:hiddenFill xmlns:a14="http://schemas.microsoft.com/office/drawing/2010/main">
                <a:solidFill>
                  <a:srgbClr val="FFFFFF"/>
                </a:solidFill>
              </a14:hiddenFill>
            </a:ext>
          </a:extLst>
        </p:spPr>
      </p:pic>
      <p:sp>
        <p:nvSpPr>
          <p:cNvPr id="2" name="Otsikko 1"/>
          <p:cNvSpPr>
            <a:spLocks noGrp="1"/>
          </p:cNvSpPr>
          <p:nvPr>
            <p:ph type="ctrTitle"/>
          </p:nvPr>
        </p:nvSpPr>
        <p:spPr>
          <a:xfrm>
            <a:off x="1198181" y="1122363"/>
            <a:ext cx="9795637" cy="2217158"/>
          </a:xfrm>
        </p:spPr>
        <p:txBody>
          <a:bodyPr>
            <a:normAutofit/>
          </a:bodyPr>
          <a:lstStyle/>
          <a:p>
            <a:pPr algn="l"/>
            <a:r>
              <a:rPr lang="fi-FI" sz="5200">
                <a:solidFill>
                  <a:srgbClr val="FFFFFF"/>
                </a:solidFill>
              </a:rPr>
              <a:t>Työlainsäädäntö</a:t>
            </a:r>
          </a:p>
        </p:txBody>
      </p:sp>
      <p:sp>
        <p:nvSpPr>
          <p:cNvPr id="3" name="Alaotsikko 2"/>
          <p:cNvSpPr>
            <a:spLocks noGrp="1"/>
          </p:cNvSpPr>
          <p:nvPr>
            <p:ph type="subTitle" idx="1"/>
          </p:nvPr>
        </p:nvSpPr>
        <p:spPr>
          <a:xfrm>
            <a:off x="1198181" y="3526021"/>
            <a:ext cx="9795637" cy="2042260"/>
          </a:xfrm>
        </p:spPr>
        <p:txBody>
          <a:bodyPr>
            <a:normAutofit/>
          </a:bodyPr>
          <a:lstStyle/>
          <a:p>
            <a:pPr algn="l"/>
            <a:endParaRPr lang="fi-FI">
              <a:solidFill>
                <a:srgbClr val="FFFFFF"/>
              </a:solidFill>
            </a:endParaRPr>
          </a:p>
        </p:txBody>
      </p:sp>
    </p:spTree>
    <p:extLst>
      <p:ext uri="{BB962C8B-B14F-4D97-AF65-F5344CB8AC3E}">
        <p14:creationId xmlns:p14="http://schemas.microsoft.com/office/powerpoint/2010/main" val="782385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4903A35-12F6-0433-763A-72AF9ACD79EB}"/>
              </a:ext>
            </a:extLst>
          </p:cNvPr>
          <p:cNvSpPr>
            <a:spLocks noGrp="1"/>
          </p:cNvSpPr>
          <p:nvPr>
            <p:ph type="title"/>
          </p:nvPr>
        </p:nvSpPr>
        <p:spPr/>
        <p:txBody>
          <a:bodyPr/>
          <a:lstStyle/>
          <a:p>
            <a:r>
              <a:rPr lang="fi-FI" dirty="0" err="1"/>
              <a:t>Kahoot</a:t>
            </a:r>
            <a:endParaRPr lang="en-GB" dirty="0"/>
          </a:p>
        </p:txBody>
      </p:sp>
      <p:sp>
        <p:nvSpPr>
          <p:cNvPr id="3" name="Sisällön paikkamerkki 2">
            <a:extLst>
              <a:ext uri="{FF2B5EF4-FFF2-40B4-BE49-F238E27FC236}">
                <a16:creationId xmlns:a16="http://schemas.microsoft.com/office/drawing/2014/main" id="{9ABAC91F-AC9A-24AC-7D82-8B86AD61610D}"/>
              </a:ext>
            </a:extLst>
          </p:cNvPr>
          <p:cNvSpPr>
            <a:spLocks noGrp="1"/>
          </p:cNvSpPr>
          <p:nvPr>
            <p:ph idx="1"/>
          </p:nvPr>
        </p:nvSpPr>
        <p:spPr/>
        <p:txBody>
          <a:bodyPr/>
          <a:lstStyle/>
          <a:p>
            <a:r>
              <a:rPr lang="en-GB" dirty="0">
                <a:hlinkClick r:id="rId2"/>
              </a:rPr>
              <a:t>https://create.kahoot.it/my-library/kahoots/d22b37de-362a-43d7-bfa5-a2cd32573c52</a:t>
            </a:r>
            <a:r>
              <a:rPr lang="en-GB" dirty="0"/>
              <a:t> </a:t>
            </a:r>
          </a:p>
        </p:txBody>
      </p:sp>
    </p:spTree>
    <p:extLst>
      <p:ext uri="{BB962C8B-B14F-4D97-AF65-F5344CB8AC3E}">
        <p14:creationId xmlns:p14="http://schemas.microsoft.com/office/powerpoint/2010/main" val="2250094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1E00A38A-3554-1B64-4B6D-FBE9F8F2C635}"/>
              </a:ext>
            </a:extLst>
          </p:cNvPr>
          <p:cNvSpPr>
            <a:spLocks noGrp="1"/>
          </p:cNvSpPr>
          <p:nvPr>
            <p:ph type="title"/>
          </p:nvPr>
        </p:nvSpPr>
        <p:spPr>
          <a:xfrm>
            <a:off x="686834" y="1153572"/>
            <a:ext cx="3200400" cy="4461163"/>
          </a:xfrm>
        </p:spPr>
        <p:txBody>
          <a:bodyPr>
            <a:normAutofit/>
          </a:bodyPr>
          <a:lstStyle/>
          <a:p>
            <a:r>
              <a:rPr lang="fi-FI" dirty="0">
                <a:solidFill>
                  <a:srgbClr val="FFFFFF"/>
                </a:solidFill>
              </a:rPr>
              <a:t>Uutistehtävä</a:t>
            </a:r>
            <a:endParaRPr lang="en-GB"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68F4A40A-C2C9-6A22-9C8B-8E476EC6C138}"/>
              </a:ext>
            </a:extLst>
          </p:cNvPr>
          <p:cNvSpPr>
            <a:spLocks noGrp="1"/>
          </p:cNvSpPr>
          <p:nvPr>
            <p:ph idx="1"/>
          </p:nvPr>
        </p:nvSpPr>
        <p:spPr>
          <a:xfrm>
            <a:off x="4447308" y="591344"/>
            <a:ext cx="6906491" cy="5585619"/>
          </a:xfrm>
        </p:spPr>
        <p:txBody>
          <a:bodyPr anchor="ctr">
            <a:normAutofit/>
          </a:bodyPr>
          <a:lstStyle/>
          <a:p>
            <a:r>
              <a:rPr lang="fi-FI" dirty="0"/>
              <a:t>Etsi uutinen, joka käsittelee työsopimus- tai työehtosopimuslakia tai lakia nuorista työntekijöistä</a:t>
            </a:r>
          </a:p>
          <a:p>
            <a:r>
              <a:rPr lang="fi-FI" dirty="0"/>
              <a:t>Perehdy valitsemaasi uutiseen </a:t>
            </a:r>
          </a:p>
          <a:p>
            <a:r>
              <a:rPr lang="fi-FI" dirty="0"/>
              <a:t>Voit käyttää seuraavia kysymyksiä apuna uutista luettaessa:</a:t>
            </a:r>
          </a:p>
          <a:p>
            <a:r>
              <a:rPr lang="fi-FI" dirty="0"/>
              <a:t>Mistä uutinen kertoo? Mitä työelämän lakia uutisessa käsitellään? Ketkä ovat uutisen osapuolet (esim. työntekijä, työnantaja, ammattiliitot)? </a:t>
            </a:r>
          </a:p>
          <a:p>
            <a:r>
              <a:rPr lang="fi-FI" dirty="0"/>
              <a:t>Valmistaudu kertomaan uutisesta lyhyesti </a:t>
            </a:r>
            <a:r>
              <a:rPr lang="fi-FI"/>
              <a:t>seuraavalla oppitunnilla</a:t>
            </a:r>
            <a:endParaRPr lang="fi-FI" dirty="0"/>
          </a:p>
          <a:p>
            <a:endParaRPr lang="en-GB" dirty="0"/>
          </a:p>
        </p:txBody>
      </p:sp>
    </p:spTree>
    <p:extLst>
      <p:ext uri="{BB962C8B-B14F-4D97-AF65-F5344CB8AC3E}">
        <p14:creationId xmlns:p14="http://schemas.microsoft.com/office/powerpoint/2010/main" val="2088432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5D7F64A8-D625-4F61-A290-B499BB62A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E4842AFF-F1B6-1937-D9E1-9139D343B354}"/>
              </a:ext>
            </a:extLst>
          </p:cNvPr>
          <p:cNvSpPr>
            <a:spLocks noGrp="1"/>
          </p:cNvSpPr>
          <p:nvPr>
            <p:ph type="title"/>
          </p:nvPr>
        </p:nvSpPr>
        <p:spPr>
          <a:xfrm>
            <a:off x="1935480" y="-1057290"/>
            <a:ext cx="5801917" cy="2228760"/>
          </a:xfrm>
        </p:spPr>
        <p:txBody>
          <a:bodyPr anchor="b">
            <a:normAutofit/>
          </a:bodyPr>
          <a:lstStyle/>
          <a:p>
            <a:r>
              <a:rPr lang="fi-FI" sz="4000" dirty="0"/>
              <a:t>Tunnin rakenne</a:t>
            </a:r>
            <a:endParaRPr lang="en-GB" sz="4000" dirty="0"/>
          </a:p>
        </p:txBody>
      </p:sp>
      <p:pic>
        <p:nvPicPr>
          <p:cNvPr id="7" name="Graphic 6" descr="Sekuntikello">
            <a:extLst>
              <a:ext uri="{FF2B5EF4-FFF2-40B4-BE49-F238E27FC236}">
                <a16:creationId xmlns:a16="http://schemas.microsoft.com/office/drawing/2014/main" id="{41371ACE-1731-3A29-AB15-20EF42905AD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6948" y="2694018"/>
            <a:ext cx="1198532" cy="1198532"/>
          </a:xfrm>
          <a:prstGeom prst="rect">
            <a:avLst/>
          </a:prstGeom>
        </p:spPr>
      </p:pic>
      <p:sp>
        <p:nvSpPr>
          <p:cNvPr id="3" name="Sisällön paikkamerkki 2">
            <a:extLst>
              <a:ext uri="{FF2B5EF4-FFF2-40B4-BE49-F238E27FC236}">
                <a16:creationId xmlns:a16="http://schemas.microsoft.com/office/drawing/2014/main" id="{4EE5DB9C-F5A5-B9C5-37C1-EF07DD8EEA0D}"/>
              </a:ext>
            </a:extLst>
          </p:cNvPr>
          <p:cNvSpPr>
            <a:spLocks noGrp="1"/>
          </p:cNvSpPr>
          <p:nvPr>
            <p:ph idx="1"/>
          </p:nvPr>
        </p:nvSpPr>
        <p:spPr>
          <a:xfrm>
            <a:off x="1935480" y="1488405"/>
            <a:ext cx="4454067" cy="4808289"/>
          </a:xfrm>
        </p:spPr>
        <p:txBody>
          <a:bodyPr>
            <a:normAutofit/>
          </a:bodyPr>
          <a:lstStyle/>
          <a:p>
            <a:r>
              <a:rPr lang="fi-FI" sz="2400" dirty="0"/>
              <a:t>Työsopimuslaki ja työehtosopimuslaki 10 min</a:t>
            </a:r>
          </a:p>
          <a:p>
            <a:pPr lvl="1"/>
            <a:r>
              <a:rPr lang="fi-FI" dirty="0"/>
              <a:t>Lajittelutehtävä 15 min</a:t>
            </a:r>
          </a:p>
          <a:p>
            <a:r>
              <a:rPr lang="fi-FI" sz="2400" dirty="0"/>
              <a:t>Laki nuorista työntekijöistä 20 min</a:t>
            </a:r>
          </a:p>
          <a:p>
            <a:pPr lvl="1"/>
            <a:r>
              <a:rPr lang="fi-FI" dirty="0"/>
              <a:t>Finlex tiedonhakutehtävä </a:t>
            </a:r>
          </a:p>
          <a:p>
            <a:pPr lvl="1"/>
            <a:r>
              <a:rPr lang="fi-FI" dirty="0"/>
              <a:t>Tehtävän purku yhdessä 5-10 min</a:t>
            </a:r>
          </a:p>
          <a:p>
            <a:r>
              <a:rPr lang="fi-FI" sz="2400" dirty="0"/>
              <a:t>Video työelämästä ja siitä keskustelu 10 min</a:t>
            </a:r>
          </a:p>
          <a:p>
            <a:r>
              <a:rPr lang="fi-FI" sz="2400" dirty="0" err="1"/>
              <a:t>Kahoot</a:t>
            </a:r>
            <a:r>
              <a:rPr lang="fi-FI" sz="2400" dirty="0"/>
              <a:t> 10 min</a:t>
            </a:r>
          </a:p>
          <a:p>
            <a:r>
              <a:rPr lang="fi-FI" sz="2400" dirty="0"/>
              <a:t>Uutistehtävä, jos jää aikaa</a:t>
            </a:r>
          </a:p>
          <a:p>
            <a:endParaRPr lang="fi-FI" sz="2400" dirty="0"/>
          </a:p>
        </p:txBody>
      </p:sp>
      <p:pic>
        <p:nvPicPr>
          <p:cNvPr id="9" name="Graphic 8" descr="Sekuntikello">
            <a:extLst>
              <a:ext uri="{FF2B5EF4-FFF2-40B4-BE49-F238E27FC236}">
                <a16:creationId xmlns:a16="http://schemas.microsoft.com/office/drawing/2014/main" id="{1442E08C-B75E-4F1D-A53F-BEA5793C830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2372241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F4FA1BA-1C3F-0BA0-1B02-36896017E7A8}"/>
              </a:ext>
            </a:extLst>
          </p:cNvPr>
          <p:cNvSpPr>
            <a:spLocks noGrp="1"/>
          </p:cNvSpPr>
          <p:nvPr>
            <p:ph type="title"/>
          </p:nvPr>
        </p:nvSpPr>
        <p:spPr>
          <a:xfrm>
            <a:off x="6823878" y="68590"/>
            <a:ext cx="4491821" cy="1616203"/>
          </a:xfrm>
        </p:spPr>
        <p:txBody>
          <a:bodyPr anchor="b">
            <a:normAutofit/>
          </a:bodyPr>
          <a:lstStyle/>
          <a:p>
            <a:r>
              <a:rPr lang="fi-FI" sz="3200" dirty="0"/>
              <a:t>Työsopimuslaki </a:t>
            </a:r>
            <a:endParaRPr lang="en-GB" sz="3200" dirty="0"/>
          </a:p>
        </p:txBody>
      </p:sp>
      <p:pic>
        <p:nvPicPr>
          <p:cNvPr id="1026" name="Picture 2" descr="Työsopimus – tarkista, että ainakin nämä asiat löytyvät siitä - Duunitori">
            <a:extLst>
              <a:ext uri="{FF2B5EF4-FFF2-40B4-BE49-F238E27FC236}">
                <a16:creationId xmlns:a16="http://schemas.microsoft.com/office/drawing/2014/main" id="{3163AFE7-154B-2E13-AB10-74AEDF574C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32487" r="20846"/>
          <a:stretch>
            <a:fillRect/>
          </a:stretch>
        </p:blipFill>
        <p:spPr bwMode="auto">
          <a:xfrm>
            <a:off x="20" y="10"/>
            <a:ext cx="6095980" cy="6857990"/>
          </a:xfrm>
          <a:prstGeom prst="rect">
            <a:avLst/>
          </a:prstGeom>
          <a:noFill/>
          <a:extLst>
            <a:ext uri="{909E8E84-426E-40DD-AFC4-6F175D3DCCD1}">
              <a14:hiddenFill xmlns:a14="http://schemas.microsoft.com/office/drawing/2010/main">
                <a:solidFill>
                  <a:srgbClr val="FFFFFF"/>
                </a:solidFill>
              </a14:hiddenFill>
            </a:ext>
          </a:extLst>
        </p:spPr>
      </p:pic>
      <p:grpSp>
        <p:nvGrpSpPr>
          <p:cNvPr id="1031" name="Group 1030">
            <a:extLst>
              <a:ext uri="{FF2B5EF4-FFF2-40B4-BE49-F238E27FC236}">
                <a16:creationId xmlns:a16="http://schemas.microsoft.com/office/drawing/2014/main" id="{5EFBDE31-BB3E-6CFC-23CD-B5976DA3843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3362" cy="6858000"/>
            <a:chOff x="12068638" y="0"/>
            <a:chExt cx="123362" cy="6858000"/>
          </a:xfrm>
        </p:grpSpPr>
        <p:sp>
          <p:nvSpPr>
            <p:cNvPr id="1032" name="Rectangle 1031">
              <a:extLst>
                <a:ext uri="{FF2B5EF4-FFF2-40B4-BE49-F238E27FC236}">
                  <a16:creationId xmlns:a16="http://schemas.microsoft.com/office/drawing/2014/main" id="{180A60EC-72BB-121F-556A-E2837FD99A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ectangle 1032">
              <a:extLst>
                <a:ext uri="{FF2B5EF4-FFF2-40B4-BE49-F238E27FC236}">
                  <a16:creationId xmlns:a16="http://schemas.microsoft.com/office/drawing/2014/main" id="{F91A2FAE-D41C-FF5D-B0A0-7808248EDC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4139706"/>
              <a:ext cx="123362" cy="2718294"/>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isällön paikkamerkki 2">
            <a:extLst>
              <a:ext uri="{FF2B5EF4-FFF2-40B4-BE49-F238E27FC236}">
                <a16:creationId xmlns:a16="http://schemas.microsoft.com/office/drawing/2014/main" id="{501DCF0E-05A8-86AE-FB89-CF448EAB57AF}"/>
              </a:ext>
            </a:extLst>
          </p:cNvPr>
          <p:cNvSpPr>
            <a:spLocks noGrp="1"/>
          </p:cNvSpPr>
          <p:nvPr>
            <p:ph idx="1"/>
          </p:nvPr>
        </p:nvSpPr>
        <p:spPr>
          <a:xfrm>
            <a:off x="6823878" y="1991448"/>
            <a:ext cx="4595962" cy="4296515"/>
          </a:xfrm>
        </p:spPr>
        <p:txBody>
          <a:bodyPr anchor="t">
            <a:normAutofit/>
          </a:bodyPr>
          <a:lstStyle/>
          <a:p>
            <a:r>
              <a:rPr lang="fi-FI" sz="2400" dirty="0"/>
              <a:t>Työsopimus = </a:t>
            </a:r>
            <a:r>
              <a:rPr lang="en-GB" sz="2400" b="1" dirty="0" err="1"/>
              <a:t>sitova</a:t>
            </a:r>
            <a:r>
              <a:rPr lang="en-GB" sz="2400" dirty="0"/>
              <a:t> </a:t>
            </a:r>
            <a:r>
              <a:rPr lang="en-GB" sz="2400" dirty="0" err="1"/>
              <a:t>sopimus</a:t>
            </a:r>
            <a:r>
              <a:rPr lang="en-GB" sz="2400" dirty="0"/>
              <a:t>, </a:t>
            </a:r>
            <a:r>
              <a:rPr lang="en-GB" sz="2400" dirty="0" err="1"/>
              <a:t>jossa</a:t>
            </a:r>
            <a:r>
              <a:rPr lang="en-GB" sz="2400" dirty="0"/>
              <a:t> </a:t>
            </a:r>
            <a:r>
              <a:rPr lang="en-GB" sz="2400" dirty="0" err="1"/>
              <a:t>sovitaan</a:t>
            </a:r>
            <a:r>
              <a:rPr lang="en-GB" sz="2400" dirty="0"/>
              <a:t> </a:t>
            </a:r>
            <a:r>
              <a:rPr lang="en-GB" sz="2400" dirty="0" err="1"/>
              <a:t>muun</a:t>
            </a:r>
            <a:r>
              <a:rPr lang="en-GB" sz="2400" dirty="0"/>
              <a:t> </a:t>
            </a:r>
            <a:r>
              <a:rPr lang="en-GB" sz="2400" dirty="0" err="1"/>
              <a:t>muassa</a:t>
            </a:r>
            <a:r>
              <a:rPr lang="en-GB" sz="2400" dirty="0"/>
              <a:t>:</a:t>
            </a:r>
          </a:p>
          <a:p>
            <a:pPr lvl="1"/>
            <a:r>
              <a:rPr lang="en-GB" b="1" dirty="0" err="1"/>
              <a:t>Palkka</a:t>
            </a:r>
            <a:r>
              <a:rPr lang="en-GB" b="1" dirty="0"/>
              <a:t> </a:t>
            </a:r>
          </a:p>
          <a:p>
            <a:pPr lvl="1"/>
            <a:r>
              <a:rPr lang="en-GB" b="1" dirty="0" err="1"/>
              <a:t>Työaika</a:t>
            </a:r>
            <a:endParaRPr lang="en-GB" b="1" dirty="0"/>
          </a:p>
          <a:p>
            <a:pPr lvl="1"/>
            <a:r>
              <a:rPr lang="en-GB" b="1" dirty="0" err="1"/>
              <a:t>Työtehtävät</a:t>
            </a:r>
            <a:endParaRPr lang="en-GB" b="1" dirty="0"/>
          </a:p>
          <a:p>
            <a:r>
              <a:rPr lang="en-GB" sz="2400" dirty="0" err="1"/>
              <a:t>Työsopimus</a:t>
            </a:r>
            <a:r>
              <a:rPr lang="en-GB" sz="2400" dirty="0"/>
              <a:t> </a:t>
            </a:r>
            <a:r>
              <a:rPr lang="en-GB" sz="2400" dirty="0" err="1"/>
              <a:t>kannattaa</a:t>
            </a:r>
            <a:r>
              <a:rPr lang="en-GB" sz="2400" dirty="0"/>
              <a:t> </a:t>
            </a:r>
            <a:r>
              <a:rPr lang="en-GB" sz="2400" dirty="0" err="1"/>
              <a:t>tehdä</a:t>
            </a:r>
            <a:r>
              <a:rPr lang="en-GB" sz="2400" dirty="0"/>
              <a:t> </a:t>
            </a:r>
            <a:r>
              <a:rPr lang="en-GB" sz="2400" dirty="0" err="1"/>
              <a:t>aina</a:t>
            </a:r>
            <a:r>
              <a:rPr lang="en-GB" sz="2400" dirty="0"/>
              <a:t> </a:t>
            </a:r>
            <a:r>
              <a:rPr lang="en-GB" sz="2400" b="1" dirty="0" err="1"/>
              <a:t>kirjallisesti</a:t>
            </a:r>
            <a:endParaRPr lang="en-GB" sz="2400" b="1" dirty="0"/>
          </a:p>
          <a:p>
            <a:r>
              <a:rPr lang="en-GB" sz="2400" dirty="0" err="1"/>
              <a:t>Toistaiseksi</a:t>
            </a:r>
            <a:r>
              <a:rPr lang="en-GB" sz="2400" dirty="0"/>
              <a:t> </a:t>
            </a:r>
            <a:r>
              <a:rPr lang="en-GB" sz="2400" dirty="0" err="1"/>
              <a:t>voimassaoleva</a:t>
            </a:r>
            <a:r>
              <a:rPr lang="en-GB" sz="2400" dirty="0"/>
              <a:t> tai </a:t>
            </a:r>
            <a:r>
              <a:rPr lang="en-GB" sz="2400" dirty="0" err="1"/>
              <a:t>määräaikainen</a:t>
            </a:r>
            <a:endParaRPr lang="en-GB" sz="2400" dirty="0"/>
          </a:p>
          <a:p>
            <a:r>
              <a:rPr lang="en-GB" sz="2400" dirty="0" err="1"/>
              <a:t>Koeaika</a:t>
            </a:r>
            <a:r>
              <a:rPr lang="en-GB" sz="2400" dirty="0"/>
              <a:t> on max. </a:t>
            </a:r>
            <a:r>
              <a:rPr lang="en-GB" sz="2400" dirty="0" err="1"/>
              <a:t>kuuden</a:t>
            </a:r>
            <a:r>
              <a:rPr lang="en-GB" sz="2400" dirty="0"/>
              <a:t> </a:t>
            </a:r>
            <a:r>
              <a:rPr lang="en-GB" sz="2400" dirty="0" err="1"/>
              <a:t>kuukauden</a:t>
            </a:r>
            <a:r>
              <a:rPr lang="en-GB" sz="2400" dirty="0"/>
              <a:t> </a:t>
            </a:r>
            <a:r>
              <a:rPr lang="en-GB" sz="2400" dirty="0" err="1"/>
              <a:t>mittainen</a:t>
            </a:r>
            <a:endParaRPr lang="en-GB" sz="2400" dirty="0"/>
          </a:p>
        </p:txBody>
      </p:sp>
    </p:spTree>
    <p:extLst>
      <p:ext uri="{BB962C8B-B14F-4D97-AF65-F5344CB8AC3E}">
        <p14:creationId xmlns:p14="http://schemas.microsoft.com/office/powerpoint/2010/main" val="732518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84689D3-DDA4-B506-3B93-09841EB2F4C5}"/>
              </a:ext>
            </a:extLst>
          </p:cNvPr>
          <p:cNvSpPr>
            <a:spLocks noGrp="1"/>
          </p:cNvSpPr>
          <p:nvPr>
            <p:ph type="title"/>
          </p:nvPr>
        </p:nvSpPr>
        <p:spPr>
          <a:xfrm>
            <a:off x="838200" y="4138163"/>
            <a:ext cx="3687491" cy="2106333"/>
          </a:xfrm>
        </p:spPr>
        <p:txBody>
          <a:bodyPr anchor="t">
            <a:normAutofit/>
          </a:bodyPr>
          <a:lstStyle/>
          <a:p>
            <a:r>
              <a:rPr lang="fi-FI" sz="3200"/>
              <a:t>Työsopimuslaki </a:t>
            </a:r>
            <a:endParaRPr lang="en-GB" sz="3200"/>
          </a:p>
        </p:txBody>
      </p:sp>
      <p:pic>
        <p:nvPicPr>
          <p:cNvPr id="2050" name="Picture 2" descr="Työsopimuslaki muuttui vuodenvaihteessa | Talentia">
            <a:extLst>
              <a:ext uri="{FF2B5EF4-FFF2-40B4-BE49-F238E27FC236}">
                <a16:creationId xmlns:a16="http://schemas.microsoft.com/office/drawing/2014/main" id="{EF379B13-C3CC-A175-1131-0D622EA3EC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22945"/>
          <a:stretch>
            <a:fillRect/>
          </a:stretch>
        </p:blipFill>
        <p:spPr bwMode="auto">
          <a:xfrm>
            <a:off x="-2" y="10"/>
            <a:ext cx="12192002" cy="3428990"/>
          </a:xfrm>
          <a:prstGeom prst="rect">
            <a:avLst/>
          </a:prstGeom>
          <a:noFill/>
          <a:extLst>
            <a:ext uri="{909E8E84-426E-40DD-AFC4-6F175D3DCCD1}">
              <a14:hiddenFill xmlns:a14="http://schemas.microsoft.com/office/drawing/2010/main">
                <a:solidFill>
                  <a:srgbClr val="FFFFFF"/>
                </a:solidFill>
              </a14:hiddenFill>
            </a:ext>
          </a:extLst>
        </p:spPr>
      </p:pic>
      <p:grpSp>
        <p:nvGrpSpPr>
          <p:cNvPr id="2074" name="Group 2054">
            <a:extLst>
              <a:ext uri="{FF2B5EF4-FFF2-40B4-BE49-F238E27FC236}">
                <a16:creationId xmlns:a16="http://schemas.microsoft.com/office/drawing/2014/main" id="{5EC81CC9-EAC3-3907-9268-3A583E3B635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00" y="3401858"/>
            <a:ext cx="12207200" cy="123363"/>
            <a:chOff x="-5025" y="6737718"/>
            <a:chExt cx="12207200" cy="123363"/>
          </a:xfrm>
        </p:grpSpPr>
        <p:sp>
          <p:nvSpPr>
            <p:cNvPr id="2056" name="Rectangle 2055">
              <a:extLst>
                <a:ext uri="{FF2B5EF4-FFF2-40B4-BE49-F238E27FC236}">
                  <a16:creationId xmlns:a16="http://schemas.microsoft.com/office/drawing/2014/main" id="{665915B0-4647-B7BB-3CDF-D62A16FCB0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5" name="Rectangle 2056">
              <a:extLst>
                <a:ext uri="{FF2B5EF4-FFF2-40B4-BE49-F238E27FC236}">
                  <a16:creationId xmlns:a16="http://schemas.microsoft.com/office/drawing/2014/main" id="{EA416CD1-48B0-ADCA-33F6-A12FBD9EE5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isällön paikkamerkki 2">
            <a:extLst>
              <a:ext uri="{FF2B5EF4-FFF2-40B4-BE49-F238E27FC236}">
                <a16:creationId xmlns:a16="http://schemas.microsoft.com/office/drawing/2014/main" id="{900FE69E-A2AB-1B76-4A41-96E7B622FC40}"/>
              </a:ext>
            </a:extLst>
          </p:cNvPr>
          <p:cNvSpPr>
            <a:spLocks noGrp="1"/>
          </p:cNvSpPr>
          <p:nvPr>
            <p:ph idx="1"/>
          </p:nvPr>
        </p:nvSpPr>
        <p:spPr>
          <a:xfrm>
            <a:off x="3712191" y="3823121"/>
            <a:ext cx="8229600" cy="2884364"/>
          </a:xfrm>
        </p:spPr>
        <p:txBody>
          <a:bodyPr anchor="t">
            <a:normAutofit fontScale="92500" lnSpcReduction="10000"/>
          </a:bodyPr>
          <a:lstStyle/>
          <a:p>
            <a:r>
              <a:rPr lang="en-GB" dirty="0" err="1"/>
              <a:t>Työnantajan</a:t>
            </a:r>
            <a:r>
              <a:rPr lang="en-GB" dirty="0"/>
              <a:t> </a:t>
            </a:r>
            <a:r>
              <a:rPr lang="en-GB" dirty="0" err="1"/>
              <a:t>tulee</a:t>
            </a:r>
            <a:r>
              <a:rPr lang="en-GB" dirty="0"/>
              <a:t> </a:t>
            </a:r>
            <a:r>
              <a:rPr lang="en-GB" dirty="0" err="1"/>
              <a:t>kohdella</a:t>
            </a:r>
            <a:r>
              <a:rPr lang="en-GB" dirty="0"/>
              <a:t> </a:t>
            </a:r>
            <a:r>
              <a:rPr lang="en-GB" dirty="0" err="1"/>
              <a:t>työntekijöitä</a:t>
            </a:r>
            <a:r>
              <a:rPr lang="en-GB" dirty="0"/>
              <a:t> </a:t>
            </a:r>
            <a:r>
              <a:rPr lang="en-GB" dirty="0" err="1"/>
              <a:t>tasapuolisesti</a:t>
            </a:r>
            <a:r>
              <a:rPr lang="en-GB" dirty="0"/>
              <a:t>, </a:t>
            </a:r>
            <a:r>
              <a:rPr lang="en-GB" dirty="0" err="1"/>
              <a:t>huolehdittava</a:t>
            </a:r>
            <a:r>
              <a:rPr lang="en-GB" dirty="0"/>
              <a:t> </a:t>
            </a:r>
            <a:r>
              <a:rPr lang="en-GB" dirty="0" err="1"/>
              <a:t>työturvallisuudesta</a:t>
            </a:r>
            <a:r>
              <a:rPr lang="en-GB" dirty="0"/>
              <a:t>, </a:t>
            </a:r>
            <a:r>
              <a:rPr lang="en-GB" dirty="0" err="1"/>
              <a:t>maksaa</a:t>
            </a:r>
            <a:r>
              <a:rPr lang="en-GB" dirty="0"/>
              <a:t> </a:t>
            </a:r>
            <a:r>
              <a:rPr lang="en-GB" dirty="0" err="1"/>
              <a:t>työstä</a:t>
            </a:r>
            <a:r>
              <a:rPr lang="en-GB" dirty="0"/>
              <a:t> </a:t>
            </a:r>
            <a:r>
              <a:rPr lang="en-GB" dirty="0" err="1"/>
              <a:t>sovittua</a:t>
            </a:r>
            <a:r>
              <a:rPr lang="en-GB" dirty="0"/>
              <a:t> </a:t>
            </a:r>
            <a:r>
              <a:rPr lang="en-GB" dirty="0" err="1"/>
              <a:t>palkkaa</a:t>
            </a:r>
            <a:r>
              <a:rPr lang="en-GB" dirty="0"/>
              <a:t> &amp; </a:t>
            </a:r>
            <a:r>
              <a:rPr lang="en-GB" dirty="0" err="1"/>
              <a:t>sairausajan</a:t>
            </a:r>
            <a:r>
              <a:rPr lang="en-GB" dirty="0"/>
              <a:t> </a:t>
            </a:r>
            <a:r>
              <a:rPr lang="en-GB" dirty="0" err="1"/>
              <a:t>palkkaa</a:t>
            </a:r>
            <a:r>
              <a:rPr lang="en-GB" dirty="0"/>
              <a:t> </a:t>
            </a:r>
            <a:r>
              <a:rPr lang="en-GB" dirty="0" err="1"/>
              <a:t>sekä</a:t>
            </a:r>
            <a:r>
              <a:rPr lang="en-GB" dirty="0"/>
              <a:t> </a:t>
            </a:r>
            <a:r>
              <a:rPr lang="en-GB" dirty="0" err="1"/>
              <a:t>huolehdittava</a:t>
            </a:r>
            <a:r>
              <a:rPr lang="en-GB" dirty="0"/>
              <a:t> </a:t>
            </a:r>
            <a:r>
              <a:rPr lang="en-GB" dirty="0" err="1"/>
              <a:t>työterveydestä</a:t>
            </a:r>
            <a:endParaRPr lang="en-GB" dirty="0"/>
          </a:p>
          <a:p>
            <a:r>
              <a:rPr lang="en-GB" dirty="0" err="1"/>
              <a:t>Työntekijän</a:t>
            </a:r>
            <a:r>
              <a:rPr lang="en-GB" dirty="0"/>
              <a:t> </a:t>
            </a:r>
            <a:r>
              <a:rPr lang="en-GB" dirty="0" err="1"/>
              <a:t>tulee</a:t>
            </a:r>
            <a:r>
              <a:rPr lang="en-GB" dirty="0"/>
              <a:t> </a:t>
            </a:r>
            <a:r>
              <a:rPr lang="en-GB" dirty="0" err="1"/>
              <a:t>tehdä</a:t>
            </a:r>
            <a:r>
              <a:rPr lang="en-GB" dirty="0"/>
              <a:t> </a:t>
            </a:r>
            <a:r>
              <a:rPr lang="en-GB" dirty="0" err="1"/>
              <a:t>sovitut</a:t>
            </a:r>
            <a:r>
              <a:rPr lang="en-GB" dirty="0"/>
              <a:t> </a:t>
            </a:r>
            <a:r>
              <a:rPr lang="en-GB" dirty="0" err="1"/>
              <a:t>työtehtävät</a:t>
            </a:r>
            <a:r>
              <a:rPr lang="en-GB" dirty="0"/>
              <a:t> &amp; </a:t>
            </a:r>
            <a:r>
              <a:rPr lang="en-GB" dirty="0" err="1"/>
              <a:t>noudatettava</a:t>
            </a:r>
            <a:r>
              <a:rPr lang="en-GB" dirty="0"/>
              <a:t> </a:t>
            </a:r>
            <a:r>
              <a:rPr lang="en-GB" dirty="0" err="1"/>
              <a:t>työturvallisuutta</a:t>
            </a:r>
            <a:endParaRPr lang="en-GB" dirty="0"/>
          </a:p>
          <a:p>
            <a:r>
              <a:rPr lang="en-GB" dirty="0" err="1"/>
              <a:t>Työntekijä</a:t>
            </a:r>
            <a:r>
              <a:rPr lang="en-GB" dirty="0"/>
              <a:t> </a:t>
            </a:r>
            <a:r>
              <a:rPr lang="en-GB" dirty="0" err="1"/>
              <a:t>ei</a:t>
            </a:r>
            <a:r>
              <a:rPr lang="en-GB" dirty="0"/>
              <a:t> </a:t>
            </a:r>
            <a:r>
              <a:rPr lang="en-GB" dirty="0" err="1"/>
              <a:t>saa</a:t>
            </a:r>
            <a:r>
              <a:rPr lang="en-GB" dirty="0"/>
              <a:t> </a:t>
            </a:r>
            <a:r>
              <a:rPr lang="en-GB" dirty="0" err="1"/>
              <a:t>tehdä</a:t>
            </a:r>
            <a:r>
              <a:rPr lang="en-GB" dirty="0"/>
              <a:t> </a:t>
            </a:r>
            <a:r>
              <a:rPr lang="en-GB" dirty="0" err="1"/>
              <a:t>töitä</a:t>
            </a:r>
            <a:r>
              <a:rPr lang="en-GB" dirty="0"/>
              <a:t> </a:t>
            </a:r>
            <a:r>
              <a:rPr lang="en-GB" dirty="0" err="1"/>
              <a:t>kilpailevalle</a:t>
            </a:r>
            <a:r>
              <a:rPr lang="en-GB" dirty="0"/>
              <a:t> </a:t>
            </a:r>
            <a:r>
              <a:rPr lang="en-GB" dirty="0" err="1"/>
              <a:t>toimijalle</a:t>
            </a:r>
            <a:r>
              <a:rPr lang="en-GB" dirty="0"/>
              <a:t> tai </a:t>
            </a:r>
            <a:r>
              <a:rPr lang="en-GB" dirty="0" err="1"/>
              <a:t>kertoa</a:t>
            </a:r>
            <a:r>
              <a:rPr lang="en-GB" dirty="0"/>
              <a:t> </a:t>
            </a:r>
            <a:r>
              <a:rPr lang="en-GB" dirty="0" err="1"/>
              <a:t>työnantajan</a:t>
            </a:r>
            <a:r>
              <a:rPr lang="en-GB" dirty="0"/>
              <a:t> </a:t>
            </a:r>
            <a:r>
              <a:rPr lang="en-GB" dirty="0" err="1"/>
              <a:t>liikesalaisuuksia</a:t>
            </a:r>
            <a:r>
              <a:rPr lang="en-GB" dirty="0"/>
              <a:t> </a:t>
            </a:r>
            <a:r>
              <a:rPr lang="en-GB" dirty="0" err="1"/>
              <a:t>eteenpäin</a:t>
            </a:r>
          </a:p>
          <a:p>
            <a:endParaRPr lang="en-GB" sz="2400" dirty="0"/>
          </a:p>
        </p:txBody>
      </p:sp>
    </p:spTree>
    <p:extLst>
      <p:ext uri="{BB962C8B-B14F-4D97-AF65-F5344CB8AC3E}">
        <p14:creationId xmlns:p14="http://schemas.microsoft.com/office/powerpoint/2010/main" val="442393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7" name="Rectangle 5126">
            <a:extLst>
              <a:ext uri="{FF2B5EF4-FFF2-40B4-BE49-F238E27FC236}">
                <a16:creationId xmlns:a16="http://schemas.microsoft.com/office/drawing/2014/main" id="{B4C4EC46-EC6F-A0A9-36BF-531F5C8200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 y="-5"/>
            <a:ext cx="5197641" cy="6857997"/>
          </a:xfrm>
          <a:prstGeom prst="rect">
            <a:avLst/>
          </a:prstGeom>
          <a:gradFill>
            <a:gsLst>
              <a:gs pos="0">
                <a:srgbClr val="215F9A"/>
              </a:gs>
              <a:gs pos="97899">
                <a:schemeClr val="accent3">
                  <a:lumMod val="60000"/>
                  <a:lumOff val="40000"/>
                </a:schemeClr>
              </a:gs>
              <a:gs pos="74000">
                <a:schemeClr val="accent3"/>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9" name="Rectangle 5128">
            <a:extLst>
              <a:ext uri="{FF2B5EF4-FFF2-40B4-BE49-F238E27FC236}">
                <a16:creationId xmlns:a16="http://schemas.microsoft.com/office/drawing/2014/main" id="{F13763C0-6092-3B3C-822A-21E174E3A0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 y="0"/>
            <a:ext cx="4608950" cy="6872675"/>
          </a:xfrm>
          <a:prstGeom prst="rect">
            <a:avLst/>
          </a:prstGeom>
          <a:gradFill flip="none" rotWithShape="1">
            <a:gsLst>
              <a:gs pos="0">
                <a:srgbClr val="163E64">
                  <a:alpha val="59000"/>
                </a:srgbClr>
              </a:gs>
              <a:gs pos="69000">
                <a:srgbClr val="215F9A">
                  <a:alpha val="0"/>
                </a:srgbClr>
              </a:gs>
            </a:gsLst>
            <a:lin ang="20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22" name="Picture 2" descr="Näin syntyy työehtosopimus">
            <a:extLst>
              <a:ext uri="{FF2B5EF4-FFF2-40B4-BE49-F238E27FC236}">
                <a16:creationId xmlns:a16="http://schemas.microsoft.com/office/drawing/2014/main" id="{6FEDC6FD-C935-3423-3DA9-466681EB8D02}"/>
              </a:ext>
            </a:extLst>
          </p:cNvPr>
          <p:cNvPicPr>
            <a:picLocks noChangeAspect="1" noChangeArrowheads="1"/>
          </p:cNvPicPr>
          <p:nvPr/>
        </p:nvPicPr>
        <p:blipFill>
          <a:blip r:embed="rId3">
            <a:alphaModFix amt="80000"/>
            <a:extLst>
              <a:ext uri="{28A0092B-C50C-407E-A947-70E740481C1C}">
                <a14:useLocalDpi xmlns:a14="http://schemas.microsoft.com/office/drawing/2010/main" val="0"/>
              </a:ext>
            </a:extLst>
          </a:blip>
          <a:srcRect l="20971" r="19157" b="2"/>
          <a:stretch>
            <a:fillRect/>
          </a:stretch>
        </p:blipFill>
        <p:spPr bwMode="auto">
          <a:xfrm>
            <a:off x="20" y="-14687"/>
            <a:ext cx="5197615" cy="6857998"/>
          </a:xfrm>
          <a:prstGeom prst="rect">
            <a:avLst/>
          </a:prstGeom>
          <a:noFill/>
          <a:extLst>
            <a:ext uri="{909E8E84-426E-40DD-AFC4-6F175D3DCCD1}">
              <a14:hiddenFill xmlns:a14="http://schemas.microsoft.com/office/drawing/2010/main">
                <a:solidFill>
                  <a:srgbClr val="FFFFFF"/>
                </a:solidFill>
              </a14:hiddenFill>
            </a:ext>
          </a:extLst>
        </p:spPr>
      </p:pic>
      <p:sp>
        <p:nvSpPr>
          <p:cNvPr id="5131" name="Rectangle 5130">
            <a:extLst>
              <a:ext uri="{FF2B5EF4-FFF2-40B4-BE49-F238E27FC236}">
                <a16:creationId xmlns:a16="http://schemas.microsoft.com/office/drawing/2014/main" id="{D4ECF21D-729A-005C-E880-CA278A4F45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386570"/>
            <a:ext cx="5197642" cy="4486105"/>
          </a:xfrm>
          <a:prstGeom prst="rect">
            <a:avLst/>
          </a:prstGeom>
          <a:gradFill flip="none" rotWithShape="1">
            <a:gsLst>
              <a:gs pos="11000">
                <a:schemeClr val="accent2"/>
              </a:gs>
              <a:gs pos="71000">
                <a:schemeClr val="accent2">
                  <a:alpha val="0"/>
                </a:schemeClr>
              </a:gs>
            </a:gsLst>
            <a:lin ang="15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33" name="Rectangle 5132">
            <a:extLst>
              <a:ext uri="{FF2B5EF4-FFF2-40B4-BE49-F238E27FC236}">
                <a16:creationId xmlns:a16="http://schemas.microsoft.com/office/drawing/2014/main" id="{0BEDAEA2-865D-E67C-A774-2FD2DD4A2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613227"/>
            <a:ext cx="5197642" cy="4259448"/>
          </a:xfrm>
          <a:prstGeom prst="rect">
            <a:avLst/>
          </a:prstGeom>
          <a:gradFill flip="none" rotWithShape="1">
            <a:gsLst>
              <a:gs pos="2101">
                <a:schemeClr val="accent5">
                  <a:lumMod val="75000"/>
                </a:schemeClr>
              </a:gs>
              <a:gs pos="31000">
                <a:schemeClr val="accent5">
                  <a:alpha val="66000"/>
                </a:schemeClr>
              </a:gs>
              <a:gs pos="71000">
                <a:schemeClr val="accent2">
                  <a:alpha val="0"/>
                </a:schemeClr>
              </a:gs>
            </a:gsLst>
            <a:lin ang="17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D7A3C904-86A9-8446-6BC5-9BD47D7DA3E6}"/>
              </a:ext>
            </a:extLst>
          </p:cNvPr>
          <p:cNvSpPr>
            <a:spLocks noGrp="1"/>
          </p:cNvSpPr>
          <p:nvPr>
            <p:ph type="title"/>
          </p:nvPr>
        </p:nvSpPr>
        <p:spPr>
          <a:xfrm>
            <a:off x="515815" y="4021743"/>
            <a:ext cx="3999542" cy="2235074"/>
          </a:xfrm>
        </p:spPr>
        <p:txBody>
          <a:bodyPr anchor="b">
            <a:normAutofit/>
          </a:bodyPr>
          <a:lstStyle/>
          <a:p>
            <a:r>
              <a:rPr lang="fi-FI" sz="3700" dirty="0">
                <a:solidFill>
                  <a:srgbClr val="FFFFFF"/>
                </a:solidFill>
              </a:rPr>
              <a:t>Työehtosopimus ja työehtosopimuslaki</a:t>
            </a:r>
            <a:endParaRPr lang="en-GB" sz="3700" dirty="0">
              <a:solidFill>
                <a:srgbClr val="FFFFFF"/>
              </a:solidFill>
            </a:endParaRPr>
          </a:p>
        </p:txBody>
      </p:sp>
      <p:sp>
        <p:nvSpPr>
          <p:cNvPr id="3" name="Sisällön paikkamerkki 2">
            <a:extLst>
              <a:ext uri="{FF2B5EF4-FFF2-40B4-BE49-F238E27FC236}">
                <a16:creationId xmlns:a16="http://schemas.microsoft.com/office/drawing/2014/main" id="{32D9BF19-ADBD-BE52-1A51-A516D58FDD59}"/>
              </a:ext>
            </a:extLst>
          </p:cNvPr>
          <p:cNvSpPr>
            <a:spLocks noGrp="1"/>
          </p:cNvSpPr>
          <p:nvPr>
            <p:ph idx="1"/>
          </p:nvPr>
        </p:nvSpPr>
        <p:spPr>
          <a:xfrm>
            <a:off x="6185372" y="1238640"/>
            <a:ext cx="5197637" cy="5169623"/>
          </a:xfrm>
        </p:spPr>
        <p:txBody>
          <a:bodyPr anchor="t">
            <a:normAutofit/>
          </a:bodyPr>
          <a:lstStyle/>
          <a:p>
            <a:r>
              <a:rPr lang="fi-FI" sz="2000" dirty="0"/>
              <a:t>Työehtosopimus (TES):</a:t>
            </a:r>
          </a:p>
          <a:p>
            <a:pPr lvl="1"/>
            <a:r>
              <a:rPr lang="fi-FI" sz="2000" dirty="0"/>
              <a:t>Valtakunnallinen </a:t>
            </a:r>
          </a:p>
          <a:p>
            <a:pPr lvl="1"/>
            <a:r>
              <a:rPr lang="fi-FI" sz="2000" dirty="0"/>
              <a:t>TES:n solmivat työnantajaliitto ja ammattiliitto</a:t>
            </a:r>
          </a:p>
          <a:p>
            <a:pPr lvl="1"/>
            <a:r>
              <a:rPr lang="fi-FI" sz="2000" dirty="0"/>
              <a:t>Sovitaan esim. palkasta, lisistä, työvuoroista ja lomista sekä työrauhasta</a:t>
            </a:r>
          </a:p>
          <a:p>
            <a:pPr lvl="1"/>
            <a:r>
              <a:rPr lang="fi-FI" sz="2000" dirty="0"/>
              <a:t>Toimialakohtainen </a:t>
            </a:r>
          </a:p>
          <a:p>
            <a:r>
              <a:rPr lang="fi-FI" sz="2000" dirty="0"/>
              <a:t>Työehtosopimuslaki:</a:t>
            </a:r>
          </a:p>
          <a:p>
            <a:pPr lvl="1"/>
            <a:r>
              <a:rPr lang="fi-FI" sz="2000" dirty="0"/>
              <a:t>Paikallinen sopiminen</a:t>
            </a:r>
          </a:p>
          <a:p>
            <a:pPr lvl="1"/>
            <a:r>
              <a:rPr lang="fi-FI" sz="2000" dirty="0"/>
              <a:t>Pakottava oikeus</a:t>
            </a:r>
          </a:p>
          <a:p>
            <a:pPr lvl="1"/>
            <a:r>
              <a:rPr lang="fi-FI" sz="2000" dirty="0"/>
              <a:t>Sanktiointi </a:t>
            </a:r>
          </a:p>
          <a:p>
            <a:endParaRPr lang="fi-FI" sz="2000" dirty="0"/>
          </a:p>
          <a:p>
            <a:endParaRPr lang="fi-FI" sz="2000" dirty="0"/>
          </a:p>
          <a:p>
            <a:pPr lvl="1"/>
            <a:endParaRPr lang="en-GB" sz="2000" dirty="0"/>
          </a:p>
        </p:txBody>
      </p:sp>
    </p:spTree>
    <p:extLst>
      <p:ext uri="{BB962C8B-B14F-4D97-AF65-F5344CB8AC3E}">
        <p14:creationId xmlns:p14="http://schemas.microsoft.com/office/powerpoint/2010/main" val="3482283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25" name="Rectangle 4119">
            <a:extLst>
              <a:ext uri="{FF2B5EF4-FFF2-40B4-BE49-F238E27FC236}">
                <a16:creationId xmlns:a16="http://schemas.microsoft.com/office/drawing/2014/main" id="{63644BFD-D22E-4019-B666-387DA51AEA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122" name="Group 4121">
            <a:extLst>
              <a:ext uri="{FF2B5EF4-FFF2-40B4-BE49-F238E27FC236}">
                <a16:creationId xmlns:a16="http://schemas.microsoft.com/office/drawing/2014/main" id="{5FE9FE4C-C9E0-4C54-8010-EA9D29CD4D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7956356" y="1890469"/>
            <a:ext cx="5860051" cy="2079143"/>
            <a:chOff x="6081624" y="1998368"/>
            <a:chExt cx="5613457" cy="782175"/>
          </a:xfrm>
          <a:solidFill>
            <a:schemeClr val="accent4"/>
          </a:solidFill>
        </p:grpSpPr>
        <p:sp>
          <p:nvSpPr>
            <p:cNvPr id="4123" name="Rectangle 4122">
              <a:extLst>
                <a:ext uri="{FF2B5EF4-FFF2-40B4-BE49-F238E27FC236}">
                  <a16:creationId xmlns:a16="http://schemas.microsoft.com/office/drawing/2014/main" id="{56FAD6EF-0374-46BD-901E-E901DCA01F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24" name="Rectangle 4123">
              <a:extLst>
                <a:ext uri="{FF2B5EF4-FFF2-40B4-BE49-F238E27FC236}">
                  <a16:creationId xmlns:a16="http://schemas.microsoft.com/office/drawing/2014/main" id="{04847ABE-275E-4DCA-B164-A672D517FB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126" name="Rectangle 4125">
            <a:extLst>
              <a:ext uri="{FF2B5EF4-FFF2-40B4-BE49-F238E27FC236}">
                <a16:creationId xmlns:a16="http://schemas.microsoft.com/office/drawing/2014/main" id="{3776B14B-F2F4-4825-8DA8-8C7A0F2B39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466344"/>
            <a:ext cx="11111729" cy="591782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Kuva, joka sisältää kohteen teksti, kuvakaappaus, Fontti, muotoilu&#10;&#10;Tekoälyllä luotu sisältö voi olla virheellistä.">
            <a:extLst>
              <a:ext uri="{FF2B5EF4-FFF2-40B4-BE49-F238E27FC236}">
                <a16:creationId xmlns:a16="http://schemas.microsoft.com/office/drawing/2014/main" id="{585EBC17-BD08-07FD-5B91-B4195D99D0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9007"/>
          <a:stretch>
            <a:fillRect/>
          </a:stretch>
        </p:blipFill>
        <p:spPr bwMode="auto">
          <a:xfrm>
            <a:off x="838200" y="704765"/>
            <a:ext cx="10628376" cy="54400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9472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FA3C7DEA-BCC2-4295-8850-1479932961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9">
            <a:extLst>
              <a:ext uri="{FF2B5EF4-FFF2-40B4-BE49-F238E27FC236}">
                <a16:creationId xmlns:a16="http://schemas.microsoft.com/office/drawing/2014/main" id="{C289949D-B9F6-468A-86FE-2694DC5AE7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Otsikko 1">
            <a:extLst>
              <a:ext uri="{FF2B5EF4-FFF2-40B4-BE49-F238E27FC236}">
                <a16:creationId xmlns:a16="http://schemas.microsoft.com/office/drawing/2014/main" id="{DF8BF859-BA60-C319-4AC5-51F25BDBC289}"/>
              </a:ext>
            </a:extLst>
          </p:cNvPr>
          <p:cNvSpPr>
            <a:spLocks noGrp="1"/>
          </p:cNvSpPr>
          <p:nvPr>
            <p:ph type="title"/>
          </p:nvPr>
        </p:nvSpPr>
        <p:spPr>
          <a:xfrm>
            <a:off x="1179226" y="253772"/>
            <a:ext cx="9833548" cy="1066802"/>
          </a:xfrm>
        </p:spPr>
        <p:txBody>
          <a:bodyPr anchor="b">
            <a:normAutofit/>
          </a:bodyPr>
          <a:lstStyle/>
          <a:p>
            <a:r>
              <a:rPr lang="fi-FI" sz="3600" dirty="0">
                <a:solidFill>
                  <a:schemeClr val="tx2"/>
                </a:solidFill>
              </a:rPr>
              <a:t>Finlex tehtävä</a:t>
            </a:r>
            <a:endParaRPr lang="en-GB" sz="3600" dirty="0">
              <a:solidFill>
                <a:schemeClr val="tx2"/>
              </a:solidFill>
            </a:endParaRPr>
          </a:p>
        </p:txBody>
      </p:sp>
      <p:grpSp>
        <p:nvGrpSpPr>
          <p:cNvPr id="24" name="Group 11">
            <a:extLst>
              <a:ext uri="{FF2B5EF4-FFF2-40B4-BE49-F238E27FC236}">
                <a16:creationId xmlns:a16="http://schemas.microsoft.com/office/drawing/2014/main" id="{E4DF0958-0C87-4C28-9554-2FADC788C2B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DEC53B48-7B73-49D1-A6FD-9DBF5141EA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13">
              <a:extLst>
                <a:ext uri="{FF2B5EF4-FFF2-40B4-BE49-F238E27FC236}">
                  <a16:creationId xmlns:a16="http://schemas.microsoft.com/office/drawing/2014/main" id="{7DEDDC41-2C98-4AF1-A0EA-AEEC34827C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14">
              <a:extLst>
                <a:ext uri="{FF2B5EF4-FFF2-40B4-BE49-F238E27FC236}">
                  <a16:creationId xmlns:a16="http://schemas.microsoft.com/office/drawing/2014/main" id="{D2208F20-F93C-4530-8370-FC7818BABB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15">
              <a:extLst>
                <a:ext uri="{FF2B5EF4-FFF2-40B4-BE49-F238E27FC236}">
                  <a16:creationId xmlns:a16="http://schemas.microsoft.com/office/drawing/2014/main" id="{E52F51E0-B50B-43EA-B6AC-C16BD29C3E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isällön paikkamerkki 2">
            <a:extLst>
              <a:ext uri="{FF2B5EF4-FFF2-40B4-BE49-F238E27FC236}">
                <a16:creationId xmlns:a16="http://schemas.microsoft.com/office/drawing/2014/main" id="{30CC1C75-7205-3379-EDAB-2226B6BB7313}"/>
              </a:ext>
            </a:extLst>
          </p:cNvPr>
          <p:cNvSpPr>
            <a:spLocks noGrp="1"/>
          </p:cNvSpPr>
          <p:nvPr>
            <p:ph idx="1"/>
          </p:nvPr>
        </p:nvSpPr>
        <p:spPr>
          <a:xfrm>
            <a:off x="655320" y="1747520"/>
            <a:ext cx="10881360" cy="4683760"/>
          </a:xfrm>
        </p:spPr>
        <p:txBody>
          <a:bodyPr anchor="ctr">
            <a:normAutofit/>
          </a:bodyPr>
          <a:lstStyle/>
          <a:p>
            <a:pPr>
              <a:buFont typeface="Calibri" panose="020B0604020202020204" pitchFamily="34" charset="0"/>
              <a:buChar char="-"/>
            </a:pPr>
            <a:r>
              <a:rPr lang="fi-FI" sz="2400" dirty="0">
                <a:solidFill>
                  <a:schemeClr val="tx2"/>
                </a:solidFill>
              </a:rPr>
              <a:t>Laki nuorista työntekijöistä 998/1993 </a:t>
            </a:r>
            <a:r>
              <a:rPr lang="fi-FI" sz="2400" dirty="0">
                <a:solidFill>
                  <a:schemeClr val="tx2"/>
                </a:solidFill>
                <a:hlinkClick r:id="rId2"/>
              </a:rPr>
              <a:t>https://www.finlex.fi/fi/lainsaadanto/1993/998#chp_1</a:t>
            </a:r>
            <a:r>
              <a:rPr lang="fi-FI" sz="2400" dirty="0">
                <a:solidFill>
                  <a:schemeClr val="tx2"/>
                </a:solidFill>
              </a:rPr>
              <a:t> </a:t>
            </a:r>
            <a:endParaRPr lang="fi-FI"/>
          </a:p>
          <a:p>
            <a:pPr>
              <a:buFont typeface="Calibri" panose="020B0604020202020204" pitchFamily="34" charset="0"/>
              <a:buChar char="-"/>
            </a:pPr>
            <a:r>
              <a:rPr lang="fi-FI" sz="2400" dirty="0">
                <a:solidFill>
                  <a:schemeClr val="tx2"/>
                </a:solidFill>
              </a:rPr>
              <a:t>Etsi Finlexistä ja muualta internetistä tietoa ja vastaa sen pohjalta kysymyksiin. Käytä luotettavia lähteitä, tekoälyn käyttö ei ole sallittua.</a:t>
            </a:r>
          </a:p>
          <a:p>
            <a:pPr marL="514350" indent="-514350">
              <a:buFont typeface="Calibri" panose="020F0302020204030204"/>
              <a:buChar char="-"/>
            </a:pPr>
            <a:r>
              <a:rPr lang="fi-FI" sz="2400" dirty="0">
                <a:solidFill>
                  <a:schemeClr val="tx2"/>
                </a:solidFill>
              </a:rPr>
              <a:t>Mitä tarkoitetaan nuorella työntekijällä?</a:t>
            </a:r>
          </a:p>
          <a:p>
            <a:pPr marL="514350" indent="-514350">
              <a:buFont typeface="Calibri" panose="020F0302020204030204"/>
              <a:buChar char="-"/>
            </a:pPr>
            <a:r>
              <a:rPr lang="fi-FI" sz="2400" dirty="0">
                <a:solidFill>
                  <a:schemeClr val="tx2"/>
                </a:solidFill>
              </a:rPr>
              <a:t>Minkä ikäisen nuoren voi ottaa kokoaikaiseen työsuhteeseen ja millä ehdoilla?</a:t>
            </a:r>
          </a:p>
          <a:p>
            <a:pPr marL="514350" indent="-514350">
              <a:buFont typeface="Calibri" panose="020F0302020204030204"/>
              <a:buChar char="-"/>
            </a:pPr>
            <a:r>
              <a:rPr lang="fi-FI" sz="2400" dirty="0">
                <a:solidFill>
                  <a:schemeClr val="tx2"/>
                </a:solidFill>
              </a:rPr>
              <a:t>Mikä on nuoren työntekijän enimmäistyöaika vuorokaudessa ja viikossa?</a:t>
            </a:r>
          </a:p>
          <a:p>
            <a:pPr marL="514350" indent="-514350">
              <a:buFont typeface="Calibri" panose="020F0302020204030204"/>
              <a:buChar char="-"/>
            </a:pPr>
            <a:r>
              <a:rPr lang="fi-FI" sz="2400" dirty="0">
                <a:solidFill>
                  <a:schemeClr val="tx2"/>
                </a:solidFill>
              </a:rPr>
              <a:t>Mille aikavälille nuoren työntekijän työaika tulee sijoittua? Miksi?</a:t>
            </a:r>
          </a:p>
          <a:p>
            <a:pPr marL="514350" indent="-514350">
              <a:buFont typeface="Calibri" panose="020F0302020204030204"/>
              <a:buChar char="-"/>
            </a:pPr>
            <a:r>
              <a:rPr lang="fi-FI" sz="2400" dirty="0">
                <a:solidFill>
                  <a:schemeClr val="tx2"/>
                </a:solidFill>
              </a:rPr>
              <a:t>Kuinka monta tuntia lepoaika on vuorokaudessa? </a:t>
            </a:r>
          </a:p>
          <a:p>
            <a:pPr marL="0" indent="0">
              <a:buNone/>
            </a:pPr>
            <a:r>
              <a:rPr lang="en-GB" sz="2400" dirty="0">
                <a:solidFill>
                  <a:schemeClr val="tx2"/>
                </a:solidFill>
              </a:rPr>
              <a:t>Tee </a:t>
            </a:r>
            <a:r>
              <a:rPr lang="en-GB" sz="2400" dirty="0" err="1">
                <a:solidFill>
                  <a:schemeClr val="tx2"/>
                </a:solidFill>
              </a:rPr>
              <a:t>tehtävä</a:t>
            </a:r>
            <a:r>
              <a:rPr lang="en-GB" sz="2400" dirty="0">
                <a:solidFill>
                  <a:schemeClr val="tx2"/>
                </a:solidFill>
              </a:rPr>
              <a:t> </a:t>
            </a:r>
            <a:r>
              <a:rPr lang="en-GB" sz="2400" dirty="0" err="1">
                <a:solidFill>
                  <a:schemeClr val="tx2"/>
                </a:solidFill>
              </a:rPr>
              <a:t>Wordiin</a:t>
            </a:r>
            <a:r>
              <a:rPr lang="en-GB" sz="2400" dirty="0">
                <a:solidFill>
                  <a:schemeClr val="tx2"/>
                </a:solidFill>
              </a:rPr>
              <a:t> </a:t>
            </a:r>
            <a:r>
              <a:rPr lang="en-GB" sz="2400" dirty="0" err="1">
                <a:solidFill>
                  <a:schemeClr val="tx2"/>
                </a:solidFill>
              </a:rPr>
              <a:t>ja</a:t>
            </a:r>
            <a:r>
              <a:rPr lang="en-GB" sz="2400" dirty="0">
                <a:solidFill>
                  <a:schemeClr val="tx2"/>
                </a:solidFill>
              </a:rPr>
              <a:t> </a:t>
            </a:r>
            <a:r>
              <a:rPr lang="en-GB" sz="2400" dirty="0" err="1">
                <a:solidFill>
                  <a:schemeClr val="tx2"/>
                </a:solidFill>
              </a:rPr>
              <a:t>palauta</a:t>
            </a:r>
            <a:r>
              <a:rPr lang="en-GB" sz="2400" dirty="0">
                <a:solidFill>
                  <a:schemeClr val="tx2"/>
                </a:solidFill>
              </a:rPr>
              <a:t> </a:t>
            </a:r>
            <a:r>
              <a:rPr lang="en-GB" sz="2400" dirty="0" err="1">
                <a:solidFill>
                  <a:schemeClr val="tx2"/>
                </a:solidFill>
              </a:rPr>
              <a:t>Peda.netiin</a:t>
            </a:r>
            <a:r>
              <a:rPr lang="en-GB" sz="2400" dirty="0">
                <a:solidFill>
                  <a:schemeClr val="tx2"/>
                </a:solidFill>
              </a:rPr>
              <a:t> </a:t>
            </a:r>
            <a:r>
              <a:rPr lang="en-GB" sz="2400" dirty="0" err="1">
                <a:solidFill>
                  <a:schemeClr val="tx2"/>
                </a:solidFill>
              </a:rPr>
              <a:t>merkintänä</a:t>
            </a:r>
            <a:endParaRPr lang="en-GB" sz="2400" dirty="0">
              <a:solidFill>
                <a:schemeClr val="tx2"/>
              </a:solidFill>
            </a:endParaRPr>
          </a:p>
        </p:txBody>
      </p:sp>
    </p:spTree>
    <p:extLst>
      <p:ext uri="{BB962C8B-B14F-4D97-AF65-F5344CB8AC3E}">
        <p14:creationId xmlns:p14="http://schemas.microsoft.com/office/powerpoint/2010/main" val="1656304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60E6D0A-4990-2F95-F498-57CBF5B5E646}"/>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E6339954-D47D-0AEF-FA79-985132CCE377}"/>
              </a:ext>
            </a:extLst>
          </p:cNvPr>
          <p:cNvSpPr>
            <a:spLocks noGrp="1"/>
          </p:cNvSpPr>
          <p:nvPr>
            <p:ph idx="1"/>
          </p:nvPr>
        </p:nvSpPr>
        <p:spPr/>
        <p:txBody>
          <a:bodyPr/>
          <a:lstStyle/>
          <a:p>
            <a:endParaRPr lang="fi-FI"/>
          </a:p>
        </p:txBody>
      </p:sp>
    </p:spTree>
    <p:extLst>
      <p:ext uri="{BB962C8B-B14F-4D97-AF65-F5344CB8AC3E}">
        <p14:creationId xmlns:p14="http://schemas.microsoft.com/office/powerpoint/2010/main" val="1042205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4DE4AF81-61FB-6CE8-20AC-C74717860BAE}"/>
              </a:ext>
            </a:extLst>
          </p:cNvPr>
          <p:cNvSpPr>
            <a:spLocks noGrp="1"/>
          </p:cNvSpPr>
          <p:nvPr>
            <p:ph type="title"/>
          </p:nvPr>
        </p:nvSpPr>
        <p:spPr>
          <a:xfrm>
            <a:off x="630936" y="640080"/>
            <a:ext cx="4818888" cy="1481328"/>
          </a:xfrm>
        </p:spPr>
        <p:txBody>
          <a:bodyPr anchor="b">
            <a:normAutofit/>
          </a:bodyPr>
          <a:lstStyle/>
          <a:p>
            <a:r>
              <a:rPr lang="fi-FI" sz="5400"/>
              <a:t>Video </a:t>
            </a:r>
            <a:endParaRPr lang="en-GB" sz="5400"/>
          </a:p>
        </p:txBody>
      </p:sp>
      <p:sp>
        <p:nvSpPr>
          <p:cNvPr id="12"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sX0" fmla="*/ 0 w 3255095"/>
              <a:gd name="csY0" fmla="*/ 0 h 18288"/>
              <a:gd name="csX1" fmla="*/ 618468 w 3255095"/>
              <a:gd name="csY1" fmla="*/ 0 h 18288"/>
              <a:gd name="csX2" fmla="*/ 1269487 w 3255095"/>
              <a:gd name="csY2" fmla="*/ 0 h 18288"/>
              <a:gd name="csX3" fmla="*/ 1953057 w 3255095"/>
              <a:gd name="csY3" fmla="*/ 0 h 18288"/>
              <a:gd name="csX4" fmla="*/ 2636627 w 3255095"/>
              <a:gd name="csY4" fmla="*/ 0 h 18288"/>
              <a:gd name="csX5" fmla="*/ 3255095 w 3255095"/>
              <a:gd name="csY5" fmla="*/ 0 h 18288"/>
              <a:gd name="csX6" fmla="*/ 3255095 w 3255095"/>
              <a:gd name="csY6" fmla="*/ 18288 h 18288"/>
              <a:gd name="csX7" fmla="*/ 2538974 w 3255095"/>
              <a:gd name="csY7" fmla="*/ 18288 h 18288"/>
              <a:gd name="csX8" fmla="*/ 1822853 w 3255095"/>
              <a:gd name="csY8" fmla="*/ 18288 h 18288"/>
              <a:gd name="csX9" fmla="*/ 1171834 w 3255095"/>
              <a:gd name="csY9" fmla="*/ 18288 h 18288"/>
              <a:gd name="csX10" fmla="*/ 0 w 3255095"/>
              <a:gd name="csY10" fmla="*/ 18288 h 18288"/>
              <a:gd name="csX11" fmla="*/ 0 w 3255095"/>
              <a:gd name="csY11"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E95209E4-706F-C297-241F-406452B1E447}"/>
              </a:ext>
            </a:extLst>
          </p:cNvPr>
          <p:cNvSpPr>
            <a:spLocks noGrp="1"/>
          </p:cNvSpPr>
          <p:nvPr>
            <p:ph idx="1"/>
          </p:nvPr>
        </p:nvSpPr>
        <p:spPr>
          <a:xfrm>
            <a:off x="630936" y="2660904"/>
            <a:ext cx="4818888" cy="3547872"/>
          </a:xfrm>
        </p:spPr>
        <p:txBody>
          <a:bodyPr anchor="t">
            <a:normAutofit/>
          </a:bodyPr>
          <a:lstStyle/>
          <a:p>
            <a:r>
              <a:rPr lang="en-GB" sz="2200" dirty="0">
                <a:hlinkClick r:id="rId3"/>
              </a:rPr>
              <a:t>https://www.youtube.com/watch?v=k2P0rFpcYaU</a:t>
            </a:r>
            <a:r>
              <a:rPr lang="en-GB" sz="2200" dirty="0"/>
              <a:t> </a:t>
            </a:r>
          </a:p>
          <a:p>
            <a:endParaRPr lang="en-GB" sz="2200" dirty="0"/>
          </a:p>
        </p:txBody>
      </p:sp>
      <p:pic>
        <p:nvPicPr>
          <p:cNvPr id="5" name="Kuva 4">
            <a:extLst>
              <a:ext uri="{FF2B5EF4-FFF2-40B4-BE49-F238E27FC236}">
                <a16:creationId xmlns:a16="http://schemas.microsoft.com/office/drawing/2014/main" id="{33C1FB25-D015-E400-2269-22918B7E2FB3}"/>
              </a:ext>
            </a:extLst>
          </p:cNvPr>
          <p:cNvPicPr>
            <a:picLocks noChangeAspect="1"/>
          </p:cNvPicPr>
          <p:nvPr/>
        </p:nvPicPr>
        <p:blipFill>
          <a:blip r:embed="rId4"/>
          <a:stretch>
            <a:fillRect/>
          </a:stretch>
        </p:blipFill>
        <p:spPr>
          <a:xfrm>
            <a:off x="6099048" y="719987"/>
            <a:ext cx="5458968" cy="5418025"/>
          </a:xfrm>
          <a:prstGeom prst="rect">
            <a:avLst/>
          </a:prstGeom>
        </p:spPr>
      </p:pic>
    </p:spTree>
    <p:extLst>
      <p:ext uri="{BB962C8B-B14F-4D97-AF65-F5344CB8AC3E}">
        <p14:creationId xmlns:p14="http://schemas.microsoft.com/office/powerpoint/2010/main" val="1361483364"/>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194</TotalTime>
  <Words>671</Words>
  <Application>Microsoft Office PowerPoint</Application>
  <PresentationFormat>Laajakuva</PresentationFormat>
  <Paragraphs>71</Paragraphs>
  <Slides>11</Slides>
  <Notes>4</Notes>
  <HiddenSlides>0</HiddenSlides>
  <MMClips>0</MMClips>
  <ScaleCrop>false</ScaleCrop>
  <HeadingPairs>
    <vt:vector size="4" baseType="variant">
      <vt:variant>
        <vt:lpstr>Teema</vt:lpstr>
      </vt:variant>
      <vt:variant>
        <vt:i4>1</vt:i4>
      </vt:variant>
      <vt:variant>
        <vt:lpstr>Dian otsikot</vt:lpstr>
      </vt:variant>
      <vt:variant>
        <vt:i4>11</vt:i4>
      </vt:variant>
    </vt:vector>
  </HeadingPairs>
  <TitlesOfParts>
    <vt:vector size="12" baseType="lpstr">
      <vt:lpstr>Office-teema</vt:lpstr>
      <vt:lpstr>Työlainsäädäntö</vt:lpstr>
      <vt:lpstr>Tunnin rakenne</vt:lpstr>
      <vt:lpstr>Työsopimuslaki </vt:lpstr>
      <vt:lpstr>Työsopimuslaki </vt:lpstr>
      <vt:lpstr>Työehtosopimus ja työehtosopimuslaki</vt:lpstr>
      <vt:lpstr>PowerPoint-esitys</vt:lpstr>
      <vt:lpstr>Finlex tehtävä</vt:lpstr>
      <vt:lpstr>PowerPoint-esitys</vt:lpstr>
      <vt:lpstr>Video </vt:lpstr>
      <vt:lpstr>Kahoot</vt:lpstr>
      <vt:lpstr>Uutistehtävä</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Niina Holappa</cp:lastModifiedBy>
  <cp:revision>15</cp:revision>
  <dcterms:created xsi:type="dcterms:W3CDTF">2025-11-24T12:44:23Z</dcterms:created>
  <dcterms:modified xsi:type="dcterms:W3CDTF">2026-01-14T11:18:13Z</dcterms:modified>
</cp:coreProperties>
</file>