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67" r:id="rId6"/>
    <p:sldId id="268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84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402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875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8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348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167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151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997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237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470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093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6CF7A-0134-4C6C-AA57-55B8DB08F6C1}" type="datetimeFigureOut">
              <a:rPr lang="fi-FI" smtClean="0"/>
              <a:t>14.11.2017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631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i.wikipedia.org/wiki/Luminol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328821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phet.colorado.edu/sims/html/molecules-and-light/latest/molecules-and-light_en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C4B1F9-0E53-4396-9FC3-96F7B86B8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27" y="2701781"/>
            <a:ext cx="6271953" cy="2387600"/>
          </a:xfrm>
          <a:solidFill>
            <a:schemeClr val="bg1">
              <a:alpha val="80000"/>
            </a:schemeClr>
          </a:solidFill>
          <a:ln w="25400">
            <a:solidFill>
              <a:srgbClr val="0070C0"/>
            </a:solidFill>
          </a:ln>
        </p:spPr>
        <p:txBody>
          <a:bodyPr anchor="ctr" anchorCtr="1"/>
          <a:lstStyle/>
          <a:p>
            <a:r>
              <a:rPr lang="fi-FI" dirty="0">
                <a:solidFill>
                  <a:schemeClr val="tx1">
                    <a:alpha val="80000"/>
                  </a:schemeClr>
                </a:solidFill>
              </a:rPr>
              <a:t>Valo ja lämpösäteily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913C470-8CA5-4132-B931-29C4A8ED1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5949" y="6018415"/>
            <a:ext cx="3965170" cy="702425"/>
          </a:xfrm>
          <a:solidFill>
            <a:schemeClr val="bg1">
              <a:alpha val="80000"/>
            </a:schemeClr>
          </a:solidFill>
          <a:ln w="25400">
            <a:solidFill>
              <a:srgbClr val="0070C0"/>
            </a:solidFill>
          </a:ln>
        </p:spPr>
        <p:txBody>
          <a:bodyPr anchor="ctr" anchorCtr="1"/>
          <a:lstStyle/>
          <a:p>
            <a:r>
              <a:rPr lang="fi-FI" dirty="0">
                <a:solidFill>
                  <a:schemeClr val="tx1">
                    <a:alpha val="80000"/>
                  </a:schemeClr>
                </a:solidFill>
              </a:rPr>
              <a:t>Jan Jansson @TYK 2017-18</a:t>
            </a:r>
          </a:p>
        </p:txBody>
      </p:sp>
    </p:spTree>
    <p:extLst>
      <p:ext uri="{BB962C8B-B14F-4D97-AF65-F5344CB8AC3E}">
        <p14:creationId xmlns:p14="http://schemas.microsoft.com/office/powerpoint/2010/main" val="708358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9E0E27-A869-406F-9B43-7B62315C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Ultraviolettisäteily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69D683-1494-44ED-ADA4-DE943A077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fi-FI" dirty="0"/>
              <a:t>UV-valo on valoa, jota ihminen ei näe, mutta jotkin aineet </a:t>
            </a:r>
            <a:r>
              <a:rPr lang="fi-FI" dirty="0">
                <a:hlinkClick r:id="rId2"/>
              </a:rPr>
              <a:t>fluoresoivat</a:t>
            </a:r>
            <a:r>
              <a:rPr lang="fi-FI" dirty="0"/>
              <a:t> UV-valossa</a:t>
            </a:r>
          </a:p>
          <a:p>
            <a:r>
              <a:rPr lang="fi-FI" dirty="0"/>
              <a:t>Jotkin hyönteiset näkevät UV-valoa ja tunnistavat sen avulla esimerkiksi kukkia, jotka näyttävät erilaisilta, kun näkee UV-valoa</a:t>
            </a:r>
          </a:p>
          <a:p>
            <a:r>
              <a:rPr lang="fi-FI" dirty="0"/>
              <a:t>UV-säteily ruskettaa, mutta se voi olla myös vaarallista silmille ja aiheuttaa ihosyöpää</a:t>
            </a:r>
          </a:p>
          <a:p>
            <a:r>
              <a:rPr lang="fi-FI" dirty="0"/>
              <a:t>Ilmakehän yläosassa on otsonikaasua (O</a:t>
            </a:r>
            <a:r>
              <a:rPr lang="fi-FI" baseline="-25000" dirty="0"/>
              <a:t>3</a:t>
            </a:r>
            <a:r>
              <a:rPr lang="fi-FI" dirty="0"/>
              <a:t>), joka sitoo UV-säteilyä ja suojaa ihmisiä Auringosta tulevalta UV-säteilyltä</a:t>
            </a:r>
          </a:p>
        </p:txBody>
      </p:sp>
    </p:spTree>
    <p:extLst>
      <p:ext uri="{BB962C8B-B14F-4D97-AF65-F5344CB8AC3E}">
        <p14:creationId xmlns:p14="http://schemas.microsoft.com/office/powerpoint/2010/main" val="415216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C01D45-2889-40AD-92DA-165741B3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69CC51-8CE1-400B-BD3E-B24A80082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Näkyvä valo</a:t>
            </a:r>
          </a:p>
          <a:p>
            <a:r>
              <a:rPr lang="fi-FI" dirty="0"/>
              <a:t>Kasvihuoneilmiö</a:t>
            </a:r>
          </a:p>
          <a:p>
            <a:r>
              <a:rPr lang="fi-FI" dirty="0"/>
              <a:t>IR-säteily </a:t>
            </a:r>
          </a:p>
          <a:p>
            <a:r>
              <a:rPr lang="fi-FI" dirty="0"/>
              <a:t>UV-säteily</a:t>
            </a:r>
          </a:p>
        </p:txBody>
      </p:sp>
    </p:spTree>
    <p:extLst>
      <p:ext uri="{BB962C8B-B14F-4D97-AF65-F5344CB8AC3E}">
        <p14:creationId xmlns:p14="http://schemas.microsoft.com/office/powerpoint/2010/main" val="2304482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BB6BB7-B9A3-4189-9736-D1DBCFA7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Valossa on kaikki värit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C52953-488D-4652-B5F2-22FD97F92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193310" cy="317421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Prisma hajottaa valkoisen valon eri väreiksi</a:t>
            </a:r>
          </a:p>
          <a:p>
            <a:r>
              <a:rPr lang="fi-FI" dirty="0"/>
              <a:t>Myös sateenkaaressa voi nähdä kaikki eri värit, joita on valossa</a:t>
            </a:r>
          </a:p>
          <a:p>
            <a:r>
              <a:rPr lang="fi-FI" dirty="0"/>
              <a:t>Punainen esine näyttää punaiselta, koska siitä heijastuu ihmisen silmään vain punaista valoa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9F3D1B9-D9C7-4EC8-ADB5-DF901F5EB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637" r="31258"/>
          <a:stretch/>
        </p:blipFill>
        <p:spPr>
          <a:xfrm rot="5400000">
            <a:off x="6029950" y="3329808"/>
            <a:ext cx="2880000" cy="2880000"/>
          </a:xfrm>
          <a:prstGeom prst="rect">
            <a:avLst/>
          </a:prstGeom>
        </p:spPr>
      </p:pic>
      <p:sp>
        <p:nvSpPr>
          <p:cNvPr id="6" name="Tasakylkinen kolmio 5">
            <a:extLst>
              <a:ext uri="{FF2B5EF4-FFF2-40B4-BE49-F238E27FC236}">
                <a16:creationId xmlns:a16="http://schemas.microsoft.com/office/drawing/2014/main" id="{4B5125D3-AF97-4477-8C02-75B1A272E26C}"/>
              </a:ext>
            </a:extLst>
          </p:cNvPr>
          <p:cNvSpPr/>
          <p:nvPr/>
        </p:nvSpPr>
        <p:spPr>
          <a:xfrm>
            <a:off x="6401316" y="949715"/>
            <a:ext cx="1390936" cy="1307248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Nuoli: Oikea 8">
            <a:extLst>
              <a:ext uri="{FF2B5EF4-FFF2-40B4-BE49-F238E27FC236}">
                <a16:creationId xmlns:a16="http://schemas.microsoft.com/office/drawing/2014/main" id="{6E73B393-684F-4730-8C3D-6312FE5E40C2}"/>
              </a:ext>
            </a:extLst>
          </p:cNvPr>
          <p:cNvSpPr/>
          <p:nvPr/>
        </p:nvSpPr>
        <p:spPr>
          <a:xfrm rot="20126218">
            <a:off x="5877718" y="1539936"/>
            <a:ext cx="1246211" cy="57137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Valkoinen</a:t>
            </a:r>
          </a:p>
        </p:txBody>
      </p:sp>
      <p:sp>
        <p:nvSpPr>
          <p:cNvPr id="10" name="Nuoli: Oikea 9">
            <a:extLst>
              <a:ext uri="{FF2B5EF4-FFF2-40B4-BE49-F238E27FC236}">
                <a16:creationId xmlns:a16="http://schemas.microsoft.com/office/drawing/2014/main" id="{7AD89850-A54B-4608-9D4F-767DBB776EB4}"/>
              </a:ext>
            </a:extLst>
          </p:cNvPr>
          <p:cNvSpPr/>
          <p:nvPr/>
        </p:nvSpPr>
        <p:spPr>
          <a:xfrm rot="418530">
            <a:off x="7685855" y="723092"/>
            <a:ext cx="1268304" cy="57137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punainen</a:t>
            </a:r>
          </a:p>
        </p:txBody>
      </p:sp>
      <p:sp>
        <p:nvSpPr>
          <p:cNvPr id="12" name="Nuoli: Oikea 11">
            <a:extLst>
              <a:ext uri="{FF2B5EF4-FFF2-40B4-BE49-F238E27FC236}">
                <a16:creationId xmlns:a16="http://schemas.microsoft.com/office/drawing/2014/main" id="{95187CAC-4E75-4D71-848A-65CEECA3917D}"/>
              </a:ext>
            </a:extLst>
          </p:cNvPr>
          <p:cNvSpPr/>
          <p:nvPr/>
        </p:nvSpPr>
        <p:spPr>
          <a:xfrm rot="658359">
            <a:off x="7673072" y="1036643"/>
            <a:ext cx="1268304" cy="57137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oranssi</a:t>
            </a:r>
          </a:p>
        </p:txBody>
      </p:sp>
      <p:sp>
        <p:nvSpPr>
          <p:cNvPr id="13" name="Nuoli: Oikea 12">
            <a:extLst>
              <a:ext uri="{FF2B5EF4-FFF2-40B4-BE49-F238E27FC236}">
                <a16:creationId xmlns:a16="http://schemas.microsoft.com/office/drawing/2014/main" id="{979BE451-7EF4-45C8-9386-2FC4828C0690}"/>
              </a:ext>
            </a:extLst>
          </p:cNvPr>
          <p:cNvSpPr/>
          <p:nvPr/>
        </p:nvSpPr>
        <p:spPr>
          <a:xfrm rot="991509">
            <a:off x="7635967" y="1320638"/>
            <a:ext cx="1268304" cy="571376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keltainen</a:t>
            </a:r>
          </a:p>
        </p:txBody>
      </p:sp>
      <p:sp>
        <p:nvSpPr>
          <p:cNvPr id="14" name="Nuoli: Oikea 13">
            <a:extLst>
              <a:ext uri="{FF2B5EF4-FFF2-40B4-BE49-F238E27FC236}">
                <a16:creationId xmlns:a16="http://schemas.microsoft.com/office/drawing/2014/main" id="{0FDC45E6-919A-460E-ABC8-C00425CF6BA3}"/>
              </a:ext>
            </a:extLst>
          </p:cNvPr>
          <p:cNvSpPr/>
          <p:nvPr/>
        </p:nvSpPr>
        <p:spPr>
          <a:xfrm rot="1502218">
            <a:off x="7580330" y="1664720"/>
            <a:ext cx="1268304" cy="57137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vihreä</a:t>
            </a:r>
          </a:p>
        </p:txBody>
      </p:sp>
      <p:sp>
        <p:nvSpPr>
          <p:cNvPr id="15" name="Nuoli: Oikea 14">
            <a:extLst>
              <a:ext uri="{FF2B5EF4-FFF2-40B4-BE49-F238E27FC236}">
                <a16:creationId xmlns:a16="http://schemas.microsoft.com/office/drawing/2014/main" id="{9268EEFF-D641-489F-A868-BDD5AAA6E6E6}"/>
              </a:ext>
            </a:extLst>
          </p:cNvPr>
          <p:cNvSpPr/>
          <p:nvPr/>
        </p:nvSpPr>
        <p:spPr>
          <a:xfrm rot="1764585">
            <a:off x="7477339" y="1997831"/>
            <a:ext cx="1268304" cy="57137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sininen</a:t>
            </a:r>
          </a:p>
        </p:txBody>
      </p:sp>
      <p:sp>
        <p:nvSpPr>
          <p:cNvPr id="16" name="Nuoli: Oikea 15">
            <a:extLst>
              <a:ext uri="{FF2B5EF4-FFF2-40B4-BE49-F238E27FC236}">
                <a16:creationId xmlns:a16="http://schemas.microsoft.com/office/drawing/2014/main" id="{70FBBD62-8BC7-4E16-95BF-1A209B4C106F}"/>
              </a:ext>
            </a:extLst>
          </p:cNvPr>
          <p:cNvSpPr/>
          <p:nvPr/>
        </p:nvSpPr>
        <p:spPr>
          <a:xfrm rot="2403464">
            <a:off x="7348114" y="2336286"/>
            <a:ext cx="1268304" cy="571376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violetti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657D1D07-2864-4C54-ACF6-4A02482AE3E5}"/>
              </a:ext>
            </a:extLst>
          </p:cNvPr>
          <p:cNvSpPr/>
          <p:nvPr/>
        </p:nvSpPr>
        <p:spPr>
          <a:xfrm>
            <a:off x="2402007" y="5752608"/>
            <a:ext cx="914400" cy="91440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Nuoli: Oikea 16">
            <a:extLst>
              <a:ext uri="{FF2B5EF4-FFF2-40B4-BE49-F238E27FC236}">
                <a16:creationId xmlns:a16="http://schemas.microsoft.com/office/drawing/2014/main" id="{C1720DDF-E8E3-4055-BCFF-1FA5A75CB1CF}"/>
              </a:ext>
            </a:extLst>
          </p:cNvPr>
          <p:cNvSpPr/>
          <p:nvPr/>
        </p:nvSpPr>
        <p:spPr>
          <a:xfrm rot="841378">
            <a:off x="1328266" y="5142311"/>
            <a:ext cx="1246211" cy="57137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Valkoinen</a:t>
            </a:r>
          </a:p>
        </p:txBody>
      </p:sp>
      <p:sp>
        <p:nvSpPr>
          <p:cNvPr id="18" name="Nuoli: Oikea 17">
            <a:extLst>
              <a:ext uri="{FF2B5EF4-FFF2-40B4-BE49-F238E27FC236}">
                <a16:creationId xmlns:a16="http://schemas.microsoft.com/office/drawing/2014/main" id="{5F3BCA14-1CE8-4A31-8969-FE6C34970926}"/>
              </a:ext>
            </a:extLst>
          </p:cNvPr>
          <p:cNvSpPr/>
          <p:nvPr/>
        </p:nvSpPr>
        <p:spPr>
          <a:xfrm rot="20143745">
            <a:off x="3175431" y="5049364"/>
            <a:ext cx="1268304" cy="57137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punainen</a:t>
            </a:r>
          </a:p>
        </p:txBody>
      </p:sp>
    </p:spTree>
    <p:extLst>
      <p:ext uri="{BB962C8B-B14F-4D97-AF65-F5344CB8AC3E}">
        <p14:creationId xmlns:p14="http://schemas.microsoft.com/office/powerpoint/2010/main" val="158341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8E9C69-9D50-436D-ACAF-8479D1BB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Kasvihuoneilmiö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DC6303-7C2E-488A-8623-9A03F8034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Auringosta tulee Maapallolle valoa ja lämpöä</a:t>
            </a:r>
          </a:p>
          <a:p>
            <a:r>
              <a:rPr lang="fi-FI" dirty="0"/>
              <a:t>Maapallon ympärillä on ohut kerros kaasuja eli ilmakehä</a:t>
            </a:r>
          </a:p>
          <a:p>
            <a:pPr lvl="1"/>
            <a:r>
              <a:rPr lang="fi-FI" dirty="0"/>
              <a:t>Ilmakehässä on eniten typpeä (N</a:t>
            </a:r>
            <a:r>
              <a:rPr lang="fi-FI" baseline="-25000" dirty="0"/>
              <a:t>2</a:t>
            </a:r>
            <a:r>
              <a:rPr lang="fi-FI" dirty="0"/>
              <a:t>, 78%) ja happea (O</a:t>
            </a:r>
            <a:r>
              <a:rPr lang="fi-FI" baseline="-25000" dirty="0"/>
              <a:t>2</a:t>
            </a:r>
            <a:r>
              <a:rPr lang="fi-FI" dirty="0"/>
              <a:t>, 21%)</a:t>
            </a:r>
          </a:p>
          <a:p>
            <a:r>
              <a:rPr lang="fi-FI" dirty="0"/>
              <a:t>Kasvihuoneessa on lasikatto, joka pitää lämmön kasvihuoneen sisällä. Maapallon ilmakehä toimii samalla tavalla. </a:t>
            </a:r>
          </a:p>
          <a:p>
            <a:r>
              <a:rPr lang="fi-FI" dirty="0"/>
              <a:t>Ilmakehässä on vettä ja muita kaasuja, jotka estävät lämpöä palaamasta avaruuteen </a:t>
            </a:r>
          </a:p>
          <a:p>
            <a:r>
              <a:rPr lang="fi-FI" dirty="0"/>
              <a:t>Maapallon lämpötila on noin 20 °C korkeampi kuin se olisi ilman kasvihuoneilmiötä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844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Kasvihuoneilmiö</a:t>
            </a:r>
          </a:p>
        </p:txBody>
      </p:sp>
      <p:sp>
        <p:nvSpPr>
          <p:cNvPr id="6" name="Suorakulmio 5"/>
          <p:cNvSpPr/>
          <p:nvPr/>
        </p:nvSpPr>
        <p:spPr>
          <a:xfrm>
            <a:off x="357158" y="5242865"/>
            <a:ext cx="8429684" cy="8572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357158" y="2099593"/>
            <a:ext cx="8429684" cy="314327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Aurinko 11"/>
          <p:cNvSpPr/>
          <p:nvPr/>
        </p:nvSpPr>
        <p:spPr>
          <a:xfrm>
            <a:off x="428596" y="1456651"/>
            <a:ext cx="1500198" cy="157163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lvi 13"/>
          <p:cNvSpPr/>
          <p:nvPr/>
        </p:nvSpPr>
        <p:spPr>
          <a:xfrm>
            <a:off x="4857752" y="3171163"/>
            <a:ext cx="2143140" cy="78581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6" name="Suora nuoliyhdysviiva 15"/>
          <p:cNvCxnSpPr/>
          <p:nvPr/>
        </p:nvCxnSpPr>
        <p:spPr>
          <a:xfrm rot="16200000" flipH="1">
            <a:off x="1035819" y="3421196"/>
            <a:ext cx="1857388" cy="121444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uora nuoliyhdysviiva 16"/>
          <p:cNvCxnSpPr/>
          <p:nvPr/>
        </p:nvCxnSpPr>
        <p:spPr>
          <a:xfrm rot="16200000" flipH="1">
            <a:off x="821505" y="3492634"/>
            <a:ext cx="1857388" cy="121444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/>
          <p:cNvCxnSpPr/>
          <p:nvPr/>
        </p:nvCxnSpPr>
        <p:spPr>
          <a:xfrm rot="16200000" flipH="1">
            <a:off x="1107257" y="3349758"/>
            <a:ext cx="1857388" cy="121444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/>
          <p:cNvCxnSpPr/>
          <p:nvPr/>
        </p:nvCxnSpPr>
        <p:spPr>
          <a:xfrm rot="16200000" flipH="1">
            <a:off x="1321571" y="3278320"/>
            <a:ext cx="1857388" cy="121444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/>
          <p:cNvCxnSpPr/>
          <p:nvPr/>
        </p:nvCxnSpPr>
        <p:spPr>
          <a:xfrm rot="16200000" flipH="1">
            <a:off x="678629" y="3564072"/>
            <a:ext cx="1857388" cy="121444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/>
          <p:cNvCxnSpPr/>
          <p:nvPr/>
        </p:nvCxnSpPr>
        <p:spPr>
          <a:xfrm rot="16200000" flipH="1">
            <a:off x="1535885" y="3206882"/>
            <a:ext cx="1857388" cy="1214446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/>
          <p:cNvCxnSpPr/>
          <p:nvPr/>
        </p:nvCxnSpPr>
        <p:spPr>
          <a:xfrm rot="5400000" flipH="1" flipV="1">
            <a:off x="2928926" y="4242733"/>
            <a:ext cx="1285884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/>
          <p:cNvCxnSpPr/>
          <p:nvPr/>
        </p:nvCxnSpPr>
        <p:spPr>
          <a:xfrm rot="5400000" flipH="1" flipV="1">
            <a:off x="3143240" y="4171295"/>
            <a:ext cx="1285884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/>
          <p:cNvCxnSpPr/>
          <p:nvPr/>
        </p:nvCxnSpPr>
        <p:spPr>
          <a:xfrm rot="5400000" flipH="1" flipV="1">
            <a:off x="3286116" y="4385609"/>
            <a:ext cx="1285884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/>
          <p:cNvCxnSpPr/>
          <p:nvPr/>
        </p:nvCxnSpPr>
        <p:spPr>
          <a:xfrm rot="5400000" flipH="1" flipV="1">
            <a:off x="3643306" y="4385609"/>
            <a:ext cx="1285884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/>
          <p:cNvCxnSpPr/>
          <p:nvPr/>
        </p:nvCxnSpPr>
        <p:spPr>
          <a:xfrm rot="5400000" flipH="1" flipV="1">
            <a:off x="4000496" y="3171163"/>
            <a:ext cx="1285884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nuoliyhdysviiva 28"/>
          <p:cNvCxnSpPr/>
          <p:nvPr/>
        </p:nvCxnSpPr>
        <p:spPr>
          <a:xfrm rot="5400000" flipH="1" flipV="1">
            <a:off x="4143372" y="4242733"/>
            <a:ext cx="1285884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uorakulmio 29"/>
          <p:cNvSpPr/>
          <p:nvPr/>
        </p:nvSpPr>
        <p:spPr>
          <a:xfrm>
            <a:off x="3500430" y="4457047"/>
            <a:ext cx="1571636" cy="57150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Lämpösäteily</a:t>
            </a:r>
          </a:p>
        </p:txBody>
      </p:sp>
      <p:cxnSp>
        <p:nvCxnSpPr>
          <p:cNvPr id="31" name="Suora nuoliyhdysviiva 30"/>
          <p:cNvCxnSpPr/>
          <p:nvPr/>
        </p:nvCxnSpPr>
        <p:spPr>
          <a:xfrm rot="16200000" flipH="1">
            <a:off x="7634335" y="3916702"/>
            <a:ext cx="1000132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/>
          <p:cNvCxnSpPr/>
          <p:nvPr/>
        </p:nvCxnSpPr>
        <p:spPr>
          <a:xfrm rot="5400000" flipH="1" flipV="1">
            <a:off x="6215074" y="4171295"/>
            <a:ext cx="1285884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/>
          <p:cNvCxnSpPr/>
          <p:nvPr/>
        </p:nvCxnSpPr>
        <p:spPr>
          <a:xfrm rot="5400000" flipH="1" flipV="1">
            <a:off x="6715140" y="4242733"/>
            <a:ext cx="1285884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ikehys 34"/>
          <p:cNvSpPr txBox="1"/>
          <p:nvPr/>
        </p:nvSpPr>
        <p:spPr>
          <a:xfrm>
            <a:off x="7143768" y="3314039"/>
            <a:ext cx="731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/>
              <a:t>CO</a:t>
            </a:r>
            <a:r>
              <a:rPr lang="fi-FI" sz="2800" b="1" baseline="-25000" dirty="0"/>
              <a:t>2</a:t>
            </a:r>
          </a:p>
        </p:txBody>
      </p:sp>
      <p:sp>
        <p:nvSpPr>
          <p:cNvPr id="40" name="Pilvi 39"/>
          <p:cNvSpPr/>
          <p:nvPr/>
        </p:nvSpPr>
        <p:spPr>
          <a:xfrm>
            <a:off x="2428860" y="3028287"/>
            <a:ext cx="1500198" cy="71438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6" name="Suora nuoliyhdysviiva 35"/>
          <p:cNvCxnSpPr/>
          <p:nvPr/>
        </p:nvCxnSpPr>
        <p:spPr>
          <a:xfrm rot="16200000" flipV="1">
            <a:off x="6809948" y="2585409"/>
            <a:ext cx="857256" cy="571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orakulmio 21"/>
          <p:cNvSpPr/>
          <p:nvPr/>
        </p:nvSpPr>
        <p:spPr>
          <a:xfrm>
            <a:off x="1116756" y="3408547"/>
            <a:ext cx="1571636" cy="928694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Näkyvä valo</a:t>
            </a:r>
          </a:p>
        </p:txBody>
      </p:sp>
      <p:cxnSp>
        <p:nvCxnSpPr>
          <p:cNvPr id="41" name="Suora nuoliyhdysviiva 40"/>
          <p:cNvCxnSpPr/>
          <p:nvPr/>
        </p:nvCxnSpPr>
        <p:spPr>
          <a:xfrm rot="16200000" flipH="1">
            <a:off x="1678761" y="2278188"/>
            <a:ext cx="857256" cy="78581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/>
          <p:cNvCxnSpPr/>
          <p:nvPr/>
        </p:nvCxnSpPr>
        <p:spPr>
          <a:xfrm rot="5400000" flipH="1" flipV="1">
            <a:off x="2571736" y="2313907"/>
            <a:ext cx="857256" cy="57150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uora nuoliyhdysviiva 45"/>
          <p:cNvCxnSpPr/>
          <p:nvPr/>
        </p:nvCxnSpPr>
        <p:spPr>
          <a:xfrm rot="16200000" flipH="1">
            <a:off x="4964909" y="4278452"/>
            <a:ext cx="1000132" cy="500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ikehys 31"/>
          <p:cNvSpPr txBox="1"/>
          <p:nvPr/>
        </p:nvSpPr>
        <p:spPr>
          <a:xfrm>
            <a:off x="7740352" y="3162613"/>
            <a:ext cx="7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/>
              <a:t>H</a:t>
            </a:r>
            <a:r>
              <a:rPr lang="fi-FI" sz="2800" b="1" baseline="-25000" dirty="0"/>
              <a:t>2</a:t>
            </a:r>
            <a:r>
              <a:rPr lang="fi-FI" sz="2800" b="1" dirty="0"/>
              <a:t>O</a:t>
            </a:r>
          </a:p>
        </p:txBody>
      </p:sp>
      <p:sp>
        <p:nvSpPr>
          <p:cNvPr id="37" name="Tekstikehys 36"/>
          <p:cNvSpPr txBox="1"/>
          <p:nvPr/>
        </p:nvSpPr>
        <p:spPr>
          <a:xfrm>
            <a:off x="7236296" y="2730565"/>
            <a:ext cx="82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 err="1"/>
              <a:t>C</a:t>
            </a:r>
            <a:r>
              <a:rPr lang="fi-FI" sz="2800" b="1" baseline="-25000" dirty="0" err="1"/>
              <a:t>x</a:t>
            </a:r>
            <a:r>
              <a:rPr lang="fi-FI" sz="2800" b="1" dirty="0" err="1"/>
              <a:t>H</a:t>
            </a:r>
            <a:r>
              <a:rPr lang="fi-FI" sz="2800" b="1" baseline="-25000" dirty="0" err="1"/>
              <a:t>y</a:t>
            </a:r>
            <a:endParaRPr lang="fi-FI" sz="28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10241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4" grpId="0" animBg="1"/>
      <p:bldP spid="30" grpId="0" animBg="1"/>
      <p:bldP spid="35" grpId="0"/>
      <p:bldP spid="40" grpId="0" animBg="1"/>
      <p:bldP spid="22" grpId="0" animBg="1"/>
      <p:bldP spid="32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Kasvihuoneilmiö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Tärkeimmät kasvihuonekaasut</a:t>
            </a:r>
          </a:p>
          <a:p>
            <a:pPr lvl="1"/>
            <a:r>
              <a:rPr lang="fi-FI" dirty="0"/>
              <a:t>H</a:t>
            </a:r>
            <a:r>
              <a:rPr lang="fi-FI" baseline="-25000" dirty="0"/>
              <a:t>2</a:t>
            </a:r>
            <a:r>
              <a:rPr lang="fi-FI" dirty="0"/>
              <a:t>O: vaikutus 40-70%: määrä ilmassa 0-4%</a:t>
            </a:r>
          </a:p>
          <a:p>
            <a:pPr lvl="1"/>
            <a:r>
              <a:rPr lang="fi-FI" dirty="0"/>
              <a:t>CO</a:t>
            </a:r>
            <a:r>
              <a:rPr lang="fi-FI" baseline="-25000" dirty="0"/>
              <a:t>2</a:t>
            </a:r>
            <a:r>
              <a:rPr lang="fi-FI" dirty="0"/>
              <a:t>: vaikutus 10-25%: määrä ilmassa 0,0400%</a:t>
            </a:r>
            <a:endParaRPr lang="fi-FI" baseline="-25000" dirty="0"/>
          </a:p>
          <a:p>
            <a:pPr lvl="1"/>
            <a:r>
              <a:rPr lang="fi-FI" dirty="0"/>
              <a:t>CH</a:t>
            </a:r>
            <a:r>
              <a:rPr lang="fi-FI" baseline="-25000" dirty="0"/>
              <a:t>4</a:t>
            </a:r>
            <a:r>
              <a:rPr lang="fi-FI" dirty="0"/>
              <a:t>: vaikutus 5-10%: määrä ilmassa 0,00018%</a:t>
            </a:r>
          </a:p>
          <a:p>
            <a:r>
              <a:rPr lang="fi-FI" dirty="0"/>
              <a:t>Hiilidioksidipäästöjä (CO</a:t>
            </a:r>
            <a:r>
              <a:rPr lang="fi-FI" baseline="-25000" dirty="0"/>
              <a:t>2</a:t>
            </a:r>
            <a:r>
              <a:rPr lang="fi-FI" dirty="0"/>
              <a:t>) tuottaa moni asia</a:t>
            </a:r>
          </a:p>
          <a:p>
            <a:pPr lvl="1"/>
            <a:r>
              <a:rPr lang="fi-FI" dirty="0"/>
              <a:t>Autoilu, lentäminen, sähköntuotanto…</a:t>
            </a:r>
          </a:p>
          <a:p>
            <a:r>
              <a:rPr lang="fi-FI" dirty="0"/>
              <a:t>Metaanipäästöjä (CH</a:t>
            </a:r>
            <a:r>
              <a:rPr lang="fi-FI" baseline="-25000" dirty="0"/>
              <a:t>4</a:t>
            </a:r>
            <a:r>
              <a:rPr lang="fi-FI" dirty="0"/>
              <a:t>) on vaikeampi rajoittaa. Lehmät ja muut märehtijät tuottavat paljon metaania. </a:t>
            </a:r>
          </a:p>
          <a:p>
            <a:r>
              <a:rPr lang="fi-FI" dirty="0"/>
              <a:t>Jos kasvihuonekaasuja on ilmassa liikaa, Maapallon lämpötila kasvaa vaarallisesti</a:t>
            </a:r>
          </a:p>
        </p:txBody>
      </p:sp>
    </p:spTree>
    <p:extLst>
      <p:ext uri="{BB962C8B-B14F-4D97-AF65-F5344CB8AC3E}">
        <p14:creationId xmlns:p14="http://schemas.microsoft.com/office/powerpoint/2010/main" val="119656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767A61-91AD-465D-98B5-91A65361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Sähkömagneettinen säteily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43DBBE-0F14-467C-B1AF-1FB7D360C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419812" cy="4351338"/>
          </a:xfrm>
        </p:spPr>
        <p:txBody>
          <a:bodyPr>
            <a:normAutofit fontScale="92500"/>
          </a:bodyPr>
          <a:lstStyle/>
          <a:p>
            <a:r>
              <a:rPr lang="fi-FI" dirty="0"/>
              <a:t>Kaikki, mitä ihminen näkee, on ainetta tai energiaa </a:t>
            </a:r>
          </a:p>
          <a:p>
            <a:pPr lvl="1"/>
            <a:r>
              <a:rPr lang="fi-FI" dirty="0"/>
              <a:t>Aine koostuu atomeista, joilla on massa.</a:t>
            </a:r>
          </a:p>
          <a:p>
            <a:pPr lvl="1"/>
            <a:r>
              <a:rPr lang="fi-FI" dirty="0"/>
              <a:t>Näkyvä valo on säteilyä, joka koostuu fotoneista. Fotonilla ei ole massaa.</a:t>
            </a:r>
          </a:p>
          <a:p>
            <a:r>
              <a:rPr lang="fi-FI" dirty="0"/>
              <a:t>Valo on sähkömagneettista säteilyä, joka liikkuu todella nopeasti. Valon nopeus on 300 000 km/s.</a:t>
            </a:r>
          </a:p>
          <a:p>
            <a:r>
              <a:rPr lang="fi-FI" dirty="0"/>
              <a:t>Valo käyttäytyy kuin aalto. Se leviää niin kuin aalto. Se taittuu ja heijastuu pinnoista niin kuin aalto.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8FC6631-AD4A-4C9B-AE03-1978CD5E4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5" t="26228" r="26789" b="8043"/>
          <a:stretch/>
        </p:blipFill>
        <p:spPr>
          <a:xfrm>
            <a:off x="6283353" y="2378586"/>
            <a:ext cx="2650921" cy="263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2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D3A3E4-E8AD-4D60-B67B-DC89BB5B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Sähkömagneettinen säteily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B84D44-D3A6-48F2-AC9E-55F2F628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27" y="1550470"/>
            <a:ext cx="7886700" cy="2437185"/>
          </a:xfrm>
        </p:spPr>
        <p:txBody>
          <a:bodyPr>
            <a:normAutofit fontScale="85000" lnSpcReduction="10000"/>
          </a:bodyPr>
          <a:lstStyle/>
          <a:p>
            <a:r>
              <a:rPr lang="fi-FI" dirty="0"/>
              <a:t>Valo on vain yhdenlaista sähkömagneettista säteilyä. Erilaiset sm-säteilyt luokitellaan aallonpituuden mukaan.</a:t>
            </a:r>
          </a:p>
          <a:p>
            <a:r>
              <a:rPr lang="fi-FI" dirty="0"/>
              <a:t>Näkyvän valon aallonpituus on noin 380-740 nanometriä</a:t>
            </a:r>
          </a:p>
          <a:p>
            <a:pPr lvl="1"/>
            <a:r>
              <a:rPr lang="fi-FI" dirty="0"/>
              <a:t>Nanometri on 0,000 000 001 metriä</a:t>
            </a:r>
          </a:p>
          <a:p>
            <a:r>
              <a:rPr lang="fi-FI" dirty="0"/>
              <a:t>Jos aallonpituus on pidempi kuin näkyvän valon, puhutaan infrapunasäteilystä (IR). Jos aallonpituus on lyhyempi kuin näkyvän valon, puhutaan ultraviolettisäteilystä (UV)</a:t>
            </a:r>
          </a:p>
        </p:txBody>
      </p:sp>
      <p:pic>
        <p:nvPicPr>
          <p:cNvPr id="1028" name="Picture 4" descr="https://upload.wikimedia.org/wikipedia/commons/thumb/0/07/EM_spectrum_fi.svg/787px-EM_spectrum_fi.svg.png">
            <a:extLst>
              <a:ext uri="{FF2B5EF4-FFF2-40B4-BE49-F238E27FC236}">
                <a16:creationId xmlns:a16="http://schemas.microsoft.com/office/drawing/2014/main" id="{A44D030A-2407-4CCF-9ECA-91510180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83" y="3834296"/>
            <a:ext cx="5652388" cy="302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4FCE625-A546-49C1-B137-0058890762F2}"/>
              </a:ext>
            </a:extLst>
          </p:cNvPr>
          <p:cNvSpPr txBox="1"/>
          <p:nvPr/>
        </p:nvSpPr>
        <p:spPr>
          <a:xfrm>
            <a:off x="5630728" y="6131262"/>
            <a:ext cx="330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 Wikimedia </a:t>
            </a:r>
            <a:r>
              <a:rPr lang="fi-FI" sz="1200" dirty="0" err="1"/>
              <a:t>Commons</a:t>
            </a:r>
            <a:r>
              <a:rPr lang="fi-FI" sz="1200" dirty="0"/>
              <a:t>: </a:t>
            </a:r>
          </a:p>
          <a:p>
            <a:r>
              <a:rPr lang="fi-FI" sz="1200" dirty="0">
                <a:hlinkClick r:id="rId3"/>
              </a:rPr>
              <a:t>By </a:t>
            </a:r>
            <a:r>
              <a:rPr lang="fi-FI" sz="1200" dirty="0" err="1">
                <a:hlinkClick r:id="rId3"/>
              </a:rPr>
              <a:t>EM_spectrum.svg</a:t>
            </a:r>
            <a:r>
              <a:rPr lang="fi-FI" sz="1200" dirty="0">
                <a:hlinkClick r:id="rId3"/>
              </a:rPr>
              <a:t>: </a:t>
            </a:r>
            <a:r>
              <a:rPr lang="fi-FI" sz="1200" dirty="0" err="1">
                <a:hlinkClick r:id="rId3"/>
              </a:rPr>
              <a:t>Zedhderivative</a:t>
            </a:r>
            <a:r>
              <a:rPr lang="fi-FI" sz="1200" dirty="0">
                <a:hlinkClick r:id="rId3"/>
              </a:rPr>
              <a:t> </a:t>
            </a:r>
            <a:r>
              <a:rPr lang="fi-FI" sz="1200" dirty="0" err="1">
                <a:hlinkClick r:id="rId3"/>
              </a:rPr>
              <a:t>work</a:t>
            </a:r>
            <a:r>
              <a:rPr lang="fi-FI" sz="1200" dirty="0">
                <a:hlinkClick r:id="rId3"/>
              </a:rPr>
              <a:t>: </a:t>
            </a:r>
            <a:r>
              <a:rPr lang="fi-FI" sz="1200" dirty="0" err="1">
                <a:hlinkClick r:id="rId3"/>
              </a:rPr>
              <a:t>Ykstoinen</a:t>
            </a:r>
            <a:r>
              <a:rPr lang="fi-FI" sz="1200" dirty="0">
                <a:hlinkClick r:id="rId3"/>
              </a:rPr>
              <a:t> (</a:t>
            </a:r>
            <a:r>
              <a:rPr lang="fi-FI" sz="1200" dirty="0" err="1">
                <a:hlinkClick r:id="rId3"/>
              </a:rPr>
              <a:t>talk</a:t>
            </a:r>
            <a:r>
              <a:rPr lang="fi-FI" sz="1200" dirty="0">
                <a:hlinkClick r:id="rId3"/>
              </a:rPr>
              <a:t>) - </a:t>
            </a:r>
            <a:r>
              <a:rPr lang="fi-FI" sz="1200" dirty="0" err="1">
                <a:hlinkClick r:id="rId3"/>
              </a:rPr>
              <a:t>EM_spectrum.svg</a:t>
            </a:r>
            <a:r>
              <a:rPr lang="fi-FI" sz="1200" dirty="0">
                <a:hlinkClick r:id="rId3"/>
              </a:rPr>
              <a:t>, CC BY-SA 3.0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1577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364438-54C2-43B7-936C-10384FC4D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Infrapuna- eli lämpösäteily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C6BD40-0014-443B-AEAF-1DF472A57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1294"/>
            <a:ext cx="5059086" cy="5234731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Kaikki aineet lähettävät infrapunasäteilyä</a:t>
            </a:r>
          </a:p>
          <a:p>
            <a:r>
              <a:rPr lang="fi-FI" dirty="0"/>
              <a:t>IR-säteily voi </a:t>
            </a:r>
            <a:r>
              <a:rPr lang="fi-FI" dirty="0">
                <a:hlinkClick r:id="rId2"/>
              </a:rPr>
              <a:t>varastoitua molekyyliin </a:t>
            </a:r>
            <a:r>
              <a:rPr lang="fi-FI" dirty="0"/>
              <a:t>värähtelynä</a:t>
            </a:r>
          </a:p>
          <a:p>
            <a:r>
              <a:rPr lang="fi-FI" dirty="0"/>
              <a:t>IR säteilyä ei voi nähdä, mutta sen voi tuntea lämpönä, kun säteily varastoituu ihmisen molekyyleihin</a:t>
            </a:r>
          </a:p>
          <a:p>
            <a:r>
              <a:rPr lang="fi-FI" dirty="0"/>
              <a:t>Säteily ei tarvitse väliainetta liikkumiseen. Säteily voi liikkua tyhjiössä. Auringon valo tuntuu lämpimältä, koska valossa on myös lämpösäteilyä.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C81DF9C-9BAC-4101-81EF-AC67AF828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01" y="2072081"/>
            <a:ext cx="3107885" cy="359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474</Words>
  <Application>Microsoft Office PowerPoint</Application>
  <PresentationFormat>Näytössä katseltava diaesitys (4:3)</PresentationFormat>
  <Paragraphs>65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Office-teema</vt:lpstr>
      <vt:lpstr>Valo ja lämpösäteily</vt:lpstr>
      <vt:lpstr>Tunnin ohjelma</vt:lpstr>
      <vt:lpstr>Valossa on kaikki värit</vt:lpstr>
      <vt:lpstr>Kasvihuoneilmiö</vt:lpstr>
      <vt:lpstr>Kasvihuoneilmiö</vt:lpstr>
      <vt:lpstr>Kasvihuoneilmiö</vt:lpstr>
      <vt:lpstr>Sähkömagneettinen säteily</vt:lpstr>
      <vt:lpstr>Sähkömagneettinen säteily</vt:lpstr>
      <vt:lpstr>Infrapuna- eli lämpösäteily</vt:lpstr>
      <vt:lpstr>Ultraviolettisäteily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mahtuu kahdelle riville</dc:title>
  <dc:creator>Jan Jansson</dc:creator>
  <cp:lastModifiedBy>Jan Jansson</cp:lastModifiedBy>
  <cp:revision>22</cp:revision>
  <dcterms:created xsi:type="dcterms:W3CDTF">2017-10-07T11:37:59Z</dcterms:created>
  <dcterms:modified xsi:type="dcterms:W3CDTF">2017-11-14T12:39:18Z</dcterms:modified>
</cp:coreProperties>
</file>