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6" r:id="rId5"/>
    <p:sldId id="260" r:id="rId6"/>
    <p:sldId id="261" r:id="rId7"/>
    <p:sldId id="264" r:id="rId8"/>
    <p:sldId id="265" r:id="rId9"/>
    <p:sldId id="267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3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640"/>
    <p:restoredTop sz="94674"/>
  </p:normalViewPr>
  <p:slideViewPr>
    <p:cSldViewPr snapToGrid="0" snapToObjects="1">
      <p:cViewPr varScale="1">
        <p:scale>
          <a:sx n="87" d="100"/>
          <a:sy n="87" d="100"/>
        </p:scale>
        <p:origin x="-115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89AC4-A32B-714F-9F96-3D389C63A89A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69939-1E8E-3D4C-93E8-47AEED8C0B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7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69939-1E8E-3D4C-93E8-47AEED8C0B5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6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9</a:t>
            </a:r>
            <a:r>
              <a:rPr lang="fi-FI" b="1" dirty="0" smtClean="0"/>
              <a:t>. </a:t>
            </a:r>
            <a:r>
              <a:rPr lang="fi-FI" b="1" dirty="0" smtClean="0"/>
              <a:t>Oppimisen </a:t>
            </a:r>
            <a:r>
              <a:rPr lang="fi-FI" b="1" dirty="0" smtClean="0"/>
              <a:t>psykologinen perusta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</a:t>
            </a:r>
            <a:r>
              <a:rPr lang="fi-FI" dirty="0" smtClean="0"/>
              <a:t>100</a:t>
            </a:r>
            <a:r>
              <a:rPr lang="fi-FI" dirty="0" smtClean="0"/>
              <a:t>-111)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Oppiminen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toiminnan suhteellisen pysyvä muutos, joka perustuu </a:t>
            </a:r>
            <a:r>
              <a:rPr lang="fi-FI" dirty="0" smtClean="0"/>
              <a:t>kokemukseen</a:t>
            </a:r>
            <a:endParaRPr lang="fi-FI" dirty="0"/>
          </a:p>
          <a:p>
            <a:pPr lvl="0"/>
            <a:r>
              <a:rPr lang="fi-FI" dirty="0"/>
              <a:t>tiedon jäsentämistä, tulkintaa ja merkitysten </a:t>
            </a:r>
            <a:r>
              <a:rPr lang="fi-FI" dirty="0" smtClean="0"/>
              <a:t>rakentamista</a:t>
            </a:r>
          </a:p>
          <a:p>
            <a:pPr lvl="0"/>
            <a:r>
              <a:rPr lang="fi-FI" dirty="0"/>
              <a:t>toimintaa, jossa aiemmalla tietopohjalla on keskeinen </a:t>
            </a:r>
            <a:r>
              <a:rPr lang="fi-FI" dirty="0" smtClean="0"/>
              <a:t>merkitys</a:t>
            </a:r>
          </a:p>
          <a:p>
            <a:pPr lvl="0"/>
            <a:r>
              <a:rPr lang="fi-FI" dirty="0"/>
              <a:t>taito, joka voidaan </a:t>
            </a:r>
            <a:r>
              <a:rPr lang="fi-FI" dirty="0" smtClean="0"/>
              <a:t>oppia</a:t>
            </a:r>
          </a:p>
          <a:p>
            <a:pPr lvl="0"/>
            <a:r>
              <a:rPr lang="fi-FI" dirty="0"/>
              <a:t>oppimisen lajeja (= tapoja oppia) on useita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Oppimisen biologinen perusta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dirty="0" smtClean="0"/>
              <a:t>Aivot</a:t>
            </a:r>
          </a:p>
          <a:p>
            <a:pPr lvl="0"/>
            <a:r>
              <a:rPr lang="fi-FI" dirty="0"/>
              <a:t>plastisuus = aivojen </a:t>
            </a:r>
            <a:r>
              <a:rPr lang="fi-FI" dirty="0" smtClean="0"/>
              <a:t>muovautuvuus</a:t>
            </a:r>
          </a:p>
          <a:p>
            <a:pPr lvl="0"/>
            <a:r>
              <a:rPr lang="fi-FI" dirty="0"/>
              <a:t>oppiminen perustuu yksittäisen hermosolun sisäisiin muutoksiin ja hermosoluyhteyksistä muodostuvien hermoverkkojen </a:t>
            </a:r>
            <a:r>
              <a:rPr lang="fi-FI" dirty="0" smtClean="0"/>
              <a:t>toimintaan</a:t>
            </a:r>
          </a:p>
          <a:p>
            <a:pPr lvl="0"/>
            <a:r>
              <a:rPr lang="fi-FI" dirty="0" err="1"/>
              <a:t>hippokampus</a:t>
            </a:r>
            <a:r>
              <a:rPr lang="fi-FI" dirty="0"/>
              <a:t> ja sitä ympäröivät aivorakenteet tärkeitä esim. uusien asioiden muistamisen </a:t>
            </a:r>
            <a:r>
              <a:rPr lang="fi-FI" dirty="0" smtClean="0"/>
              <a:t>kannalta</a:t>
            </a:r>
          </a:p>
          <a:p>
            <a:pPr lvl="0"/>
            <a:r>
              <a:rPr lang="fi-FI" dirty="0"/>
              <a:t>otsalohkot tärkeitä esim. muistin ja tarkkaavaisuuden kannalta</a:t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dirty="0" smtClean="0"/>
              <a:t>Vireys</a:t>
            </a:r>
          </a:p>
          <a:p>
            <a:pPr lvl="0"/>
            <a:r>
              <a:rPr lang="fi-FI" dirty="0" smtClean="0"/>
              <a:t>valmius </a:t>
            </a:r>
            <a:r>
              <a:rPr lang="fi-FI" dirty="0"/>
              <a:t>reagoida ulkomaailman ärsykkeisiin, aivojen sisäinen virittäytyminen sekä psyykkinen kokemus omasta </a:t>
            </a:r>
            <a:r>
              <a:rPr lang="fi-FI" dirty="0" smtClean="0"/>
              <a:t>tilasta</a:t>
            </a:r>
          </a:p>
          <a:p>
            <a:pPr lvl="0"/>
            <a:r>
              <a:rPr lang="fi-FI" dirty="0"/>
              <a:t>aivojen normaali toiminta edellyttää riittävää </a:t>
            </a:r>
            <a:r>
              <a:rPr lang="fi-FI" dirty="0" smtClean="0"/>
              <a:t>vireystasoa</a:t>
            </a:r>
          </a:p>
          <a:p>
            <a:pPr lvl="0"/>
            <a:endParaRPr lang="fi-FI" dirty="0"/>
          </a:p>
          <a:p>
            <a:pPr marL="0" lvl="0" indent="0">
              <a:buNone/>
            </a:pPr>
            <a:r>
              <a:rPr lang="fi-FI" b="1" dirty="0" smtClean="0">
                <a:latin typeface="+mj-lt"/>
              </a:rPr>
              <a:t>Temperamentti</a:t>
            </a:r>
          </a:p>
          <a:p>
            <a:r>
              <a:rPr lang="fi-FI" dirty="0"/>
              <a:t>Liisa </a:t>
            </a:r>
            <a:r>
              <a:rPr lang="fi-FI" dirty="0" err="1" smtClean="0"/>
              <a:t>Keltikangas-Järvinen</a:t>
            </a:r>
            <a:r>
              <a:rPr lang="fi-FI" dirty="0"/>
              <a:t>: opiskelutyyliä ohjaavat temperamenttipiirteet aktiivisuus, sinnikkyys, </a:t>
            </a:r>
            <a:r>
              <a:rPr lang="fi-FI" dirty="0" smtClean="0"/>
              <a:t>häirittävyys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966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Oppimisen kognitiivinen perusta 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oppiminen on tiedon käsittelyä: ihminen vastaanottaa ja valikoi tietoa, tekee havaintoja, muistaa ja </a:t>
            </a:r>
            <a:r>
              <a:rPr lang="fi-FI" dirty="0" smtClean="0"/>
              <a:t>tulkitsee </a:t>
            </a:r>
            <a:r>
              <a:rPr lang="fi-FI" dirty="0" smtClean="0"/>
              <a:t>tahatonta oppimista</a:t>
            </a:r>
          </a:p>
          <a:p>
            <a:pPr lvl="0"/>
            <a:r>
              <a:rPr lang="fi-FI" dirty="0" smtClean="0"/>
              <a:t>skeemat </a:t>
            </a:r>
            <a:r>
              <a:rPr lang="fi-FI" dirty="0"/>
              <a:t>(sisäiset mallit): muistiin tallentuneita tietorakenteita tai toimintamalleja, ihmisen rakentamia käsityksiä </a:t>
            </a:r>
            <a:r>
              <a:rPr lang="fi-FI" dirty="0" smtClean="0"/>
              <a:t>todellisuudesta</a:t>
            </a:r>
          </a:p>
          <a:p>
            <a:pPr lvl="1"/>
            <a:r>
              <a:rPr lang="fi-FI" dirty="0" smtClean="0"/>
              <a:t>ohjaavat </a:t>
            </a:r>
            <a:r>
              <a:rPr lang="fi-FI" dirty="0"/>
              <a:t>tarkkaavaisuuden suuntaamista, havaitsemista ja tiedon </a:t>
            </a:r>
            <a:r>
              <a:rPr lang="fi-FI" dirty="0" smtClean="0"/>
              <a:t>etsimistä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valikoiva tarkkaavaisuus: prosessi, jossa tietoiseen käsittelyyn valikoidaan aktiivisesti jotain tietoa ja muu tieto jätetään huomioimatta</a:t>
            </a:r>
          </a:p>
          <a:p>
            <a:pPr lvl="0"/>
            <a:r>
              <a:rPr lang="fi-FI" dirty="0"/>
              <a:t>jaettu tarkkaavaisuus: kykyä huomioida kahta tai useampaa asiaa yhtäaikaisesti</a:t>
            </a:r>
          </a:p>
          <a:p>
            <a:pPr lvl="0"/>
            <a:r>
              <a:rPr lang="fi-FI" dirty="0"/>
              <a:t>metakognitio: tietoisuus omista kognitiivisista </a:t>
            </a:r>
            <a:r>
              <a:rPr lang="fi-FI" dirty="0" smtClean="0"/>
              <a:t>prosesseista</a:t>
            </a:r>
          </a:p>
          <a:p>
            <a:pPr lvl="1"/>
            <a:r>
              <a:rPr lang="fi-FI" dirty="0"/>
              <a:t>ymmärrys ja arvio omasta oppimisesta, oppimisstrategioista ja siitä, </a:t>
            </a:r>
            <a:r>
              <a:rPr lang="fi-FI" dirty="0" smtClean="0"/>
              <a:t>miten oppimistaan voi kehittää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Oppimisen kognitiivinen perusta: Muisti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i-FI" dirty="0"/>
              <a:t>välttämätön </a:t>
            </a:r>
            <a:r>
              <a:rPr lang="fi-FI" dirty="0" smtClean="0"/>
              <a:t>oppimiselle</a:t>
            </a:r>
          </a:p>
          <a:p>
            <a:pPr lvl="0"/>
            <a:r>
              <a:rPr lang="fi-FI" dirty="0"/>
              <a:t>aistimuisti: järjestelmä, johon varastoituu alustavasti kaikki aistien välityksellä vastaanotettu tieto</a:t>
            </a:r>
            <a:endParaRPr lang="fi-FI" dirty="0" smtClean="0"/>
          </a:p>
          <a:p>
            <a:pPr lvl="0"/>
            <a:r>
              <a:rPr lang="fi-FI" dirty="0"/>
              <a:t>työmuisti: muistijärjestelmä, joka pystyy käsittelemään vain rajallisen määrän tietoa, tieto säilyy korkeintaan </a:t>
            </a:r>
            <a:r>
              <a:rPr lang="fi-FI" dirty="0" smtClean="0"/>
              <a:t>minuutin</a:t>
            </a:r>
          </a:p>
          <a:p>
            <a:pPr lvl="0"/>
            <a:r>
              <a:rPr lang="fi-FI" dirty="0"/>
              <a:t>työmuisti tärkeä oppimisen kannalta </a:t>
            </a:r>
            <a:r>
              <a:rPr lang="fi-FI" dirty="0" smtClean="0"/>
              <a:t>→ muistaa</a:t>
            </a:r>
            <a:r>
              <a:rPr lang="fi-FI" dirty="0"/>
              <a:t>, mitä oli tarkoitus tehdä ja pystyy työstämään ja yhdistelemään asioita mielessään</a:t>
            </a:r>
            <a:endParaRPr lang="fi-FI" dirty="0" smtClean="0"/>
          </a:p>
          <a:p>
            <a:r>
              <a:rPr lang="fi-FI" dirty="0"/>
              <a:t>pitkäkestoinen muisti: useita rinnakkaisia muistijärjestelmiä, kapasiteetti periaatteessa </a:t>
            </a:r>
            <a:r>
              <a:rPr lang="fi-FI" dirty="0" smtClean="0"/>
              <a:t>rajaton</a:t>
            </a:r>
          </a:p>
          <a:p>
            <a:r>
              <a:rPr lang="fi-FI" dirty="0"/>
              <a:t>tietojen ja taitojen tallentuminen pitkäkestoiseen muistiin: kertaus, prosessoinnin laatu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361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Oppimisen sosiokulttuurinen perusta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ihminen oppii sosiaalisessa ja kulttuurisessa vuorovaikutuksessa </a:t>
            </a:r>
            <a:endParaRPr lang="fi-FI" dirty="0"/>
          </a:p>
          <a:p>
            <a:pPr marL="0" lvl="0" indent="0">
              <a:buNone/>
            </a:pPr>
            <a:r>
              <a:rPr lang="fi-FI" dirty="0"/>
              <a:t> </a:t>
            </a:r>
            <a:r>
              <a:rPr lang="fi-FI" dirty="0" smtClean="0"/>
              <a:t>  → </a:t>
            </a:r>
            <a:r>
              <a:rPr lang="fi-FI" dirty="0"/>
              <a:t>tyypillisten ajattelu- ja toimintatapojen </a:t>
            </a:r>
            <a:r>
              <a:rPr lang="fi-FI" dirty="0" smtClean="0"/>
              <a:t>omaksuminen</a:t>
            </a:r>
          </a:p>
          <a:p>
            <a:pPr lvl="0"/>
            <a:r>
              <a:rPr lang="fi-FI" dirty="0"/>
              <a:t>kulttuuri vaikuttaa oppimisprosessiin ja </a:t>
            </a:r>
            <a:r>
              <a:rPr lang="fi-FI" dirty="0" smtClean="0"/>
              <a:t>oppimistuloksiin</a:t>
            </a:r>
          </a:p>
          <a:p>
            <a:pPr lvl="0"/>
            <a:r>
              <a:rPr lang="fi-FI" dirty="0"/>
              <a:t>oppiminen on osallistumista yhteisön </a:t>
            </a:r>
            <a:r>
              <a:rPr lang="fi-FI" dirty="0" smtClean="0"/>
              <a:t>toimintaan</a:t>
            </a:r>
          </a:p>
          <a:p>
            <a:pPr lvl="1"/>
            <a:r>
              <a:rPr lang="fi-FI" dirty="0"/>
              <a:t>identiteetti: käsitys itsestä; kuka minä olen, mihin minä </a:t>
            </a:r>
            <a:r>
              <a:rPr lang="fi-FI" dirty="0" smtClean="0"/>
              <a:t>kuulun</a:t>
            </a:r>
          </a:p>
          <a:p>
            <a:pPr lvl="1"/>
            <a:r>
              <a:rPr lang="fi-FI" dirty="0" err="1"/>
              <a:t>toimijuus</a:t>
            </a:r>
            <a:r>
              <a:rPr lang="fi-FI" dirty="0"/>
              <a:t>: yhteisöllisessä toiminnassa syntyvä toimintavalmius, joka sidottu yksilön identiteettiin ja kulttuuriin → aloitteellisuus, tahto toimia</a:t>
            </a:r>
            <a:endParaRPr lang="fi-FI" dirty="0" smtClean="0"/>
          </a:p>
          <a:p>
            <a:pPr lvl="0"/>
            <a:endParaRPr lang="fi-FI" dirty="0"/>
          </a:p>
          <a:p>
            <a:pPr marL="0" lv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198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fi-FI" dirty="0"/>
              <a:t>Sosiaalinen </a:t>
            </a:r>
            <a:r>
              <a:rPr lang="fi-FI" dirty="0" smtClean="0"/>
              <a:t>toimintaympäristö</a:t>
            </a:r>
          </a:p>
          <a:p>
            <a:pPr lvl="0"/>
            <a:r>
              <a:rPr lang="fi-FI" dirty="0"/>
              <a:t>laajennettu </a:t>
            </a:r>
            <a:r>
              <a:rPr lang="fi-FI" dirty="0" smtClean="0"/>
              <a:t>muisti</a:t>
            </a:r>
          </a:p>
          <a:p>
            <a:pPr lvl="0"/>
            <a:r>
              <a:rPr lang="fi-FI" dirty="0"/>
              <a:t>ajattelun hajauttaminen</a:t>
            </a:r>
            <a:r>
              <a:rPr lang="fi-FI" dirty="0" smtClean="0"/>
              <a:t>​</a:t>
            </a:r>
          </a:p>
          <a:p>
            <a:pPr lvl="0"/>
            <a:r>
              <a:rPr lang="fi-FI" dirty="0"/>
              <a:t>oppiminen sosiaalisesti hajautuneena </a:t>
            </a:r>
            <a:r>
              <a:rPr lang="fi-FI" dirty="0" smtClean="0"/>
              <a:t>prosessina</a:t>
            </a:r>
          </a:p>
          <a:p>
            <a:pPr lvl="0"/>
            <a:endParaRPr lang="fi-FI" dirty="0"/>
          </a:p>
          <a:p>
            <a:pPr marL="0" lvl="0" indent="0">
              <a:buNone/>
            </a:pPr>
            <a:r>
              <a:rPr lang="fi-FI" dirty="0" smtClean="0"/>
              <a:t>Oppimisympäristöt</a:t>
            </a:r>
          </a:p>
          <a:p>
            <a:r>
              <a:rPr lang="fi-FI" dirty="0"/>
              <a:t>ympäristö, jossa oppiminen ja opiskelu </a:t>
            </a:r>
            <a:r>
              <a:rPr lang="fi-FI" dirty="0" smtClean="0"/>
              <a:t>tapahtuvat</a:t>
            </a:r>
          </a:p>
          <a:p>
            <a:r>
              <a:rPr lang="fi-FI" dirty="0"/>
              <a:t>oppimisympäristöjä on määritelty eri tavoin, esim. fyysinen, tekninen ja psyykkinen oppimisympäristö </a:t>
            </a:r>
            <a:endParaRPr lang="fi-FI" dirty="0"/>
          </a:p>
          <a:p>
            <a:pPr marL="0" lv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121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374</Words>
  <Application>Microsoft Office PowerPoint</Application>
  <PresentationFormat>Mukautettu</PresentationFormat>
  <Paragraphs>51</Paragraphs>
  <Slides>9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9. Oppimisen psykologinen perusta</vt:lpstr>
      <vt:lpstr>Oppiminen</vt:lpstr>
      <vt:lpstr>Oppimisen biologinen perusta</vt:lpstr>
      <vt:lpstr>PowerPoint-esitys</vt:lpstr>
      <vt:lpstr>Oppimisen kognitiivinen perusta </vt:lpstr>
      <vt:lpstr>PowerPoint-esitys</vt:lpstr>
      <vt:lpstr>Oppimisen kognitiivinen perusta: Muisti</vt:lpstr>
      <vt:lpstr>Oppimisen sosiokulttuurinen perusta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Johanna Yrjänä</cp:lastModifiedBy>
  <cp:revision>71</cp:revision>
  <dcterms:created xsi:type="dcterms:W3CDTF">2016-04-22T12:08:07Z</dcterms:created>
  <dcterms:modified xsi:type="dcterms:W3CDTF">2016-06-22T07:46:42Z</dcterms:modified>
</cp:coreProperties>
</file>