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60" r:id="rId3"/>
    <p:sldId id="261" r:id="rId4"/>
    <p:sldId id="266" r:id="rId5"/>
    <p:sldId id="277" r:id="rId6"/>
    <p:sldId id="278" r:id="rId7"/>
    <p:sldId id="268" r:id="rId8"/>
    <p:sldId id="267" r:id="rId9"/>
    <p:sldId id="262" r:id="rId10"/>
    <p:sldId id="269" r:id="rId11"/>
    <p:sldId id="270" r:id="rId12"/>
    <p:sldId id="271" r:id="rId13"/>
    <p:sldId id="263" r:id="rId14"/>
  </p:sldIdLst>
  <p:sldSz cx="12192000" cy="68580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FDB6E-7959-4D1F-8E1A-B7199376F1D8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236C6-F47C-4B68-9968-DFACA2626DB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0392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9833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524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696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84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452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0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937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019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84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628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62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CD1821-7406-F741-9EA6-06F28B720CD6}" type="datetimeFigureOut">
              <a:rPr lang="fi-FI" smtClean="0"/>
              <a:t>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2C79161-E039-694B-93D5-469D2437A0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0136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/>
              <a:t>Käsityö</a:t>
            </a:r>
            <a:endParaRPr lang="fi-FI" sz="8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Soveltava opintojakso</a:t>
            </a:r>
          </a:p>
          <a:p>
            <a:r>
              <a:rPr lang="fi-FI" dirty="0" smtClean="0"/>
              <a:t>POMM1042</a:t>
            </a:r>
          </a:p>
          <a:p>
            <a:r>
              <a:rPr lang="fi-FI" dirty="0" smtClean="0"/>
              <a:t>Lv. 2017-18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303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ANd9GcQX6I-9wALSZ5ngQRCXndVreNM5iKBbAWK4RW8yD8NfTjoQT395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253" y="1340767"/>
            <a:ext cx="2598049" cy="346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2.gstatic.com/images?q=tbn:ANd9GcSnzIjBxWQeqgj4DDCUhFpRoYDjbb8RuuhOjbHduTAKvEV78y24P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1340769"/>
            <a:ext cx="2160240" cy="346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t2.gstatic.com/images?q=tbn:ANd9GcSynsUmuzM4KrGQFu7x9TpbH4G9ZQxzpM_pn4nQRA17kALsuWPt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157" y="1340768"/>
            <a:ext cx="2201654" cy="346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465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http://t2.gstatic.com/images?q=tbn:ANd9GcQjYW3EGayahYloNrvEGws7fsL9YSiEC8P5MYoAnteak445Cber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357" y="527758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http://t2.gstatic.com/images?q=tbn:ANd9GcQuYtOUFbYSI9RRwg2KiAGBdM-sVs0dNgLq277LudYLhycVsv-Zu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1146882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t0.gstatic.com/images?q=tbn:ANd9GcTrcg41QjSFWkR9u0TzTLdxHw113f2-ggKsYguPcE_tNJbtcmJV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531" y="375358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t3.gstatic.com/images?q=tbn:ANd9GcT6fG3jknGLaAFkAKxBa7WsxihxuuyT1pnzCIOKnUCQV1HzM36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580" y="3789040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t1.gstatic.com/images?q=tbn:ANd9GcRAqrn8OGgJdqZRyEiJ69Yg1JEWNbKJ1XMqxEmhLyNJLVIbu0Rb5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3789041"/>
            <a:ext cx="2524125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t2.gstatic.com/images?q=tbn:ANd9GcT1Smlo_EGJQ3untPGZNdVOQLXqjFg05Wre3CP4IyvNDH0v7J-hA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357" y="3766338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56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2.gstatic.com/images?q=tbn:ANd9GcSIuqO6YtAX0l2T3vuZL7Gm8s7tbjrnwAA8ghm5j6-bZWekbtseV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725" y="1310432"/>
            <a:ext cx="10477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2" descr="http://t2.gstatic.com/images?q=tbn:ANd9GcQtSw_u9cQ9ADv8FSoE6GttvfuVlDZCYi_a6oKeoxye0AIzycBmg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450" y="1317448"/>
            <a:ext cx="2667765" cy="3802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0.gstatic.com/images?q=tbn:ANd9GcToX3hR4_UGg1l0OZBU9rj-GdEC2JE8BmMzNpWszidQ3-AkUHo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1310432"/>
            <a:ext cx="4001367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71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shade val="94000"/>
                <a:satMod val="114000"/>
                <a:lumMod val="96000"/>
              </a:schemeClr>
            </a:gs>
            <a:gs pos="90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>
            <a:off x="3087370" y="412153"/>
            <a:ext cx="5793970" cy="2302626"/>
          </a:xfrm>
          <a:prstGeom prst="ellipse">
            <a:avLst/>
          </a:prstGeom>
          <a:gradFill>
            <a:gsLst>
              <a:gs pos="0">
                <a:schemeClr val="bg2">
                  <a:shade val="94000"/>
                  <a:satMod val="114000"/>
                  <a:lumMod val="96000"/>
                </a:schemeClr>
              </a:gs>
              <a:gs pos="81000">
                <a:schemeClr val="bg2">
                  <a:tint val="92000"/>
                  <a:shade val="66000"/>
                  <a:satMod val="110000"/>
                  <a:lumMod val="85000"/>
                </a:schemeClr>
              </a:gs>
              <a:gs pos="100000">
                <a:schemeClr val="bg2">
                  <a:tint val="89000"/>
                  <a:shade val="62000"/>
                  <a:satMod val="110000"/>
                  <a:lumMod val="72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4107039" y="686303"/>
            <a:ext cx="41148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TEEMA</a:t>
            </a:r>
          </a:p>
          <a:p>
            <a:r>
              <a:rPr lang="fi-FI" dirty="0" smtClean="0"/>
              <a:t>-</a:t>
            </a:r>
            <a:r>
              <a:rPr lang="fi-FI" dirty="0" smtClean="0"/>
              <a:t>laaja-alainen osaaminen</a:t>
            </a:r>
            <a:endParaRPr lang="fi-FI" dirty="0" smtClean="0"/>
          </a:p>
          <a:p>
            <a:r>
              <a:rPr lang="fi-FI" dirty="0" smtClean="0"/>
              <a:t>-monialaiset oppimiskokonaisuudet</a:t>
            </a:r>
          </a:p>
          <a:p>
            <a:r>
              <a:rPr lang="fi-FI" dirty="0"/>
              <a:t>-teemaviikot / -päivät</a:t>
            </a:r>
          </a:p>
          <a:p>
            <a:r>
              <a:rPr lang="fi-FI" dirty="0" smtClean="0"/>
              <a:t>oppiaineiden </a:t>
            </a:r>
            <a:r>
              <a:rPr lang="fi-FI" dirty="0" smtClean="0"/>
              <a:t>integrointi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3099030" y="5456583"/>
            <a:ext cx="5782310" cy="994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kstiruutu 7"/>
          <p:cNvSpPr txBox="1"/>
          <p:nvPr/>
        </p:nvSpPr>
        <p:spPr>
          <a:xfrm>
            <a:off x="3190462" y="5671207"/>
            <a:ext cx="5690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Kokonainen käsityöprosessi</a:t>
            </a:r>
            <a:endParaRPr lang="fi-FI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5252" y="2967155"/>
            <a:ext cx="5816088" cy="23166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75652" y="3279109"/>
            <a:ext cx="4597734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Oppimistehtävä</a:t>
            </a:r>
          </a:p>
          <a:p>
            <a:r>
              <a:rPr lang="fi-FI" dirty="0"/>
              <a:t>-tavoitteet</a:t>
            </a:r>
          </a:p>
          <a:p>
            <a:r>
              <a:rPr lang="fi-FI" dirty="0"/>
              <a:t>-sisällöt</a:t>
            </a:r>
          </a:p>
          <a:p>
            <a:r>
              <a:rPr lang="fi-FI" dirty="0"/>
              <a:t>-rajaus (aika, koko, materiaalit, tekniikat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694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798022" y="789236"/>
            <a:ext cx="7331826" cy="5263673"/>
            <a:chOff x="798022" y="789236"/>
            <a:chExt cx="7331826" cy="5263673"/>
          </a:xfrm>
        </p:grpSpPr>
        <p:grpSp>
          <p:nvGrpSpPr>
            <p:cNvPr id="13" name="Ryhmä 12"/>
            <p:cNvGrpSpPr/>
            <p:nvPr/>
          </p:nvGrpSpPr>
          <p:grpSpPr>
            <a:xfrm>
              <a:off x="3158837" y="3559091"/>
              <a:ext cx="4971011" cy="2493818"/>
              <a:chOff x="3724102" y="3532909"/>
              <a:chExt cx="4971011" cy="2493818"/>
            </a:xfrm>
          </p:grpSpPr>
          <p:sp>
            <p:nvSpPr>
              <p:cNvPr id="3" name="Ellipsi 2"/>
              <p:cNvSpPr/>
              <p:nvPr/>
            </p:nvSpPr>
            <p:spPr>
              <a:xfrm>
                <a:off x="3724102" y="3532909"/>
                <a:ext cx="4971011" cy="249381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4" name="Tekstiruutu 3"/>
              <p:cNvSpPr txBox="1"/>
              <p:nvPr/>
            </p:nvSpPr>
            <p:spPr>
              <a:xfrm>
                <a:off x="4658347" y="4364319"/>
                <a:ext cx="302333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4800" b="1" dirty="0" smtClean="0"/>
                  <a:t>KÄSITYÖ</a:t>
                </a:r>
                <a:endParaRPr lang="fi-FI" sz="4800" b="1" dirty="0"/>
              </a:p>
            </p:txBody>
          </p:sp>
        </p:grpSp>
        <p:grpSp>
          <p:nvGrpSpPr>
            <p:cNvPr id="12" name="Ryhmä 11"/>
            <p:cNvGrpSpPr/>
            <p:nvPr/>
          </p:nvGrpSpPr>
          <p:grpSpPr>
            <a:xfrm>
              <a:off x="798022" y="789236"/>
              <a:ext cx="3466407" cy="2128058"/>
              <a:chOff x="1604356" y="720686"/>
              <a:chExt cx="3466407" cy="2128058"/>
            </a:xfrm>
          </p:grpSpPr>
          <p:sp>
            <p:nvSpPr>
              <p:cNvPr id="5" name="Ellipsi 4"/>
              <p:cNvSpPr/>
              <p:nvPr/>
            </p:nvSpPr>
            <p:spPr>
              <a:xfrm>
                <a:off x="1604356" y="720686"/>
                <a:ext cx="3466407" cy="212805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" name="Tekstiruutu 6"/>
              <p:cNvSpPr txBox="1"/>
              <p:nvPr/>
            </p:nvSpPr>
            <p:spPr>
              <a:xfrm>
                <a:off x="2343231" y="1447168"/>
                <a:ext cx="21008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3200" dirty="0" smtClean="0"/>
                  <a:t>Tekstiilityö</a:t>
                </a:r>
                <a:endParaRPr lang="fi-FI" sz="3200" dirty="0"/>
              </a:p>
            </p:txBody>
          </p:sp>
        </p:grpSp>
        <p:sp>
          <p:nvSpPr>
            <p:cNvPr id="9" name="Nuoli oikealle 8"/>
            <p:cNvSpPr/>
            <p:nvPr/>
          </p:nvSpPr>
          <p:spPr>
            <a:xfrm rot="4302308">
              <a:off x="3220245" y="3100700"/>
              <a:ext cx="978408" cy="484632"/>
            </a:xfrm>
            <a:prstGeom prst="rightArrow">
              <a:avLst>
                <a:gd name="adj1" fmla="val 6029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grpSp>
        <p:nvGrpSpPr>
          <p:cNvPr id="15" name="Ryhmä 14"/>
          <p:cNvGrpSpPr/>
          <p:nvPr/>
        </p:nvGrpSpPr>
        <p:grpSpPr>
          <a:xfrm>
            <a:off x="9191115" y="2336386"/>
            <a:ext cx="2286000" cy="1414425"/>
            <a:chOff x="9434945" y="2560320"/>
            <a:chExt cx="2286000" cy="1587731"/>
          </a:xfrm>
          <a:solidFill>
            <a:schemeClr val="bg2">
              <a:lumMod val="50000"/>
            </a:schemeClr>
          </a:solidFill>
        </p:grpSpPr>
        <p:sp>
          <p:nvSpPr>
            <p:cNvPr id="2" name="Ellipsi 1"/>
            <p:cNvSpPr/>
            <p:nvPr/>
          </p:nvSpPr>
          <p:spPr>
            <a:xfrm>
              <a:off x="9434945" y="2560320"/>
              <a:ext cx="2286000" cy="1587731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Tekstiruutu 10"/>
            <p:cNvSpPr txBox="1"/>
            <p:nvPr/>
          </p:nvSpPr>
          <p:spPr>
            <a:xfrm>
              <a:off x="9626372" y="3000242"/>
              <a:ext cx="1701340" cy="794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i-FI" sz="2000" dirty="0" smtClean="0"/>
                <a:t>teknologian </a:t>
              </a:r>
              <a:r>
                <a:rPr lang="fi-FI" sz="2000" dirty="0"/>
                <a:t>opetus</a:t>
              </a: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9670" y="804888"/>
            <a:ext cx="3487214" cy="215207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116417" y="1588537"/>
            <a:ext cx="26725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 smtClean="0"/>
              <a:t>Tekninen työ</a:t>
            </a:r>
            <a:endParaRPr lang="fi-FI" sz="32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34928">
            <a:off x="7464230" y="2917294"/>
            <a:ext cx="634039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68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fi-FI" dirty="0" smtClean="0"/>
              <a:t>Monimateriaalinen</a:t>
            </a:r>
          </a:p>
          <a:p>
            <a:pPr>
              <a:spcAft>
                <a:spcPts val="1200"/>
              </a:spcAft>
            </a:pPr>
            <a:r>
              <a:rPr lang="fi-FI" dirty="0" smtClean="0"/>
              <a:t>Kaikille yhteinen</a:t>
            </a:r>
          </a:p>
          <a:p>
            <a:pPr>
              <a:spcAft>
                <a:spcPts val="1200"/>
              </a:spcAft>
            </a:pPr>
            <a:r>
              <a:rPr lang="fi-FI" dirty="0" smtClean="0"/>
              <a:t>Ei valintaa 1. – 7. -luokilla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261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818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506" y="1916148"/>
            <a:ext cx="9036423" cy="350897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i-FI" dirty="0" smtClean="0"/>
              <a:t>Mitä ajatuksia käsityö oppiaineen muutos herättää sinussa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fi-FI" dirty="0" smtClean="0"/>
              <a:t>henkilökohtaisella tasolla?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fi-FI" dirty="0"/>
              <a:t>a</a:t>
            </a:r>
            <a:r>
              <a:rPr lang="fi-FI" dirty="0" smtClean="0"/>
              <a:t>mmatillisesti?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i-FI" dirty="0" smtClean="0"/>
              <a:t>Keskustelu </a:t>
            </a:r>
            <a:r>
              <a:rPr lang="fi-FI" dirty="0" smtClean="0"/>
              <a:t>kahden</a:t>
            </a:r>
            <a:r>
              <a:rPr lang="fi-FI" dirty="0" smtClean="0"/>
              <a:t> </a:t>
            </a:r>
            <a:r>
              <a:rPr lang="fi-FI" dirty="0" smtClean="0"/>
              <a:t>hengen ryhmissä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i-FI" dirty="0" smtClean="0"/>
              <a:t>Ajatuksia ja kommentteja – </a:t>
            </a:r>
            <a:r>
              <a:rPr lang="fi-FI" dirty="0" err="1" smtClean="0"/>
              <a:t>Todaysmeet</a:t>
            </a:r>
            <a:endParaRPr lang="fi-FI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i-FI" dirty="0"/>
              <a:t>https://</a:t>
            </a:r>
            <a:r>
              <a:rPr lang="fi-FI" dirty="0" smtClean="0"/>
              <a:t>todaysmeet.com/POMM1042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fi-FI" dirty="0" smtClean="0"/>
          </a:p>
          <a:p>
            <a:pPr lvl="1"/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629" y="2436329"/>
            <a:ext cx="3599800" cy="359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63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91323" y="346021"/>
            <a:ext cx="9366325" cy="1233397"/>
          </a:xfrm>
        </p:spPr>
        <p:txBody>
          <a:bodyPr>
            <a:normAutofit/>
          </a:bodyPr>
          <a:lstStyle/>
          <a:p>
            <a:r>
              <a:rPr lang="fi-FI" sz="5400" dirty="0" smtClean="0"/>
              <a:t>Rakentelutehtävä</a:t>
            </a:r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1323" y="1529541"/>
            <a:ext cx="9036423" cy="513914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fi-FI" sz="2600" dirty="0" smtClean="0"/>
          </a:p>
          <a:p>
            <a:pPr>
              <a:spcAft>
                <a:spcPts val="600"/>
              </a:spcAft>
            </a:pPr>
            <a:r>
              <a:rPr lang="fi-FI" sz="4400" dirty="0" smtClean="0"/>
              <a:t>Käytettävissä</a:t>
            </a:r>
          </a:p>
          <a:p>
            <a:pPr lvl="1">
              <a:spcAft>
                <a:spcPts val="600"/>
              </a:spcAft>
            </a:pPr>
            <a:r>
              <a:rPr lang="fi-FI" sz="4400" dirty="0" smtClean="0"/>
              <a:t>A4-arkki</a:t>
            </a:r>
          </a:p>
          <a:p>
            <a:pPr lvl="1">
              <a:spcAft>
                <a:spcPts val="600"/>
              </a:spcAft>
            </a:pPr>
            <a:r>
              <a:rPr lang="fi-FI" sz="4400" dirty="0" smtClean="0"/>
              <a:t>Teippiä (vaaksan mitta)</a:t>
            </a:r>
          </a:p>
          <a:p>
            <a:pPr lvl="1">
              <a:spcAft>
                <a:spcPts val="600"/>
              </a:spcAft>
            </a:pPr>
            <a:r>
              <a:rPr lang="fi-FI" sz="4400" dirty="0" smtClean="0"/>
              <a:t>Sakset</a:t>
            </a:r>
          </a:p>
          <a:p>
            <a:pPr lvl="1">
              <a:spcAft>
                <a:spcPts val="600"/>
              </a:spcAft>
            </a:pPr>
            <a:endParaRPr lang="fi-FI" sz="2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07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91323" y="346021"/>
            <a:ext cx="9366325" cy="645861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Rakentelutehtävä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1323" y="1149823"/>
            <a:ext cx="9036423" cy="551886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fi-FI" sz="2900" dirty="0" smtClean="0"/>
              <a:t>Rakentakaa annetuista materiaaleista mahdollisimman korkea rakennelma</a:t>
            </a:r>
          </a:p>
          <a:p>
            <a:pPr>
              <a:spcAft>
                <a:spcPts val="600"/>
              </a:spcAft>
            </a:pPr>
            <a:endParaRPr lang="fi-FI" sz="2600" dirty="0" smtClean="0"/>
          </a:p>
          <a:p>
            <a:pPr>
              <a:spcAft>
                <a:spcPts val="600"/>
              </a:spcAft>
            </a:pPr>
            <a:r>
              <a:rPr lang="fi-FI" sz="2900" dirty="0" smtClean="0"/>
              <a:t>Kriteereitä</a:t>
            </a:r>
          </a:p>
          <a:p>
            <a:pPr lvl="1">
              <a:spcAft>
                <a:spcPts val="600"/>
              </a:spcAft>
            </a:pPr>
            <a:r>
              <a:rPr lang="fi-FI" sz="2200" dirty="0" smtClean="0"/>
              <a:t>Pysyy pystyssä koskematta</a:t>
            </a:r>
          </a:p>
          <a:p>
            <a:pPr lvl="1">
              <a:spcAft>
                <a:spcPts val="600"/>
              </a:spcAft>
            </a:pPr>
            <a:r>
              <a:rPr lang="fi-FI" sz="2200" dirty="0"/>
              <a:t>E</a:t>
            </a:r>
            <a:r>
              <a:rPr lang="fi-FI" sz="2200" dirty="0" smtClean="0"/>
              <a:t>i ole teipattu alustaan</a:t>
            </a:r>
          </a:p>
          <a:p>
            <a:pPr lvl="1">
              <a:spcAft>
                <a:spcPts val="600"/>
              </a:spcAft>
            </a:pPr>
            <a:r>
              <a:rPr lang="fi-FI" sz="2200" dirty="0" smtClean="0"/>
              <a:t>Teippiä käytetään vain liittämiseen</a:t>
            </a:r>
          </a:p>
          <a:p>
            <a:pPr lvl="1">
              <a:spcAft>
                <a:spcPts val="600"/>
              </a:spcAft>
            </a:pPr>
            <a:r>
              <a:rPr lang="fi-FI" dirty="0" smtClean="0"/>
              <a:t>Sakset eivät ole osa rakennelmaa</a:t>
            </a:r>
            <a:endParaRPr lang="fi-FI" sz="2200" dirty="0" smtClean="0"/>
          </a:p>
          <a:p>
            <a:pPr lvl="1">
              <a:spcAft>
                <a:spcPts val="600"/>
              </a:spcAft>
            </a:pPr>
            <a:r>
              <a:rPr lang="fi-FI" sz="2200" dirty="0" smtClean="0"/>
              <a:t>Rakennelma valmistuu 20 minuutissa</a:t>
            </a:r>
          </a:p>
          <a:p>
            <a:pPr lvl="1">
              <a:spcAft>
                <a:spcPts val="600"/>
              </a:spcAft>
            </a:pPr>
            <a:endParaRPr lang="fi-FI" sz="2200" dirty="0" smtClean="0"/>
          </a:p>
          <a:p>
            <a:pPr>
              <a:spcAft>
                <a:spcPts val="600"/>
              </a:spcAft>
            </a:pPr>
            <a:r>
              <a:rPr lang="fi-FI" sz="2900" dirty="0" smtClean="0"/>
              <a:t>Mikä tekee ratkaisustanne onnistuneen / ei niin onnistuneen? Kuvatkaa kännykkäkameralla rakennelman kestävyyden kannalta kriittisimmät kohdat.</a:t>
            </a:r>
          </a:p>
          <a:p>
            <a:pPr lvl="1"/>
            <a:endParaRPr lang="en-US" sz="2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61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91320" y="1974518"/>
            <a:ext cx="9036423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3200" b="1" dirty="0"/>
              <a:t>Käsityön tekeminen on </a:t>
            </a:r>
            <a:r>
              <a:rPr lang="fi-FI" sz="3200" b="1" err="1" smtClean="0"/>
              <a:t>tutkivaa</a:t>
            </a:r>
            <a:r>
              <a:rPr lang="fi-FI" sz="3200" b="1" smtClean="0"/>
              <a:t>, keksivää </a:t>
            </a:r>
            <a:r>
              <a:rPr lang="fi-FI" sz="3200" b="1" dirty="0"/>
              <a:t>ja kokeilevaa toimintaa ja siinä toteutetaan ennakkoluulottomasti erilaisia </a:t>
            </a:r>
            <a:r>
              <a:rPr lang="fi-FI" sz="3200" b="1" dirty="0" smtClean="0"/>
              <a:t>visuaalisia, materiaalisia</a:t>
            </a:r>
            <a:r>
              <a:rPr lang="fi-FI" sz="3200" b="1" dirty="0"/>
              <a:t>, teknisiä sekä </a:t>
            </a:r>
            <a:r>
              <a:rPr lang="fi-FI" sz="3200" b="1" dirty="0" smtClean="0"/>
              <a:t>valmistus-menetelmällisiä </a:t>
            </a:r>
            <a:r>
              <a:rPr lang="fi-FI" sz="3200" b="1" dirty="0"/>
              <a:t>ratkaisuja.</a:t>
            </a:r>
          </a:p>
        </p:txBody>
      </p:sp>
    </p:spTree>
    <p:extLst>
      <p:ext uri="{BB962C8B-B14F-4D97-AF65-F5344CB8AC3E}">
        <p14:creationId xmlns:p14="http://schemas.microsoft.com/office/powerpoint/2010/main" val="104180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fi-FI" sz="3200" b="1" dirty="0"/>
              <a:t>Käsityön oppiaineen tehtävänä on ohjata oppilaita kokonaiseen käsityöprosessin </a:t>
            </a:r>
            <a:r>
              <a:rPr lang="fi-FI" sz="3200" b="1" dirty="0" smtClean="0"/>
              <a:t>hallintaan.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295119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/>
          <p:cNvGrpSpPr/>
          <p:nvPr/>
        </p:nvGrpSpPr>
        <p:grpSpPr>
          <a:xfrm>
            <a:off x="2560977" y="3112755"/>
            <a:ext cx="3246482" cy="2259036"/>
            <a:chOff x="649429" y="2049961"/>
            <a:chExt cx="3246482" cy="2259036"/>
          </a:xfrm>
        </p:grpSpPr>
        <p:pic>
          <p:nvPicPr>
            <p:cNvPr id="3" name="Kuva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9429" y="2049961"/>
              <a:ext cx="3201145" cy="2259036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Tekstiruutu 9"/>
            <p:cNvSpPr txBox="1"/>
            <p:nvPr/>
          </p:nvSpPr>
          <p:spPr>
            <a:xfrm>
              <a:off x="1009479" y="2887092"/>
              <a:ext cx="2886432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SUUNNITTELU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Ryhmä 5"/>
          <p:cNvGrpSpPr/>
          <p:nvPr/>
        </p:nvGrpSpPr>
        <p:grpSpPr>
          <a:xfrm>
            <a:off x="7251266" y="3112755"/>
            <a:ext cx="3201145" cy="2259036"/>
            <a:chOff x="4474816" y="1936865"/>
            <a:chExt cx="3201145" cy="2259036"/>
          </a:xfrm>
        </p:grpSpPr>
        <p:pic>
          <p:nvPicPr>
            <p:cNvPr id="4" name="Kuv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74816" y="1936865"/>
              <a:ext cx="3201145" cy="2259036"/>
            </a:xfrm>
            <a:prstGeom prst="rect">
              <a:avLst/>
            </a:prstGeom>
            <a:ln>
              <a:noFill/>
            </a:ln>
          </p:spPr>
        </p:pic>
        <p:sp>
          <p:nvSpPr>
            <p:cNvPr id="11" name="Tekstiruutu 10"/>
            <p:cNvSpPr txBox="1"/>
            <p:nvPr/>
          </p:nvSpPr>
          <p:spPr>
            <a:xfrm>
              <a:off x="5076311" y="2773995"/>
              <a:ext cx="23126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TOTEUTUS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Ryhmä 13"/>
          <p:cNvGrpSpPr/>
          <p:nvPr/>
        </p:nvGrpSpPr>
        <p:grpSpPr>
          <a:xfrm>
            <a:off x="4312679" y="1558274"/>
            <a:ext cx="3985591" cy="1483048"/>
            <a:chOff x="8285435" y="1973017"/>
            <a:chExt cx="3201144" cy="2259036"/>
          </a:xfrm>
        </p:grpSpPr>
        <p:pic>
          <p:nvPicPr>
            <p:cNvPr id="5" name="Kuva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85435" y="1973017"/>
              <a:ext cx="3201144" cy="2259036"/>
            </a:xfrm>
            <a:prstGeom prst="rect">
              <a:avLst/>
            </a:prstGeom>
          </p:spPr>
        </p:pic>
        <p:sp>
          <p:nvSpPr>
            <p:cNvPr id="12" name="Tekstiruutu 11"/>
            <p:cNvSpPr txBox="1"/>
            <p:nvPr/>
          </p:nvSpPr>
          <p:spPr>
            <a:xfrm>
              <a:off x="8841117" y="2668019"/>
              <a:ext cx="2188383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ARVIOINTI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 idx="4294967295"/>
          </p:nvPr>
        </p:nvSpPr>
        <p:spPr>
          <a:xfrm>
            <a:off x="822285" y="523102"/>
            <a:ext cx="8543965" cy="766520"/>
          </a:xfrm>
        </p:spPr>
        <p:txBody>
          <a:bodyPr>
            <a:normAutofit/>
          </a:bodyPr>
          <a:lstStyle/>
          <a:p>
            <a:r>
              <a:rPr lang="fi-FI" b="1" dirty="0"/>
              <a:t>Kokonainen </a:t>
            </a:r>
            <a:r>
              <a:rPr lang="fi-FI" b="1" dirty="0" smtClean="0"/>
              <a:t>käsityöprosessi</a:t>
            </a:r>
            <a:endParaRPr lang="fi-FI" dirty="0"/>
          </a:p>
        </p:txBody>
      </p:sp>
      <p:sp>
        <p:nvSpPr>
          <p:cNvPr id="17" name="Ellipsi 16"/>
          <p:cNvSpPr/>
          <p:nvPr/>
        </p:nvSpPr>
        <p:spPr>
          <a:xfrm>
            <a:off x="2822302" y="5506547"/>
            <a:ext cx="7343079" cy="914400"/>
          </a:xfrm>
          <a:prstGeom prst="ellipse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Dokumentointi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549940" y="3105935"/>
            <a:ext cx="3246482" cy="2259036"/>
            <a:chOff x="649429" y="2049961"/>
            <a:chExt cx="3246482" cy="2259036"/>
          </a:xfrm>
        </p:grpSpPr>
        <p:pic>
          <p:nvPicPr>
            <p:cNvPr id="19" name="Kuva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9429" y="2049961"/>
              <a:ext cx="3201145" cy="2259036"/>
            </a:xfrm>
            <a:prstGeom prst="rect">
              <a:avLst/>
            </a:prstGeom>
            <a:ln>
              <a:noFill/>
            </a:ln>
          </p:spPr>
        </p:pic>
        <p:sp>
          <p:nvSpPr>
            <p:cNvPr id="20" name="Tekstiruutu 19"/>
            <p:cNvSpPr txBox="1"/>
            <p:nvPr/>
          </p:nvSpPr>
          <p:spPr>
            <a:xfrm>
              <a:off x="1009479" y="2887092"/>
              <a:ext cx="2886432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SUUNNITTELU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Ryhmä 20"/>
          <p:cNvGrpSpPr/>
          <p:nvPr/>
        </p:nvGrpSpPr>
        <p:grpSpPr>
          <a:xfrm>
            <a:off x="7268690" y="3112755"/>
            <a:ext cx="3201145" cy="2259036"/>
            <a:chOff x="4474816" y="1936865"/>
            <a:chExt cx="3201145" cy="2259036"/>
          </a:xfrm>
        </p:grpSpPr>
        <p:pic>
          <p:nvPicPr>
            <p:cNvPr id="22" name="Kuva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74816" y="1936865"/>
              <a:ext cx="3201145" cy="2259036"/>
            </a:xfrm>
            <a:prstGeom prst="rect">
              <a:avLst/>
            </a:prstGeom>
            <a:ln>
              <a:noFill/>
            </a:ln>
          </p:spPr>
        </p:pic>
        <p:sp>
          <p:nvSpPr>
            <p:cNvPr id="23" name="Tekstiruutu 22"/>
            <p:cNvSpPr txBox="1"/>
            <p:nvPr/>
          </p:nvSpPr>
          <p:spPr>
            <a:xfrm>
              <a:off x="5076311" y="2773995"/>
              <a:ext cx="231262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TOTEUTUS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Ryhmä 23"/>
          <p:cNvGrpSpPr/>
          <p:nvPr/>
        </p:nvGrpSpPr>
        <p:grpSpPr>
          <a:xfrm>
            <a:off x="4312679" y="1565094"/>
            <a:ext cx="3985591" cy="1483048"/>
            <a:chOff x="8285435" y="1973017"/>
            <a:chExt cx="3201144" cy="2259036"/>
          </a:xfrm>
        </p:grpSpPr>
        <p:pic>
          <p:nvPicPr>
            <p:cNvPr id="25" name="Kuva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85435" y="1973017"/>
              <a:ext cx="3201144" cy="2259036"/>
            </a:xfrm>
            <a:prstGeom prst="rect">
              <a:avLst/>
            </a:prstGeom>
          </p:spPr>
        </p:pic>
        <p:sp>
          <p:nvSpPr>
            <p:cNvPr id="26" name="Tekstiruutu 25"/>
            <p:cNvSpPr txBox="1"/>
            <p:nvPr/>
          </p:nvSpPr>
          <p:spPr>
            <a:xfrm>
              <a:off x="8841117" y="2668019"/>
              <a:ext cx="2188383" cy="584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3200" dirty="0" smtClean="0">
                  <a:solidFill>
                    <a:schemeClr val="bg1"/>
                  </a:solidFill>
                </a:rPr>
                <a:t>ARVIOINTI</a:t>
              </a:r>
              <a:endParaRPr lang="fi-FI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Ryhmä 14"/>
          <p:cNvGrpSpPr/>
          <p:nvPr/>
        </p:nvGrpSpPr>
        <p:grpSpPr>
          <a:xfrm>
            <a:off x="1477220" y="2619195"/>
            <a:ext cx="1974057" cy="1408835"/>
            <a:chOff x="275947" y="3394170"/>
            <a:chExt cx="1974057" cy="1408835"/>
          </a:xfrm>
        </p:grpSpPr>
        <p:pic>
          <p:nvPicPr>
            <p:cNvPr id="7" name="Kuva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5947" y="3394170"/>
              <a:ext cx="1974057" cy="1408835"/>
            </a:xfrm>
            <a:prstGeom prst="rect">
              <a:avLst/>
            </a:prstGeom>
          </p:spPr>
        </p:pic>
        <p:sp>
          <p:nvSpPr>
            <p:cNvPr id="13" name="Tekstiruutu 12"/>
            <p:cNvSpPr txBox="1"/>
            <p:nvPr/>
          </p:nvSpPr>
          <p:spPr>
            <a:xfrm>
              <a:off x="378002" y="3836977"/>
              <a:ext cx="15345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2800" dirty="0" smtClean="0">
                  <a:solidFill>
                    <a:schemeClr val="bg1"/>
                  </a:solidFill>
                </a:rPr>
                <a:t>Ideointi</a:t>
              </a:r>
              <a:endParaRPr lang="fi-FI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16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178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2</vt:lpstr>
      <vt:lpstr>Austin</vt:lpstr>
      <vt:lpstr>Käsityö</vt:lpstr>
      <vt:lpstr>PowerPoint Presentation</vt:lpstr>
      <vt:lpstr>Käsityö</vt:lpstr>
      <vt:lpstr>PowerPoint Presentation</vt:lpstr>
      <vt:lpstr>Rakentelutehtävä</vt:lpstr>
      <vt:lpstr>Rakentelutehtävä</vt:lpstr>
      <vt:lpstr>PowerPoint Presentation</vt:lpstr>
      <vt:lpstr>PowerPoint Presentation</vt:lpstr>
      <vt:lpstr>Kokonainen käsityöprosessi</vt:lpstr>
      <vt:lpstr>PowerPoint Presentation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Käsityö</dc:title>
  <dc:creator>Rissanen, Timo</dc:creator>
  <cp:lastModifiedBy>Rissanen, Timo</cp:lastModifiedBy>
  <cp:revision>49</cp:revision>
  <cp:lastPrinted>2017-09-05T10:31:57Z</cp:lastPrinted>
  <dcterms:created xsi:type="dcterms:W3CDTF">2017-08-31T11:13:31Z</dcterms:created>
  <dcterms:modified xsi:type="dcterms:W3CDTF">2018-02-08T06:43:46Z</dcterms:modified>
</cp:coreProperties>
</file>