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2" r:id="rId6"/>
    <p:sldId id="269" r:id="rId7"/>
    <p:sldId id="263" r:id="rId8"/>
    <p:sldId id="271" r:id="rId9"/>
    <p:sldId id="264" r:id="rId10"/>
    <p:sldId id="265" r:id="rId11"/>
    <p:sldId id="256" r:id="rId12"/>
    <p:sldId id="270" r:id="rId13"/>
    <p:sldId id="258" r:id="rId14"/>
    <p:sldId id="260" r:id="rId15"/>
    <p:sldId id="267" r:id="rId16"/>
    <p:sldId id="257" r:id="rId17"/>
    <p:sldId id="259" r:id="rId18"/>
    <p:sldId id="266" r:id="rId19"/>
    <p:sldId id="268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92B10F06-4309-43E9-8A65-BFFBF1B843B5}">
          <p14:sldIdLst>
            <p14:sldId id="261"/>
            <p14:sldId id="262"/>
            <p14:sldId id="269"/>
          </p14:sldIdLst>
        </p14:section>
        <p14:section name="Nimetön osa" id="{4535FA47-4768-4D15-BA7A-93EBCDDCACDA}">
          <p14:sldIdLst>
            <p14:sldId id="263"/>
            <p14:sldId id="271"/>
            <p14:sldId id="264"/>
            <p14:sldId id="265"/>
            <p14:sldId id="256"/>
            <p14:sldId id="270"/>
            <p14:sldId id="258"/>
            <p14:sldId id="260"/>
            <p14:sldId id="267"/>
            <p14:sldId id="257"/>
            <p14:sldId id="259"/>
            <p14:sldId id="266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4562DC-435C-4120-A21E-95DDBA0CF293}" v="31" dt="2026-03-05T19:36:09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0"/>
  </p:normalViewPr>
  <p:slideViewPr>
    <p:cSldViewPr snapToGrid="0">
      <p:cViewPr>
        <p:scale>
          <a:sx n="69" d="100"/>
          <a:sy n="69" d="100"/>
        </p:scale>
        <p:origin x="5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3B65D7-5014-DE14-DAED-558BF718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28C1E53-2A3C-5B3B-CE27-90AC8BA58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A30D7FF-8A9E-DB5B-CBE7-FA5BE206F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2B5-AA6B-41DA-A7A2-3F5577F71509}" type="datetimeFigureOut">
              <a:rPr lang="fi-FI" smtClean="0"/>
              <a:t>4.3.2026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B633AB-BBDA-DA1E-904A-C1FD3D76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7CE5DB8-0DE3-5758-495F-83FE51BAD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CF27-6D27-4A06-9C19-2E5F01CF3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512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8AF92E-288F-B4B5-1099-F415A2DC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75CC087-E9D8-D251-2BB4-17EE6701A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98F488-751E-6F5E-120A-DFCA4AB54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2B5-AA6B-41DA-A7A2-3F5577F71509}" type="datetimeFigureOut">
              <a:rPr lang="fi-FI" smtClean="0"/>
              <a:t>4.3.2026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AD9242E-CC7B-5E98-EA54-737420C50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6659AC-88EB-781E-99F7-E3E5C83B3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CF27-6D27-4A06-9C19-2E5F01CF3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679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D13FA94-F5F3-D3B9-53D6-D6F3F317EA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C293563-9D03-028F-5927-CB76706BF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F6A4E0-A1BA-542E-836B-4D8CBDFBB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2B5-AA6B-41DA-A7A2-3F5577F71509}" type="datetimeFigureOut">
              <a:rPr lang="fi-FI" smtClean="0"/>
              <a:t>4.3.2026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0AEB31-1830-1B80-7671-0903D06D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33820D-496B-D94B-F5DA-23F48D2BA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CF27-6D27-4A06-9C19-2E5F01CF3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085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2541F9-66C7-5E04-75A2-CE90DD155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507578-9460-2CF0-C84D-016A14D74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0C4842E-D774-F423-D1EA-162B03FF8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2B5-AA6B-41DA-A7A2-3F5577F71509}" type="datetimeFigureOut">
              <a:rPr lang="fi-FI" smtClean="0"/>
              <a:t>4.3.2026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CD20289-1AE7-F227-64D2-D0FC18C13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F88F6B-D121-A9E1-DA10-5FFEC4E9D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CF27-6D27-4A06-9C19-2E5F01CF3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769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F63054-6543-8DC3-403C-32141FE23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4544C1D-5F5F-9129-66DE-64919973B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317F15-69F8-1EF2-EAA2-5625D408A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2B5-AA6B-41DA-A7A2-3F5577F71509}" type="datetimeFigureOut">
              <a:rPr lang="fi-FI" smtClean="0"/>
              <a:t>4.3.2026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65053C8-5EAD-AD40-F861-E221D20A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0AAA1F-F8C7-3989-F743-A53E8E9B4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CF27-6D27-4A06-9C19-2E5F01CF3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363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35922A-A622-F7FA-4CC5-A6CF77FF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25F570-0BFF-722F-AEE5-F42E6C6F1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088137D-0E73-B033-E257-298525A7C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8E55E61-F355-12BA-79D8-380AFADE8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2B5-AA6B-41DA-A7A2-3F5577F71509}" type="datetimeFigureOut">
              <a:rPr lang="fi-FI" smtClean="0"/>
              <a:t>4.3.2026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5B2B6EB-675D-9685-01C0-266C21FA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E4A9232-5285-708C-5526-842C632D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CF27-6D27-4A06-9C19-2E5F01CF3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527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15B5DF-6518-0506-823E-5057C4D79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5697FEF-031D-6E25-798E-BB1CF74D1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0822B64-B8D6-1FD6-87AC-6555D1A6E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C7AEEB1-CB2F-FA76-4AA3-B509F67E0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20F1957-0FC2-64C6-6034-11DFA9206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2CBA985-2F82-5F3C-EBED-178AB5C60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2B5-AA6B-41DA-A7A2-3F5577F71509}" type="datetimeFigureOut">
              <a:rPr lang="fi-FI" smtClean="0"/>
              <a:t>4.3.2026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EE729F-A912-3388-8360-C9D11ABCA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3F8F064-3B97-E20F-729F-67EC2798D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CF27-6D27-4A06-9C19-2E5F01CF3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616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47C8C4-271B-487D-41A9-B9CF4A01B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5E23B6B-FE83-DD55-3B9E-3495F0D6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2B5-AA6B-41DA-A7A2-3F5577F71509}" type="datetimeFigureOut">
              <a:rPr lang="fi-FI" smtClean="0"/>
              <a:t>4.3.2026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BE954F0-06B6-378F-21B1-9FC0C0793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B348C8A-B30E-C566-AF16-8C3583D00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CF27-6D27-4A06-9C19-2E5F01CF3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684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F4E301-1C9A-1A8A-4CAE-220C4048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2B5-AA6B-41DA-A7A2-3F5577F71509}" type="datetimeFigureOut">
              <a:rPr lang="fi-FI" smtClean="0"/>
              <a:t>4.3.2026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DC797CE-9480-A207-C194-62F8B5E3E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E07D099-909B-6D96-C3E9-CE160820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CF27-6D27-4A06-9C19-2E5F01CF3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067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776205-A8DA-5239-86CD-B24DBF10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E54195-6093-F7C5-6080-0F79B99FF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10270AF-D15C-8DC2-B0A1-C6BC8FB94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CF9A595-D617-9B4F-ED0E-4B81687D3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2B5-AA6B-41DA-A7A2-3F5577F71509}" type="datetimeFigureOut">
              <a:rPr lang="fi-FI" smtClean="0"/>
              <a:t>4.3.2026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65B1BE0-667C-DD47-E453-708CF832E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59FF7E5-54ED-EB93-D17B-2F969A73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CF27-6D27-4A06-9C19-2E5F01CF3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864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5DC6C0-894D-A4CD-D7F3-0C6F5AF7E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65DD1E5-C4E7-B290-C88E-CAF09E8AE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18DA56F-3F82-4F1D-58C4-AD0C3A74C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B0F8739-4B1F-C162-7A08-E387F8CFA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2B5-AA6B-41DA-A7A2-3F5577F71509}" type="datetimeFigureOut">
              <a:rPr lang="fi-FI" smtClean="0"/>
              <a:t>4.3.2026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2164E89-F97D-5C04-00A8-65BFA2F35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2901406-5A40-DE90-2CD3-C8E55141B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5CF27-6D27-4A06-9C19-2E5F01CF3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397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6DDEF39-3B0F-A2EE-24D3-AED004BD6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E47D109-CAAE-1E33-B9D5-0A638497B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9C4415-6765-780F-F0AC-98B21CE2B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2122B5-AA6B-41DA-A7A2-3F5577F71509}" type="datetimeFigureOut">
              <a:rPr lang="fi-FI" smtClean="0"/>
              <a:t>4.3.2026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8B4C5CE-490D-2F49-CA34-05F5853B9C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AD08EB-4E88-8E34-9BC0-2BA43CE35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05CF27-6D27-4A06-9C19-2E5F01CF3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43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Al-Zubarah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hc.unesco.org/en/list/200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hc.unesco.org/en/list/86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hc.unesco.org/en/list/394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ianibeachmombasa.com/tourist-activities-in-mount-kenya-national-park/" TargetMode="External"/><Relationship Id="rId5" Type="http://schemas.openxmlformats.org/officeDocument/2006/relationships/hyperlink" Target="https://trekafricatours.com/mount-kenya-national-park-reserve-2/" TargetMode="External"/><Relationship Id="rId4" Type="http://schemas.openxmlformats.org/officeDocument/2006/relationships/hyperlink" Target="https://museums.or.ke/mount-kenya-national-park-natural-fores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kishmuseums.com/blog/detail/the-unesco-sites-of-turkiye-selimiye-mosque-and-its-social-complex/10121/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ommons.wikimedia.org/wiki/File:Selimiye_camii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%D8%BA%D8%B1%D9%88%D8%A8_%D8%AA%D8%AE%D8%AA_%D8%AC%D9%85%D8%B4%DB%8C%D8%AF_%D8%B9%DA%A9%D8%B3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elcometoiran.com/persepoli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Suomenlinna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6547A7-0395-B150-9E7E-52ED126ED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fi-FI" sz="44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Al</a:t>
            </a:r>
            <a:r>
              <a:rPr lang="fi-FI" sz="4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44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Zubarah</a:t>
            </a:r>
            <a:r>
              <a:rPr lang="fi-FI" sz="4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fi-FI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pic>
        <p:nvPicPr>
          <p:cNvPr id="2050" name="Picture 2" descr="Kuva, joka sisältää kohteen taivas, pilvi, piha-, maa&#10;&#10;Tekoälyllä luotu sisältö voi olla virheellistä.">
            <a:extLst>
              <a:ext uri="{FF2B5EF4-FFF2-40B4-BE49-F238E27FC236}">
                <a16:creationId xmlns:a16="http://schemas.microsoft.com/office/drawing/2014/main" id="{DECAE01E-EEBB-D479-CF87-A25764150DD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063" y="1690688"/>
            <a:ext cx="6798863" cy="383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0CACFC1-8B1E-14D9-34EB-E22CA1886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8527" y="1690688"/>
            <a:ext cx="5181600" cy="4351338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fi-FI" dirty="0">
                <a:latin typeface="Comic Sans MS" panose="030F0702030302020204" pitchFamily="66" charset="0"/>
              </a:rPr>
              <a:t>1700-luvun lopulla rakennetun, linnoitetun kauppakaupungin rauniot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3495D45-0D45-E3D0-6DB8-47A4A3F2951C}"/>
              </a:ext>
            </a:extLst>
          </p:cNvPr>
          <p:cNvSpPr txBox="1"/>
          <p:nvPr/>
        </p:nvSpPr>
        <p:spPr>
          <a:xfrm>
            <a:off x="1238374" y="5969246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Kuva: </a:t>
            </a:r>
          </a:p>
          <a:p>
            <a:r>
              <a:rPr lang="fi-FI" dirty="0">
                <a:hlinkClick r:id="rId3"/>
              </a:rPr>
              <a:t>Lähde: </a:t>
            </a:r>
            <a:r>
              <a:rPr lang="fi-FI" dirty="0" err="1">
                <a:hlinkClick r:id="rId3"/>
              </a:rPr>
              <a:t>Al-Zubarah</a:t>
            </a:r>
            <a:r>
              <a:rPr lang="fi-FI" dirty="0">
                <a:hlinkClick r:id="rId3"/>
              </a:rPr>
              <a:t> – Wikipedia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0375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A72912-55ED-FDA7-6957-A357C640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fi-FI" sz="4400" kern="100" dirty="0" err="1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Aptos" panose="020B0004020202020204" pitchFamily="34" charset="0"/>
                <a:cs typeface="Open Sans" panose="020B0606030504020204" pitchFamily="34" charset="0"/>
              </a:rPr>
              <a:t>Anuradhapura</a:t>
            </a:r>
            <a:br>
              <a:rPr lang="fi-FI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pic>
        <p:nvPicPr>
          <p:cNvPr id="7" name="Kuva 6" descr="Kuva, joka sisältää kohteen piha-, pilvi, taivas, puu&#10;&#10;Tekoälyllä luotu sisältö voi olla virheellistä.">
            <a:extLst>
              <a:ext uri="{FF2B5EF4-FFF2-40B4-BE49-F238E27FC236}">
                <a16:creationId xmlns:a16="http://schemas.microsoft.com/office/drawing/2014/main" id="{D09224C7-CF83-AD1A-8909-4FC9164BC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84" y="365125"/>
            <a:ext cx="6932816" cy="5199612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348945C0-CB55-997D-C35A-2784A2932F97}"/>
              </a:ext>
            </a:extLst>
          </p:cNvPr>
          <p:cNvSpPr txBox="1"/>
          <p:nvPr/>
        </p:nvSpPr>
        <p:spPr>
          <a:xfrm>
            <a:off x="1293091" y="5851344"/>
            <a:ext cx="7222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Lähde: Sacred City of Anuradhapura - UNESCO World Heritage Centre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8306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5841B8-0DAA-F099-B23C-9A921F9E5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fi-FI" sz="4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Vanha Rauma</a:t>
            </a:r>
            <a:br>
              <a:rPr lang="fi-FI" sz="4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pic>
        <p:nvPicPr>
          <p:cNvPr id="5" name="Sisällön paikkamerkki 4" descr="Kuva, joka sisältää kohteen piha-, taivas, pilvi, puu&#10;&#10;Tekoälyllä luotu sisältö voi olla virheellistä.">
            <a:extLst>
              <a:ext uri="{FF2B5EF4-FFF2-40B4-BE49-F238E27FC236}">
                <a16:creationId xmlns:a16="http://schemas.microsoft.com/office/drawing/2014/main" id="{D3C063D6-AC4C-1D72-C76A-87539EECBE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7" y="2213702"/>
            <a:ext cx="5869604" cy="3938728"/>
          </a:xfrm>
        </p:spPr>
      </p:pic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3555935-19EE-B31D-B0BB-E132BB28D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3327" y="2047297"/>
            <a:ext cx="5181600" cy="4351338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fi-FI" kern="100" dirty="0"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Hyvin säilynyt vanha puutalokaupunki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7395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76D5D5-E16F-CA34-C7AF-14FDF964C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Memphis ja sen Nekropolis</a:t>
            </a:r>
          </a:p>
        </p:txBody>
      </p:sp>
      <p:pic>
        <p:nvPicPr>
          <p:cNvPr id="5" name="Sisällön paikkamerkki 4" descr="Kuva, joka sisältää kohteen rakennus, pyramidi, taivas, Muinaishistoria&#10;&#10;Tekoälyllä luotu sisältö voi olla virheellistä.">
            <a:extLst>
              <a:ext uri="{FF2B5EF4-FFF2-40B4-BE49-F238E27FC236}">
                <a16:creationId xmlns:a16="http://schemas.microsoft.com/office/drawing/2014/main" id="{794707EA-4664-8E28-FD50-11BA4C8B71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1660406"/>
            <a:ext cx="5259388" cy="3944541"/>
          </a:xfrm>
        </p:spPr>
      </p:pic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A0E23378-AA17-B92C-DE7F-6345CC27A0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394691"/>
            <a:ext cx="5183188" cy="479497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i-FI" dirty="0">
                <a:latin typeface="Comic Sans MS" panose="030F0702030302020204" pitchFamily="66" charset="0"/>
              </a:rPr>
              <a:t>Ensimmäisen faaraon yli 5000 vuotta sitten perustama pääkaupunki. Alueella esimerkiksi Gizan pyramidi.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A6AA9B6-2AA0-F31D-547B-D413415032BC}"/>
              </a:ext>
            </a:extLst>
          </p:cNvPr>
          <p:cNvSpPr txBox="1"/>
          <p:nvPr/>
        </p:nvSpPr>
        <p:spPr>
          <a:xfrm>
            <a:off x="701963" y="6130615"/>
            <a:ext cx="1137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Lähde: Memphis and its Necropolis – the Pyramid Fields from Giza to Dahshur - UNESCO World Heritage Centre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3053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6FDEC5-BE8B-FF69-504A-60A6161D6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4" y="365125"/>
            <a:ext cx="4925291" cy="1325563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fi-FI" sz="4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Venetsia ja laguuni</a:t>
            </a:r>
            <a:br>
              <a:rPr lang="fi-FI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pic>
        <p:nvPicPr>
          <p:cNvPr id="11" name="Sisällön paikkamerkki 10" descr="Kuva, joka sisältää kohteen piha-, taivas, rakennus, maanmerkki&#10;&#10;Tekoälyllä luotu sisältö voi olla virheellistä.">
            <a:extLst>
              <a:ext uri="{FF2B5EF4-FFF2-40B4-BE49-F238E27FC236}">
                <a16:creationId xmlns:a16="http://schemas.microsoft.com/office/drawing/2014/main" id="{4BB58298-3EBA-3A91-C141-B1FD23166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35" y="365125"/>
            <a:ext cx="6523745" cy="4351338"/>
          </a:xfr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BBD71F9E-EE0B-77EF-A613-5A50ABDA29AC}"/>
              </a:ext>
            </a:extLst>
          </p:cNvPr>
          <p:cNvSpPr txBox="1"/>
          <p:nvPr/>
        </p:nvSpPr>
        <p:spPr>
          <a:xfrm>
            <a:off x="1173017" y="6008315"/>
            <a:ext cx="8746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Lähde ja </a:t>
            </a:r>
            <a:r>
              <a:rPr lang="en-US" dirty="0" err="1">
                <a:hlinkClick r:id="rId3"/>
              </a:rPr>
              <a:t>kuva</a:t>
            </a:r>
            <a:r>
              <a:rPr lang="en-US" dirty="0">
                <a:hlinkClick r:id="rId3"/>
              </a:rPr>
              <a:t>: Venice and its Lagoon - UNESCO World Heritage Centre</a:t>
            </a:r>
            <a:endParaRPr lang="fi-FI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84AC7176-1508-8A5D-8844-9CD491E92DFA}"/>
              </a:ext>
            </a:extLst>
          </p:cNvPr>
          <p:cNvSpPr txBox="1"/>
          <p:nvPr/>
        </p:nvSpPr>
        <p:spPr>
          <a:xfrm>
            <a:off x="434110" y="1310750"/>
            <a:ext cx="511001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>
                <a:latin typeface="Comic Sans MS" panose="030F0702030302020204" pitchFamily="66" charset="0"/>
              </a:rPr>
              <a:t>Rakennettu 118 saarelle Koillis-Italiassa, liikenne gondoleilla🛶.</a:t>
            </a:r>
          </a:p>
          <a:p>
            <a:endParaRPr lang="fi-FI" sz="2400" dirty="0">
              <a:latin typeface="Comic Sans MS" panose="030F0702030302020204" pitchFamily="66" charset="0"/>
            </a:endParaRPr>
          </a:p>
          <a:p>
            <a:r>
              <a:rPr lang="fi-FI" sz="2400" dirty="0">
                <a:latin typeface="Comic Sans MS" panose="030F0702030302020204" pitchFamily="66" charset="0"/>
              </a:rPr>
              <a:t>Kulttuurikohde: </a:t>
            </a:r>
          </a:p>
          <a:p>
            <a:r>
              <a:rPr lang="fi-FI" sz="2400" dirty="0">
                <a:latin typeface="Comic Sans MS" panose="030F0702030302020204" pitchFamily="66" charset="0"/>
              </a:rPr>
              <a:t>tärkeä arkkitehtuurin 🏛️, taiteen 🎨 ja historian vuoksi. </a:t>
            </a:r>
          </a:p>
          <a:p>
            <a:endParaRPr lang="fi-FI" sz="2400" dirty="0">
              <a:latin typeface="Comic Sans MS" panose="030F0702030302020204" pitchFamily="66" charset="0"/>
            </a:endParaRPr>
          </a:p>
          <a:p>
            <a:r>
              <a:rPr lang="fi-FI" sz="2400" dirty="0">
                <a:latin typeface="Comic Sans MS" panose="030F0702030302020204" pitchFamily="66" charset="0"/>
              </a:rPr>
              <a:t>Yksi maailman ainutlaatuisimmista kaupungeista saaristoineen ja kanavineen 🏙️.</a:t>
            </a:r>
          </a:p>
        </p:txBody>
      </p:sp>
    </p:spTree>
    <p:extLst>
      <p:ext uri="{BB962C8B-B14F-4D97-AF65-F5344CB8AC3E}">
        <p14:creationId xmlns:p14="http://schemas.microsoft.com/office/powerpoint/2010/main" val="3053851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6E0A7E-C322-EF1D-1541-DACD7DDE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fi-FI" sz="4400" kern="100" dirty="0" err="1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Aptos" panose="020B0004020202020204" pitchFamily="34" charset="0"/>
                <a:cs typeface="Open Sans" panose="020B0606030504020204" pitchFamily="34" charset="0"/>
              </a:rPr>
              <a:t>Hawraman</a:t>
            </a:r>
            <a:r>
              <a:rPr lang="fi-FI" sz="4400" kern="100" dirty="0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Aptos" panose="020B0004020202020204" pitchFamily="34" charset="0"/>
                <a:cs typeface="Open Sans" panose="020B0606030504020204" pitchFamily="34" charset="0"/>
              </a:rPr>
              <a:t> / Uramanat </a:t>
            </a:r>
            <a:br>
              <a:rPr lang="fi-FI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CC4701-ABD2-2512-B88E-1D3250CFF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980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B2222C-9099-7CE3-036E-C35A33DFF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b="0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Bisotun</a:t>
            </a:r>
            <a:r>
              <a:rPr lang="fi-FI" sz="4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1DE3E3-38EC-D31B-4C40-96958BC68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1319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9DD714-82D8-344F-C83E-6EC19C059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Lviv 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40896C-532C-45CC-019E-7818459C9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7810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F4B8CB-B694-8E6F-ABCC-3E55BE59A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56" y="0"/>
            <a:ext cx="10515600" cy="1325563"/>
          </a:xfrm>
        </p:spPr>
        <p:txBody>
          <a:bodyPr/>
          <a:lstStyle/>
          <a:p>
            <a:r>
              <a:rPr lang="fi-FI" sz="4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Mount </a:t>
            </a:r>
            <a:r>
              <a:rPr lang="fi-FI" sz="4400" b="0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Kenya</a:t>
            </a:r>
            <a:r>
              <a:rPr lang="fi-FI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</a:t>
            </a:r>
            <a:r>
              <a:rPr lang="fi-FI" dirty="0">
                <a:solidFill>
                  <a:srgbClr val="000000"/>
                </a:solidFill>
                <a:latin typeface="Comic Sans MS" panose="030F0702030302020204" pitchFamily="66" charset="0"/>
              </a:rPr>
              <a:t> kansallispuisto</a:t>
            </a:r>
            <a:endParaRPr lang="fi-FI" dirty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9E79BA65-FE12-1710-A603-F88C43591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83" y="365125"/>
            <a:ext cx="10515600" cy="4077566"/>
          </a:xfrm>
        </p:spPr>
        <p:txBody>
          <a:bodyPr/>
          <a:lstStyle/>
          <a:p>
            <a:endParaRPr lang="fi-FI" dirty="0">
              <a:latin typeface="Comic Sans MS" panose="030F0702030302020204" pitchFamily="66" charset="0"/>
            </a:endParaRPr>
          </a:p>
          <a:p>
            <a:endParaRPr lang="fi-FI" dirty="0">
              <a:latin typeface="Comic Sans MS" panose="030F0702030302020204" pitchFamily="66" charset="0"/>
            </a:endParaRPr>
          </a:p>
          <a:p>
            <a:r>
              <a:rPr lang="fi-FI" dirty="0">
                <a:latin typeface="Comic Sans MS" panose="030F0702030302020204" pitchFamily="66" charset="0"/>
              </a:rPr>
              <a:t>Afrikan toiseksi korkein vuori</a:t>
            </a:r>
          </a:p>
          <a:p>
            <a:r>
              <a:rPr lang="fi-FI" dirty="0">
                <a:latin typeface="Comic Sans MS" panose="030F0702030302020204" pitchFamily="66" charset="0"/>
              </a:rPr>
              <a:t>Paikallisten heimojen pyhä vuori</a:t>
            </a:r>
          </a:p>
          <a:p>
            <a:r>
              <a:rPr lang="fi-FI" dirty="0">
                <a:latin typeface="Comic Sans MS" panose="030F0702030302020204" pitchFamily="66" charset="0"/>
              </a:rPr>
              <a:t>12 jäätikköä</a:t>
            </a:r>
          </a:p>
          <a:p>
            <a:r>
              <a:rPr lang="fi-FI" dirty="0">
                <a:latin typeface="Comic Sans MS" panose="030F0702030302020204" pitchFamily="66" charset="0"/>
              </a:rPr>
              <a:t>harvinainen ekosysteemi</a:t>
            </a:r>
          </a:p>
        </p:txBody>
      </p:sp>
      <p:pic>
        <p:nvPicPr>
          <p:cNvPr id="7" name="Kuva 6" descr="Kuva, joka sisältää kohteen piha-, taivas, pilvi, ruoho&#10;&#10;Tekoälyllä luotu sisältö voi olla virheellistä.">
            <a:extLst>
              <a:ext uri="{FF2B5EF4-FFF2-40B4-BE49-F238E27FC236}">
                <a16:creationId xmlns:a16="http://schemas.microsoft.com/office/drawing/2014/main" id="{17187578-08DF-FBBA-A700-5FCE691A5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764" y="2417388"/>
            <a:ext cx="6466953" cy="431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9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iha-, taivas, luonto, vaeltaminen&#10;&#10;Tekoälyllä luotu sisältö voi olla virheellistä.">
            <a:extLst>
              <a:ext uri="{FF2B5EF4-FFF2-40B4-BE49-F238E27FC236}">
                <a16:creationId xmlns:a16="http://schemas.microsoft.com/office/drawing/2014/main" id="{0B44CBC5-DAD2-A473-7E84-B526F6BC8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68" y="459970"/>
            <a:ext cx="4762500" cy="3810000"/>
          </a:xfrm>
          <a:prstGeom prst="rect">
            <a:avLst/>
          </a:prstGeom>
        </p:spPr>
      </p:pic>
      <p:pic>
        <p:nvPicPr>
          <p:cNvPr id="5" name="Kuva 4" descr="Kuva, joka sisältää kohteen piha-, vuori, maisema, taivas&#10;&#10;Tekoälyllä luotu sisältö voi olla virheellistä.">
            <a:extLst>
              <a:ext uri="{FF2B5EF4-FFF2-40B4-BE49-F238E27FC236}">
                <a16:creationId xmlns:a16="http://schemas.microsoft.com/office/drawing/2014/main" id="{0C6DC328-6A1E-8FA4-B601-1765F6CCC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786" y="1849120"/>
            <a:ext cx="6314126" cy="4211522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F5E755A-9108-C574-9403-799F6EA3A65F}"/>
              </a:ext>
            </a:extLst>
          </p:cNvPr>
          <p:cNvSpPr txBox="1"/>
          <p:nvPr/>
        </p:nvSpPr>
        <p:spPr>
          <a:xfrm>
            <a:off x="722168" y="6213364"/>
            <a:ext cx="864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Lähde: Mount Kenya National Park/ Natural Forest – National Museums of Kenya</a:t>
            </a:r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DABBFE1-7981-2D9D-9FA3-78B0768870C6}"/>
              </a:ext>
            </a:extLst>
          </p:cNvPr>
          <p:cNvSpPr txBox="1"/>
          <p:nvPr/>
        </p:nvSpPr>
        <p:spPr>
          <a:xfrm>
            <a:off x="4712277" y="459970"/>
            <a:ext cx="8421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Lähde: Mount Kenya National Park &amp; Reserve » Trek Africa Expeditions</a:t>
            </a:r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387D824-8BAF-6044-8B3A-96091AA6E73A}"/>
              </a:ext>
            </a:extLst>
          </p:cNvPr>
          <p:cNvSpPr txBox="1"/>
          <p:nvPr/>
        </p:nvSpPr>
        <p:spPr>
          <a:xfrm>
            <a:off x="4761346" y="829302"/>
            <a:ext cx="7430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Kuva: Tourist activities in Mount Kenya National Park | Kenya Safaris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6183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6E7FCB-C8AE-78EA-284B-3278344B9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b="0" i="0" dirty="0" err="1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Selimiye</a:t>
            </a:r>
            <a:r>
              <a:rPr lang="fi-FI" sz="4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 Moskeija  </a:t>
            </a:r>
            <a:endParaRPr lang="fi-FI" dirty="0"/>
          </a:p>
        </p:txBody>
      </p:sp>
      <p:pic>
        <p:nvPicPr>
          <p:cNvPr id="3074" name="Picture 2" descr="Kuva, joka sisältää kohteen taivas, piha-, rakennus, pilvi&#10;&#10;Tekoälyllä luotu sisältö voi olla virheellistä.">
            <a:extLst>
              <a:ext uri="{FF2B5EF4-FFF2-40B4-BE49-F238E27FC236}">
                <a16:creationId xmlns:a16="http://schemas.microsoft.com/office/drawing/2014/main" id="{21D251AD-043D-DE57-DB18-1D0208172FC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5063" y="230863"/>
            <a:ext cx="4651664" cy="550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3257A864-42DA-F156-1E6A-B63FB07EB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9835" y="1472542"/>
            <a:ext cx="602903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dirty="0">
                <a:latin typeface="Comic Sans MS" panose="030F0702030302020204" pitchFamily="66" charset="0"/>
              </a:rPr>
              <a:t>Ottomaanien valtakunnan pääkaupunki </a:t>
            </a:r>
            <a:r>
              <a:rPr lang="fi-FI" dirty="0" err="1">
                <a:latin typeface="Comic Sans MS" panose="030F0702030302020204" pitchFamily="66" charset="0"/>
              </a:rPr>
              <a:t>Edirneen</a:t>
            </a:r>
            <a:r>
              <a:rPr lang="fi-FI" dirty="0">
                <a:latin typeface="Comic Sans MS" panose="030F0702030302020204" pitchFamily="66" charset="0"/>
              </a:rPr>
              <a:t> rakennettu kompleksi. Sulttaani Selim II rakennutti moskeijan ympäristöineen 1500-luvulla.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1186B51-D068-CE90-7303-C1F65DB8C69F}"/>
              </a:ext>
            </a:extLst>
          </p:cNvPr>
          <p:cNvSpPr txBox="1"/>
          <p:nvPr/>
        </p:nvSpPr>
        <p:spPr>
          <a:xfrm>
            <a:off x="838200" y="5823880"/>
            <a:ext cx="110767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hlinkClick r:id="rId3"/>
              </a:rPr>
              <a:t>Linkki</a:t>
            </a:r>
            <a:r>
              <a:rPr lang="en-US" dirty="0">
                <a:hlinkClick r:id="rId3"/>
              </a:rPr>
              <a:t>: The UNESCO Sites of Türkiye: </a:t>
            </a:r>
            <a:r>
              <a:rPr lang="en-US" dirty="0" err="1">
                <a:hlinkClick r:id="rId3"/>
              </a:rPr>
              <a:t>Selimiye</a:t>
            </a:r>
            <a:r>
              <a:rPr lang="en-US" dirty="0">
                <a:hlinkClick r:id="rId3"/>
              </a:rPr>
              <a:t> Mosque and its Social Complex | Turkish Museums</a:t>
            </a:r>
            <a:endParaRPr lang="en-US" dirty="0"/>
          </a:p>
          <a:p>
            <a:endParaRPr lang="en-US" dirty="0"/>
          </a:p>
          <a:p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21BD131-84C5-D84F-0B0A-9DDFB0E3B5AC}"/>
              </a:ext>
            </a:extLst>
          </p:cNvPr>
          <p:cNvSpPr txBox="1"/>
          <p:nvPr/>
        </p:nvSpPr>
        <p:spPr>
          <a:xfrm>
            <a:off x="838200" y="61675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hlinkClick r:id="rId4"/>
              </a:rPr>
              <a:t>Kuvat</a:t>
            </a:r>
            <a:r>
              <a:rPr lang="en-US" dirty="0">
                <a:hlinkClick r:id="rId4"/>
              </a:rPr>
              <a:t>: File:Selimiye camii.JPG - Wikimedia Commons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8073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87C967F9-6F83-1468-441D-6664B73B9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1891" y="1465614"/>
            <a:ext cx="4512318" cy="475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47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7E761E-BC45-157E-8FBA-C300EDDEC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Persepolis </a:t>
            </a:r>
            <a:endParaRPr lang="fi-FI" dirty="0"/>
          </a:p>
        </p:txBody>
      </p:sp>
      <p:pic>
        <p:nvPicPr>
          <p:cNvPr id="5" name="Sisällön paikkamerkki 4" descr="Kuva, joka sisältää kohteen taivas, pilvi, rakennus, auringonlasku&#10;&#10;Tekoälyllä luotu sisältö voi olla virheellistä.">
            <a:extLst>
              <a:ext uri="{FF2B5EF4-FFF2-40B4-BE49-F238E27FC236}">
                <a16:creationId xmlns:a16="http://schemas.microsoft.com/office/drawing/2014/main" id="{4C78D3D7-D571-D11B-F8C4-AFF5EC94F8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76" y="1878252"/>
            <a:ext cx="5181600" cy="3507175"/>
          </a:xfrm>
        </p:spPr>
      </p:pic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C38503C5-B256-6766-2D2E-343B06CE2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4522" y="1505527"/>
            <a:ext cx="5609278" cy="426454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i-FI" dirty="0">
                <a:latin typeface="Comic Sans MS" panose="030F0702030302020204" pitchFamily="66" charset="0"/>
              </a:rPr>
              <a:t>Kuningas </a:t>
            </a:r>
            <a:r>
              <a:rPr lang="fi-FI" dirty="0" err="1">
                <a:latin typeface="Comic Sans MS" panose="030F0702030302020204" pitchFamily="66" charset="0"/>
              </a:rPr>
              <a:t>Darios</a:t>
            </a:r>
            <a:r>
              <a:rPr lang="fi-FI" dirty="0">
                <a:latin typeface="Comic Sans MS" panose="030F0702030302020204" pitchFamily="66" charset="0"/>
              </a:rPr>
              <a:t> aloitti kaupungin rakentamisen 518 </a:t>
            </a:r>
            <a:r>
              <a:rPr lang="fi-FI" dirty="0" err="1">
                <a:latin typeface="Comic Sans MS" panose="030F0702030302020204" pitchFamily="66" charset="0"/>
              </a:rPr>
              <a:t>eaa</a:t>
            </a:r>
            <a:r>
              <a:rPr lang="fi-FI" dirty="0">
                <a:latin typeface="Comic Sans MS" panose="030F0702030302020204" pitchFamily="66" charset="0"/>
              </a:rPr>
              <a:t> ja rakentamiseen meni 200 vuotta. Aleksanteri Suuri poltti kaupungin, mutta rakennukset ovat edelleen pystyssä.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EF21099-357E-3F10-6480-734FA887C876}"/>
              </a:ext>
            </a:extLst>
          </p:cNvPr>
          <p:cNvSpPr txBox="1"/>
          <p:nvPr/>
        </p:nvSpPr>
        <p:spPr>
          <a:xfrm>
            <a:off x="893618" y="61235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Kuva: File:</a:t>
            </a:r>
            <a:r>
              <a:rPr lang="ar-AE" dirty="0">
                <a:hlinkClick r:id="rId3"/>
              </a:rPr>
              <a:t>غروب تخت جمشید عکس.</a:t>
            </a:r>
            <a:r>
              <a:rPr lang="fi-FI" dirty="0">
                <a:hlinkClick r:id="rId3"/>
              </a:rPr>
              <a:t>jpg - Wikimedia </a:t>
            </a:r>
            <a:r>
              <a:rPr lang="fi-FI" dirty="0" err="1">
                <a:hlinkClick r:id="rId3"/>
              </a:rPr>
              <a:t>Commons</a:t>
            </a:r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E58DF20-5910-2B47-58EE-761C9BC3170E}"/>
              </a:ext>
            </a:extLst>
          </p:cNvPr>
          <p:cNvSpPr txBox="1"/>
          <p:nvPr/>
        </p:nvSpPr>
        <p:spPr>
          <a:xfrm>
            <a:off x="893618" y="5716652"/>
            <a:ext cx="9701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4"/>
              </a:rPr>
              <a:t>Linkki: Persepolis | </a:t>
            </a:r>
            <a:r>
              <a:rPr lang="fi-FI" dirty="0" err="1">
                <a:hlinkClick r:id="rId4"/>
              </a:rPr>
              <a:t>Takht</a:t>
            </a:r>
            <a:r>
              <a:rPr lang="fi-FI" dirty="0">
                <a:hlinkClick r:id="rId4"/>
              </a:rPr>
              <a:t>-e </a:t>
            </a:r>
            <a:r>
              <a:rPr lang="fi-FI" dirty="0" err="1">
                <a:hlinkClick r:id="rId4"/>
              </a:rPr>
              <a:t>Jamshid</a:t>
            </a:r>
            <a:r>
              <a:rPr lang="fi-FI" dirty="0">
                <a:hlinkClick r:id="rId4"/>
              </a:rPr>
              <a:t> | </a:t>
            </a:r>
            <a:r>
              <a:rPr lang="fi-FI" dirty="0" err="1">
                <a:hlinkClick r:id="rId4"/>
              </a:rPr>
              <a:t>Parseh</a:t>
            </a:r>
            <a:r>
              <a:rPr lang="fi-FI" dirty="0">
                <a:hlinkClick r:id="rId4"/>
              </a:rPr>
              <a:t> | Iran World </a:t>
            </a:r>
            <a:r>
              <a:rPr lang="fi-FI" dirty="0" err="1">
                <a:hlinkClick r:id="rId4"/>
              </a:rPr>
              <a:t>Heritage</a:t>
            </a:r>
            <a:r>
              <a:rPr lang="fi-FI" dirty="0">
                <a:hlinkClick r:id="rId4"/>
              </a:rPr>
              <a:t> </a:t>
            </a:r>
            <a:r>
              <a:rPr lang="fi-FI" dirty="0" err="1">
                <a:hlinkClick r:id="rId4"/>
              </a:rPr>
              <a:t>Site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415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74568B-23D0-9B55-E1C2-35CBEEA0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Suomenlinna </a:t>
            </a:r>
            <a:endParaRPr lang="fi-FI" dirty="0"/>
          </a:p>
        </p:txBody>
      </p:sp>
      <p:pic>
        <p:nvPicPr>
          <p:cNvPr id="6" name="Sisällön paikkamerkki 5" descr="Kuva, joka sisältää kohteen piha-, pilvi, taivas, vesi&#10;&#10;Tekoälyllä luotu sisältö voi olla virheellistä.">
            <a:extLst>
              <a:ext uri="{FF2B5EF4-FFF2-40B4-BE49-F238E27FC236}">
                <a16:creationId xmlns:a16="http://schemas.microsoft.com/office/drawing/2014/main" id="{1E7D8437-BBDA-8A4C-33E7-C50F6ADC85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90688"/>
            <a:ext cx="5181600" cy="3875458"/>
          </a:xfrm>
        </p:spPr>
      </p:pic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FC143315-A210-ED2C-27F0-9A30AF8929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fi-FI" dirty="0">
                <a:latin typeface="Comic Sans MS" panose="030F0702030302020204" pitchFamily="66" charset="0"/>
              </a:rPr>
              <a:t>Ruotsin vallan aikana rakennettu historiallinen merilinnoitus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0C81CF7-7341-801A-B00E-38BD09B025AF}"/>
              </a:ext>
            </a:extLst>
          </p:cNvPr>
          <p:cNvSpPr txBox="1"/>
          <p:nvPr/>
        </p:nvSpPr>
        <p:spPr>
          <a:xfrm>
            <a:off x="1173019" y="579822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Lähde ja kuva: Suomenlinna – Wikipedia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9473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63F79C-5D76-55FE-A6FE-F237D4C1F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  <a:spcAft>
                <a:spcPts val="800"/>
              </a:spcAft>
              <a:buNone/>
            </a:pPr>
            <a:r>
              <a:rPr lang="fi-FI" sz="6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fi-FI" sz="60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Bamiyan</a:t>
            </a:r>
            <a:r>
              <a:rPr lang="fi-FI" sz="6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laakso</a:t>
            </a:r>
            <a:br>
              <a:rPr lang="fi-FI" sz="6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97871D3-49F2-F007-0C49-209732589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92853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i-FI" sz="2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Isot yli 35 metriä korkeat ja yli 1500 vuotta vanhat </a:t>
            </a:r>
            <a:r>
              <a:rPr lang="fi-FI" sz="2800" b="1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Buddha-patsaat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, jotka Taliban tuhosi  </a:t>
            </a:r>
            <a:endParaRPr lang="fi-FI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0AEA7CF-9527-6979-5FE1-875666374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5" y="2087418"/>
            <a:ext cx="5692853" cy="380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41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Rauniot, piha-, taivas, Historia&#10;&#10;Tekoälyllä luotu sisältö voi olla virheellistä.">
            <a:extLst>
              <a:ext uri="{FF2B5EF4-FFF2-40B4-BE49-F238E27FC236}">
                <a16:creationId xmlns:a16="http://schemas.microsoft.com/office/drawing/2014/main" id="{B6BC6C36-0F34-E376-BD3A-D12A21F24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97" y="378690"/>
            <a:ext cx="3471707" cy="5361709"/>
          </a:xfrm>
          <a:prstGeom prst="rect">
            <a:avLst/>
          </a:prstGeom>
        </p:spPr>
      </p:pic>
      <p:pic>
        <p:nvPicPr>
          <p:cNvPr id="5" name="Kuva 4" descr="Kuva, joka sisältää kohteen piha-, maisema, vuori, puu&#10;&#10;Tekoälyllä luotu sisältö voi olla virheellistä.">
            <a:extLst>
              <a:ext uri="{FF2B5EF4-FFF2-40B4-BE49-F238E27FC236}">
                <a16:creationId xmlns:a16="http://schemas.microsoft.com/office/drawing/2014/main" id="{C801E8E6-DE8A-9B3D-BF70-7386522AD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045" y="665017"/>
            <a:ext cx="4060306" cy="507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42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66E6B2602A3554C9D7365A59E80F8BF" ma:contentTypeVersion="31" ma:contentTypeDescription="Luo uusi asiakirja." ma:contentTypeScope="" ma:versionID="86224801d2c989cc932ce5821e61b5d0">
  <xsd:schema xmlns:xsd="http://www.w3.org/2001/XMLSchema" xmlns:xs="http://www.w3.org/2001/XMLSchema" xmlns:p="http://schemas.microsoft.com/office/2006/metadata/properties" xmlns:ns3="7981470a-38c0-45f3-9056-bd0c0faa64b6" xmlns:ns4="f7427850-3259-443f-8d12-2acba154224e" targetNamespace="http://schemas.microsoft.com/office/2006/metadata/properties" ma:root="true" ma:fieldsID="65126874293c1526f3fa1204e3e4e60c" ns3:_="" ns4:_="">
    <xsd:import namespace="7981470a-38c0-45f3-9056-bd0c0faa64b6"/>
    <xsd:import namespace="f7427850-3259-443f-8d12-2acba154224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SearchPropertie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1470a-38c0-45f3-9056-bd0c0faa64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  <xsd:element name="LastSharedByUser" ma:index="22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3" nillable="true" ma:displayName="Jaettu viimeksi ajankohtana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27850-3259-443f-8d12-2acba154224e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MediaServiceMetadata" ma:index="2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7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9" nillable="true" ma:displayName="Location" ma:internalName="MediaServiceLocation" ma:readOnly="true">
      <xsd:simpleType>
        <xsd:restriction base="dms:Text"/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4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36" nillable="true" ma:displayName="_activity" ma:hidden="true" ma:internalName="_activity">
      <xsd:simpleType>
        <xsd:restriction base="dms:Note"/>
      </xsd:simpleType>
    </xsd:element>
    <xsd:element name="MediaServiceObjectDetectorVersions" ma:index="3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38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f7427850-3259-443f-8d12-2acba154224e" xsi:nil="true"/>
    <FolderType xmlns="f7427850-3259-443f-8d12-2acba154224e" xsi:nil="true"/>
    <Student_Groups xmlns="f7427850-3259-443f-8d12-2acba154224e">
      <UserInfo>
        <DisplayName/>
        <AccountId xsi:nil="true"/>
        <AccountType/>
      </UserInfo>
    </Student_Groups>
    <_activity xmlns="f7427850-3259-443f-8d12-2acba154224e" xsi:nil="true"/>
    <NotebookType xmlns="f7427850-3259-443f-8d12-2acba154224e" xsi:nil="true"/>
    <Teachers xmlns="f7427850-3259-443f-8d12-2acba154224e">
      <UserInfo>
        <DisplayName/>
        <AccountId xsi:nil="true"/>
        <AccountType/>
      </UserInfo>
    </Teachers>
    <Students xmlns="f7427850-3259-443f-8d12-2acba154224e">
      <UserInfo>
        <DisplayName/>
        <AccountId xsi:nil="true"/>
        <AccountType/>
      </UserInfo>
    </Students>
    <AppVersion xmlns="f7427850-3259-443f-8d12-2acba154224e" xsi:nil="true"/>
    <Owner xmlns="f7427850-3259-443f-8d12-2acba154224e">
      <UserInfo>
        <DisplayName/>
        <AccountId xsi:nil="true"/>
        <AccountType/>
      </UserInfo>
    </Owner>
    <Invited_Students xmlns="f7427850-3259-443f-8d12-2acba154224e" xsi:nil="true"/>
    <DefaultSectionNames xmlns="f7427850-3259-443f-8d12-2acba154224e" xsi:nil="true"/>
    <Self_Registration_Enabled xmlns="f7427850-3259-443f-8d12-2acba154224e" xsi:nil="true"/>
  </documentManagement>
</p:properties>
</file>

<file path=customXml/itemProps1.xml><?xml version="1.0" encoding="utf-8"?>
<ds:datastoreItem xmlns:ds="http://schemas.openxmlformats.org/officeDocument/2006/customXml" ds:itemID="{2CA7338C-AA7C-478D-9C4D-86952E5CA8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81470a-38c0-45f3-9056-bd0c0faa64b6"/>
    <ds:schemaRef ds:uri="f7427850-3259-443f-8d12-2acba15422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1B0655-6DCF-47E0-B0A4-AFCF686DE6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A8FB25-4D33-44A2-889A-6EDDA3B26EE2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981470a-38c0-45f3-9056-bd0c0faa64b6"/>
    <ds:schemaRef ds:uri="http://www.w3.org/XML/1998/namespace"/>
    <ds:schemaRef ds:uri="f7427850-3259-443f-8d12-2acba154224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309</Words>
  <Application>Microsoft Office PowerPoint</Application>
  <PresentationFormat>Laajakuva</PresentationFormat>
  <Paragraphs>45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Comic Sans MS</vt:lpstr>
      <vt:lpstr>Office-teema</vt:lpstr>
      <vt:lpstr>Al Zubarah  </vt:lpstr>
      <vt:lpstr>Mount Kenyan kansallispuisto</vt:lpstr>
      <vt:lpstr>PowerPoint-esitys</vt:lpstr>
      <vt:lpstr>Selimiye Moskeija  </vt:lpstr>
      <vt:lpstr>PowerPoint-esitys</vt:lpstr>
      <vt:lpstr>Persepolis </vt:lpstr>
      <vt:lpstr>Suomenlinna </vt:lpstr>
      <vt:lpstr> Bamiyan laakso </vt:lpstr>
      <vt:lpstr>PowerPoint-esitys</vt:lpstr>
      <vt:lpstr>Anuradhapura </vt:lpstr>
      <vt:lpstr>Vanha Rauma </vt:lpstr>
      <vt:lpstr>Memphis ja sen Nekropolis</vt:lpstr>
      <vt:lpstr>Venetsia ja laguuni </vt:lpstr>
      <vt:lpstr>Hawraman / Uramanat  </vt:lpstr>
      <vt:lpstr>Bisotun </vt:lpstr>
      <vt:lpstr>Lviv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Varis Klára Maria</dc:creator>
  <cp:lastModifiedBy>Varis Klára Maria</cp:lastModifiedBy>
  <cp:revision>2</cp:revision>
  <dcterms:created xsi:type="dcterms:W3CDTF">2026-03-04T09:07:39Z</dcterms:created>
  <dcterms:modified xsi:type="dcterms:W3CDTF">2026-03-05T19:36:57Z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0x010100466E6B2602A3554C9D7365A59E80F8BF</vt:lpwstr>
  </property>
</Properties>
</file>