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C6E1D2-881E-47DE-8D4B-8C802E98F7E6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1B968-567E-47D3-A33A-CA0DD7ED2E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188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0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068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44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42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36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69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75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282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99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51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21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D94FE-22E6-4B3B-80BF-8EAE9210A788}" type="datetimeFigureOut">
              <a:rPr lang="fi-FI" smtClean="0"/>
              <a:t>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A25C9-3523-4B5E-8E78-D301451B5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334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Litteraturhistoria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16017" y="5590903"/>
            <a:ext cx="3312367" cy="646409"/>
          </a:xfrm>
        </p:spPr>
        <p:txBody>
          <a:bodyPr/>
          <a:lstStyle/>
          <a:p>
            <a:r>
              <a:rPr lang="fi-FI" dirty="0" smtClean="0"/>
              <a:t>åk9</a:t>
            </a:r>
            <a:endParaRPr lang="fi-FI" dirty="0"/>
          </a:p>
        </p:txBody>
      </p:sp>
      <p:pic>
        <p:nvPicPr>
          <p:cNvPr id="1026" name="Picture 2" descr="http://gul.gu.se/public/pp/public_courses/course73835/published/1453050650547/resourceId/32397969/content/UploadedResources/Beaux%20livre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6741">
            <a:off x="953996" y="3908519"/>
            <a:ext cx="3003138" cy="1990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atic.tumblr.com/a1f98b1c06490ec151eba7d0cf29c579/zhnnpwr/j0eno7ips/tumblr_static_d5j2wrogl14wkwkc8og444cg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0664">
            <a:off x="5423597" y="423702"/>
            <a:ext cx="3351723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67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Författare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verk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 Johan Wolfgang von Goethe: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unge</a:t>
            </a:r>
            <a:r>
              <a:rPr lang="fi-FI" dirty="0" smtClean="0"/>
              <a:t> </a:t>
            </a:r>
            <a:r>
              <a:rPr lang="fi-FI" dirty="0" err="1" smtClean="0"/>
              <a:t>Werthers</a:t>
            </a:r>
            <a:r>
              <a:rPr lang="fi-FI" dirty="0" smtClean="0"/>
              <a:t> </a:t>
            </a:r>
            <a:r>
              <a:rPr lang="fi-FI" dirty="0" err="1" smtClean="0"/>
              <a:t>lidanden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Jane Austen: 	</a:t>
            </a:r>
            <a:r>
              <a:rPr lang="fi-FI" dirty="0" err="1" smtClean="0"/>
              <a:t>Stolthet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fördom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James </a:t>
            </a:r>
            <a:r>
              <a:rPr lang="fi-FI" dirty="0" err="1" smtClean="0"/>
              <a:t>Fennimore</a:t>
            </a:r>
            <a:r>
              <a:rPr lang="fi-FI" dirty="0" smtClean="0"/>
              <a:t> Cooper: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sista</a:t>
            </a:r>
            <a:r>
              <a:rPr lang="fi-FI" dirty="0" smtClean="0"/>
              <a:t> </a:t>
            </a:r>
            <a:r>
              <a:rPr lang="fi-FI" dirty="0" err="1" smtClean="0"/>
              <a:t>mohikanen</a:t>
            </a: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780928"/>
            <a:ext cx="145096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21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Realismen</a:t>
            </a:r>
            <a:r>
              <a:rPr lang="fi-FI" dirty="0" smtClean="0"/>
              <a:t> 1830-1860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Författarna</a:t>
            </a:r>
            <a:r>
              <a:rPr lang="fi-FI" dirty="0" smtClean="0"/>
              <a:t> </a:t>
            </a:r>
            <a:r>
              <a:rPr lang="fi-FI" dirty="0" err="1" smtClean="0"/>
              <a:t>väljer</a:t>
            </a:r>
            <a:r>
              <a:rPr lang="fi-FI" dirty="0" smtClean="0"/>
              <a:t>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nutida</a:t>
            </a:r>
            <a:r>
              <a:rPr lang="fi-FI" dirty="0" smtClean="0"/>
              <a:t> </a:t>
            </a:r>
            <a:r>
              <a:rPr lang="fi-FI" dirty="0" err="1" smtClean="0"/>
              <a:t>ämnen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använder</a:t>
            </a:r>
            <a:r>
              <a:rPr lang="fi-FI" dirty="0" smtClean="0"/>
              <a:t> ett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verklighetstroget</a:t>
            </a:r>
            <a:r>
              <a:rPr lang="fi-FI" dirty="0" smtClean="0"/>
              <a:t> </a:t>
            </a:r>
            <a:r>
              <a:rPr lang="fi-FI" dirty="0" err="1" smtClean="0"/>
              <a:t>språk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Man </a:t>
            </a:r>
            <a:r>
              <a:rPr lang="fi-FI" dirty="0" err="1" smtClean="0"/>
              <a:t>skrev</a:t>
            </a:r>
            <a:r>
              <a:rPr lang="fi-FI" dirty="0" smtClean="0"/>
              <a:t>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romaner</a:t>
            </a:r>
            <a:r>
              <a:rPr lang="fi-FI" dirty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intresserade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för </a:t>
            </a:r>
            <a:r>
              <a:rPr lang="fi-FI" dirty="0" err="1" smtClean="0"/>
              <a:t>poesi</a:t>
            </a:r>
            <a:r>
              <a:rPr lang="fi-FI" dirty="0" smtClean="0"/>
              <a:t> </a:t>
            </a:r>
            <a:r>
              <a:rPr lang="fi-FI" dirty="0" err="1" smtClean="0"/>
              <a:t>längre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I </a:t>
            </a:r>
            <a:r>
              <a:rPr lang="fi-FI" dirty="0" err="1" smtClean="0"/>
              <a:t>tidningar</a:t>
            </a:r>
            <a:r>
              <a:rPr lang="fi-FI" dirty="0" smtClean="0"/>
              <a:t> </a:t>
            </a:r>
            <a:r>
              <a:rPr lang="fi-FI" dirty="0" err="1" smtClean="0"/>
              <a:t>skevs</a:t>
            </a:r>
            <a:r>
              <a:rPr lang="fi-FI" dirty="0" smtClean="0"/>
              <a:t> </a:t>
            </a:r>
            <a:r>
              <a:rPr lang="fi-FI" dirty="0" err="1" smtClean="0"/>
              <a:t>romaner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följetonger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16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Författare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verk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Charles Dickens: 		Oliver Twist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David Copperfield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Gustave</a:t>
            </a:r>
            <a:r>
              <a:rPr lang="fi-FI" dirty="0" smtClean="0"/>
              <a:t> </a:t>
            </a:r>
            <a:r>
              <a:rPr lang="fi-FI" dirty="0" err="1" smtClean="0"/>
              <a:t>Flaubert</a:t>
            </a:r>
            <a:r>
              <a:rPr lang="fi-FI" dirty="0" smtClean="0"/>
              <a:t>:		Madame </a:t>
            </a:r>
            <a:r>
              <a:rPr lang="fi-FI" dirty="0" err="1" smtClean="0"/>
              <a:t>Bovary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Victor Hugo:			</a:t>
            </a:r>
            <a:r>
              <a:rPr lang="fi-FI" dirty="0" err="1" smtClean="0"/>
              <a:t>Ringaren</a:t>
            </a:r>
            <a:r>
              <a:rPr lang="fi-FI" dirty="0" smtClean="0"/>
              <a:t> i Notre </a:t>
            </a:r>
            <a:r>
              <a:rPr lang="fi-FI" dirty="0" err="1" smtClean="0"/>
              <a:t>Dame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Fjodor </a:t>
            </a:r>
            <a:r>
              <a:rPr lang="fi-FI" dirty="0" err="1" smtClean="0"/>
              <a:t>Dostrojevskij</a:t>
            </a:r>
            <a:r>
              <a:rPr lang="fi-FI" dirty="0" smtClean="0"/>
              <a:t>:	</a:t>
            </a:r>
            <a:r>
              <a:rPr lang="fi-FI" dirty="0" err="1" smtClean="0"/>
              <a:t>Brott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straff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Leo </a:t>
            </a:r>
            <a:r>
              <a:rPr lang="fi-FI" dirty="0" err="1" smtClean="0"/>
              <a:t>Tolstoj</a:t>
            </a:r>
            <a:r>
              <a:rPr lang="fi-FI" dirty="0" smtClean="0"/>
              <a:t>:			</a:t>
            </a:r>
            <a:r>
              <a:rPr lang="fi-FI" dirty="0" err="1" smtClean="0"/>
              <a:t>Krig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fred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217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Quasimodo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 descr="Kuvahaun tulos haulle quasimodo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" b="192"/>
          <a:stretch>
            <a:fillRect/>
          </a:stretch>
        </p:blipFill>
        <p:spPr bwMode="auto">
          <a:xfrm>
            <a:off x="1475656" y="477142"/>
            <a:ext cx="3370924" cy="3104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Kuvahaun tulos haulle quasimodo"/>
          <p:cNvSpPr>
            <a:spLocks noChangeAspect="1" noChangeArrowheads="1"/>
          </p:cNvSpPr>
          <p:nvPr/>
        </p:nvSpPr>
        <p:spPr bwMode="auto">
          <a:xfrm>
            <a:off x="539552" y="172447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1542" y="2708920"/>
            <a:ext cx="3791868" cy="2077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3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Antiken</a:t>
            </a:r>
            <a:r>
              <a:rPr lang="fi-FI" dirty="0" smtClean="0"/>
              <a:t> 700f.kr.-400e.Kr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v</a:t>
            </a:r>
            <a:r>
              <a:rPr lang="fi-FI" dirty="0" err="1" smtClean="0"/>
              <a:t>äxte</a:t>
            </a:r>
            <a:r>
              <a:rPr lang="fi-FI" dirty="0" smtClean="0"/>
              <a:t> </a:t>
            </a:r>
            <a:r>
              <a:rPr lang="fi-FI" dirty="0" err="1" smtClean="0"/>
              <a:t>fram</a:t>
            </a:r>
            <a:r>
              <a:rPr lang="fi-FI" dirty="0" smtClean="0"/>
              <a:t> i </a:t>
            </a:r>
            <a:r>
              <a:rPr lang="fi-FI" dirty="0" err="1" smtClean="0"/>
              <a:t>Grekland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fördes</a:t>
            </a:r>
            <a:r>
              <a:rPr lang="fi-FI" dirty="0" smtClean="0"/>
              <a:t> </a:t>
            </a:r>
            <a:r>
              <a:rPr lang="fi-FI" dirty="0" err="1" smtClean="0"/>
              <a:t>vidare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Romarriket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b="1" dirty="0" err="1" smtClean="0"/>
              <a:t>Epos</a:t>
            </a:r>
            <a:r>
              <a:rPr lang="fi-FI" dirty="0" smtClean="0"/>
              <a:t> </a:t>
            </a:r>
            <a:r>
              <a:rPr lang="fi-FI" dirty="0" err="1" smtClean="0"/>
              <a:t>var</a:t>
            </a:r>
            <a:r>
              <a:rPr lang="fi-FI" dirty="0" smtClean="0"/>
              <a:t> en </a:t>
            </a:r>
            <a:r>
              <a:rPr lang="fi-FI" dirty="0" err="1" smtClean="0"/>
              <a:t>viktig</a:t>
            </a:r>
            <a:r>
              <a:rPr lang="fi-FI" dirty="0" smtClean="0"/>
              <a:t> </a:t>
            </a:r>
            <a:r>
              <a:rPr lang="fi-FI" dirty="0" err="1" smtClean="0"/>
              <a:t>litteraturform</a:t>
            </a:r>
            <a:r>
              <a:rPr lang="fi-FI" dirty="0" smtClean="0"/>
              <a:t>. De </a:t>
            </a:r>
            <a:r>
              <a:rPr lang="fi-FI" dirty="0" err="1" smtClean="0"/>
              <a:t>skrevs</a:t>
            </a:r>
            <a:r>
              <a:rPr lang="fi-FI" dirty="0" smtClean="0"/>
              <a:t> </a:t>
            </a:r>
            <a:r>
              <a:rPr lang="fi-FI" dirty="0" err="1" smtClean="0"/>
              <a:t>nästan</a:t>
            </a:r>
            <a:r>
              <a:rPr lang="fi-FI" dirty="0" smtClean="0"/>
              <a:t> </a:t>
            </a:r>
            <a:r>
              <a:rPr lang="fi-FI" dirty="0" err="1" smtClean="0"/>
              <a:t>alltid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vers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utspelade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 </a:t>
            </a:r>
            <a:r>
              <a:rPr lang="fi-FI" dirty="0" err="1" smtClean="0"/>
              <a:t>under</a:t>
            </a:r>
            <a:r>
              <a:rPr lang="fi-FI" dirty="0" smtClean="0"/>
              <a:t> en </a:t>
            </a:r>
            <a:r>
              <a:rPr lang="fi-FI" dirty="0" err="1" smtClean="0"/>
              <a:t>lång</a:t>
            </a:r>
            <a:r>
              <a:rPr lang="fi-FI" dirty="0" smtClean="0"/>
              <a:t> </a:t>
            </a:r>
            <a:r>
              <a:rPr lang="fi-FI" dirty="0" err="1" smtClean="0"/>
              <a:t>peeriod</a:t>
            </a:r>
            <a:r>
              <a:rPr lang="fi-FI" dirty="0" smtClean="0"/>
              <a:t> i </a:t>
            </a:r>
            <a:r>
              <a:rPr lang="fi-FI" dirty="0" err="1" smtClean="0"/>
              <a:t>historisk</a:t>
            </a:r>
            <a:r>
              <a:rPr lang="fi-FI" dirty="0" smtClean="0"/>
              <a:t> </a:t>
            </a:r>
            <a:r>
              <a:rPr lang="fi-FI" dirty="0" err="1" smtClean="0"/>
              <a:t>tid</a:t>
            </a:r>
            <a:r>
              <a:rPr lang="fi-FI" dirty="0" smtClean="0"/>
              <a:t>. De </a:t>
            </a:r>
            <a:r>
              <a:rPr lang="fi-FI" dirty="0" err="1" smtClean="0"/>
              <a:t>handlade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krig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kärlek</a:t>
            </a:r>
            <a:r>
              <a:rPr lang="fi-FI" dirty="0" smtClean="0"/>
              <a:t>. </a:t>
            </a:r>
            <a:r>
              <a:rPr lang="fi-FI" dirty="0" err="1" smtClean="0"/>
              <a:t>Gudarna</a:t>
            </a:r>
            <a:r>
              <a:rPr lang="fi-FI" dirty="0" smtClean="0"/>
              <a:t> </a:t>
            </a:r>
            <a:r>
              <a:rPr lang="fi-FI" dirty="0" err="1" smtClean="0"/>
              <a:t>spelade</a:t>
            </a:r>
            <a:r>
              <a:rPr lang="fi-FI" dirty="0" smtClean="0"/>
              <a:t> en </a:t>
            </a:r>
            <a:r>
              <a:rPr lang="fi-FI" dirty="0" err="1" smtClean="0"/>
              <a:t>viktig</a:t>
            </a:r>
            <a:r>
              <a:rPr lang="fi-FI" dirty="0" smtClean="0"/>
              <a:t> roll.</a:t>
            </a:r>
          </a:p>
        </p:txBody>
      </p:sp>
    </p:spTree>
    <p:extLst>
      <p:ext uri="{BB962C8B-B14F-4D97-AF65-F5344CB8AC3E}">
        <p14:creationId xmlns:p14="http://schemas.microsoft.com/office/powerpoint/2010/main" val="18243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Författare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verk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Homeros:     </a:t>
            </a:r>
            <a:r>
              <a:rPr lang="fi-FI" dirty="0" err="1" smtClean="0"/>
              <a:t>Illiaden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   </a:t>
            </a:r>
            <a:r>
              <a:rPr lang="fi-FI" dirty="0" err="1" smtClean="0"/>
              <a:t>Odysséen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Sofokles:	Kung </a:t>
            </a:r>
            <a:r>
              <a:rPr lang="fi-FI" dirty="0" smtClean="0"/>
              <a:t>Oidipus</a:t>
            </a:r>
          </a:p>
          <a:p>
            <a:pPr marL="0" indent="0">
              <a:buNone/>
            </a:pPr>
            <a:r>
              <a:rPr lang="fi-FI" dirty="0" smtClean="0"/>
              <a:t>Euripides: </a:t>
            </a:r>
            <a:r>
              <a:rPr lang="fi-FI" dirty="0" err="1" smtClean="0"/>
              <a:t>Medea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94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Medeltiden</a:t>
            </a:r>
            <a:r>
              <a:rPr lang="fi-FI" dirty="0" smtClean="0"/>
              <a:t> 1050-1500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 smtClean="0"/>
              <a:t>Riddarromanen</a:t>
            </a:r>
            <a:r>
              <a:rPr lang="fi-FI" dirty="0" smtClean="0"/>
              <a:t> </a:t>
            </a:r>
            <a:r>
              <a:rPr lang="fi-FI" dirty="0" err="1" smtClean="0"/>
              <a:t>växte</a:t>
            </a:r>
            <a:r>
              <a:rPr lang="fi-FI" dirty="0" smtClean="0"/>
              <a:t> </a:t>
            </a:r>
            <a:r>
              <a:rPr lang="fi-FI" dirty="0" err="1" smtClean="0"/>
              <a:t>fram</a:t>
            </a:r>
            <a:r>
              <a:rPr lang="fi-FI" dirty="0" smtClean="0"/>
              <a:t>.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handlade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riddare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ställs</a:t>
            </a:r>
            <a:r>
              <a:rPr lang="fi-FI" dirty="0" smtClean="0"/>
              <a:t> </a:t>
            </a:r>
            <a:r>
              <a:rPr lang="fi-FI" dirty="0" err="1" smtClean="0"/>
              <a:t>inför</a:t>
            </a:r>
            <a:r>
              <a:rPr lang="fi-FI" dirty="0" smtClean="0"/>
              <a:t> </a:t>
            </a:r>
            <a:r>
              <a:rPr lang="fi-FI" dirty="0" err="1" smtClean="0"/>
              <a:t>svåra</a:t>
            </a:r>
            <a:r>
              <a:rPr lang="fi-FI" dirty="0" smtClean="0"/>
              <a:t> </a:t>
            </a:r>
            <a:r>
              <a:rPr lang="fi-FI" dirty="0" err="1" smtClean="0"/>
              <a:t>prövningar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han</a:t>
            </a:r>
            <a:r>
              <a:rPr lang="fi-FI" dirty="0" smtClean="0"/>
              <a:t> </a:t>
            </a:r>
            <a:r>
              <a:rPr lang="fi-FI" dirty="0" err="1" smtClean="0"/>
              <a:t>övervinner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47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Renässansen</a:t>
            </a:r>
            <a:r>
              <a:rPr lang="fi-FI" dirty="0" smtClean="0"/>
              <a:t> 1500-1700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FI" dirty="0" smtClean="0"/>
              <a:t>Renässans betyder pånyttfödelse.</a:t>
            </a:r>
          </a:p>
          <a:p>
            <a:pPr marL="0" indent="0">
              <a:buNone/>
            </a:pPr>
            <a:r>
              <a:rPr lang="sv-FI" dirty="0" smtClean="0"/>
              <a:t>Viktiga drag: 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individens känslor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möjligheten att förverkliga sina drömmar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världen och den nya vetenskapen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16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Författare och verk: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v-FI" dirty="0" smtClean="0"/>
          </a:p>
          <a:p>
            <a:pPr marL="0" indent="0">
              <a:buNone/>
            </a:pPr>
            <a:r>
              <a:rPr lang="sv-FI" dirty="0" smtClean="0"/>
              <a:t>William Shakespeare: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tragedier: Hamlet</a:t>
            </a:r>
          </a:p>
          <a:p>
            <a:pPr marL="0" indent="0">
              <a:buNone/>
            </a:pPr>
            <a:r>
              <a:rPr lang="sv-FI" dirty="0"/>
              <a:t>		</a:t>
            </a:r>
            <a:r>
              <a:rPr lang="sv-FI" dirty="0" smtClean="0"/>
              <a:t>	Romeo &amp; Julia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komedier: Så tuktas en argbigga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historiska dramer: Julius Ceasar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sagospel: En midsommarnatts dröm</a:t>
            </a:r>
          </a:p>
          <a:p>
            <a:pPr marL="0" indent="0">
              <a:buNone/>
            </a:pPr>
            <a:r>
              <a:rPr lang="sv-FI" dirty="0"/>
              <a:t>	</a:t>
            </a:r>
            <a:r>
              <a:rPr lang="sv-FI" dirty="0" smtClean="0"/>
              <a:t>	        Stormen</a:t>
            </a:r>
          </a:p>
          <a:p>
            <a:pPr marL="0" indent="0">
              <a:buNone/>
            </a:pPr>
            <a:r>
              <a:rPr lang="sv-FI" dirty="0" smtClean="0"/>
              <a:t>Miguel de Cervantes:		</a:t>
            </a:r>
            <a:r>
              <a:rPr lang="sv-FI" smtClean="0"/>
              <a:t>Don Quijote</a:t>
            </a:r>
            <a:r>
              <a:rPr lang="sv-FI" dirty="0"/>
              <a:t>	</a:t>
            </a:r>
            <a:r>
              <a:rPr lang="sv-FI" dirty="0" smtClean="0"/>
              <a:t>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793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Upplysningstiden</a:t>
            </a:r>
            <a:r>
              <a:rPr lang="fi-FI" dirty="0" smtClean="0"/>
              <a:t> 1700-1800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err="1" smtClean="0"/>
              <a:t>Bibeln</a:t>
            </a:r>
            <a:r>
              <a:rPr lang="fi-FI" dirty="0" smtClean="0"/>
              <a:t> </a:t>
            </a:r>
            <a:r>
              <a:rPr lang="fi-FI" dirty="0" err="1" smtClean="0"/>
              <a:t>räknades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</a:t>
            </a:r>
            <a:r>
              <a:rPr lang="fi-FI" dirty="0" err="1" smtClean="0"/>
              <a:t>mera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källan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sann</a:t>
            </a:r>
            <a:r>
              <a:rPr lang="fi-FI" dirty="0" smtClean="0"/>
              <a:t> </a:t>
            </a:r>
            <a:r>
              <a:rPr lang="fi-FI" dirty="0" err="1" smtClean="0"/>
              <a:t>kunskap</a:t>
            </a:r>
            <a:r>
              <a:rPr lang="fi-FI" dirty="0" smtClean="0"/>
              <a:t>, </a:t>
            </a:r>
            <a:r>
              <a:rPr lang="fi-FI" dirty="0" err="1" smtClean="0"/>
              <a:t>utan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anförtrodde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naturvetenskapen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Man </a:t>
            </a:r>
            <a:r>
              <a:rPr lang="fi-FI" dirty="0" err="1" smtClean="0"/>
              <a:t>betonade</a:t>
            </a:r>
            <a:r>
              <a:rPr lang="fi-FI" dirty="0" smtClean="0"/>
              <a:t> </a:t>
            </a:r>
            <a:r>
              <a:rPr lang="fi-FI" dirty="0" err="1" smtClean="0"/>
              <a:t>egenskaper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förnuft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kunskap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Man </a:t>
            </a:r>
            <a:r>
              <a:rPr lang="fi-FI" dirty="0" err="1" smtClean="0"/>
              <a:t>ifrågasatte</a:t>
            </a:r>
            <a:r>
              <a:rPr lang="fi-FI" dirty="0" smtClean="0"/>
              <a:t>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styrande</a:t>
            </a:r>
            <a:r>
              <a:rPr lang="fi-FI" dirty="0" smtClean="0"/>
              <a:t> </a:t>
            </a:r>
            <a:r>
              <a:rPr lang="fi-FI" dirty="0" err="1" smtClean="0"/>
              <a:t>makten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690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Författare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verk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Voltaire: </a:t>
            </a:r>
            <a:r>
              <a:rPr lang="fi-FI" dirty="0" err="1" smtClean="0"/>
              <a:t>Candide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Daniel Defoe: Robinson Crusoe</a:t>
            </a:r>
          </a:p>
          <a:p>
            <a:pPr marL="0" indent="0">
              <a:buNone/>
            </a:pPr>
            <a:r>
              <a:rPr lang="fi-FI" dirty="0" err="1" smtClean="0"/>
              <a:t>Rousseau</a:t>
            </a:r>
            <a:r>
              <a:rPr lang="fi-FI" dirty="0" smtClean="0"/>
              <a:t>: </a:t>
            </a:r>
            <a:r>
              <a:rPr lang="fi-FI" dirty="0" err="1" smtClean="0"/>
              <a:t>Emile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Uppfostringens</a:t>
            </a:r>
            <a:r>
              <a:rPr lang="fi-FI" dirty="0" smtClean="0"/>
              <a:t> </a:t>
            </a:r>
            <a:r>
              <a:rPr lang="fi-FI" dirty="0" err="1" smtClean="0"/>
              <a:t>bok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Jonathan </a:t>
            </a:r>
            <a:r>
              <a:rPr lang="fi-FI" dirty="0" err="1" smtClean="0"/>
              <a:t>Swift</a:t>
            </a:r>
            <a:r>
              <a:rPr lang="fi-FI" dirty="0" smtClean="0"/>
              <a:t>: </a:t>
            </a:r>
            <a:r>
              <a:rPr lang="fi-FI" dirty="0" err="1" smtClean="0"/>
              <a:t>Gullivers</a:t>
            </a:r>
            <a:r>
              <a:rPr lang="fi-FI" dirty="0" smtClean="0"/>
              <a:t> </a:t>
            </a:r>
            <a:r>
              <a:rPr lang="fi-FI" dirty="0" err="1" smtClean="0"/>
              <a:t>resor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Carl Michael </a:t>
            </a:r>
            <a:r>
              <a:rPr lang="fi-FI" dirty="0" err="1" smtClean="0"/>
              <a:t>Bellman</a:t>
            </a:r>
            <a:r>
              <a:rPr lang="fi-FI" dirty="0" smtClean="0"/>
              <a:t>: </a:t>
            </a:r>
            <a:r>
              <a:rPr lang="fi-FI" dirty="0" err="1" smtClean="0"/>
              <a:t>Fredmans</a:t>
            </a:r>
            <a:r>
              <a:rPr lang="fi-FI" dirty="0" smtClean="0"/>
              <a:t> </a:t>
            </a:r>
            <a:r>
              <a:rPr lang="fi-FI" dirty="0" err="1" smtClean="0"/>
              <a:t>sånger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			</a:t>
            </a:r>
            <a:r>
              <a:rPr lang="fi-FI" dirty="0" err="1" smtClean="0"/>
              <a:t>Fredmans</a:t>
            </a:r>
            <a:r>
              <a:rPr lang="fi-FI" dirty="0" smtClean="0"/>
              <a:t> </a:t>
            </a:r>
            <a:r>
              <a:rPr lang="fi-FI" dirty="0" err="1" smtClean="0"/>
              <a:t>epistlar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012" y="4365104"/>
            <a:ext cx="1762385" cy="2242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98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Romantiken</a:t>
            </a:r>
            <a:r>
              <a:rPr lang="fi-FI" dirty="0" smtClean="0"/>
              <a:t> 1800-1830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Känslorna</a:t>
            </a:r>
            <a:r>
              <a:rPr lang="fi-FI" dirty="0" smtClean="0"/>
              <a:t> </a:t>
            </a:r>
            <a:r>
              <a:rPr lang="fi-FI" dirty="0" err="1" smtClean="0"/>
              <a:t>hos</a:t>
            </a:r>
            <a:r>
              <a:rPr lang="fi-FI" dirty="0" smtClean="0"/>
              <a:t> </a:t>
            </a:r>
            <a:r>
              <a:rPr lang="fi-FI" dirty="0" err="1" smtClean="0"/>
              <a:t>individen</a:t>
            </a:r>
            <a:r>
              <a:rPr lang="fi-FI" dirty="0" smtClean="0"/>
              <a:t> </a:t>
            </a:r>
            <a:r>
              <a:rPr lang="fi-FI" dirty="0" err="1" smtClean="0"/>
              <a:t>lyfts</a:t>
            </a:r>
            <a:r>
              <a:rPr lang="fi-FI" dirty="0" smtClean="0"/>
              <a:t> </a:t>
            </a:r>
            <a:r>
              <a:rPr lang="fi-FI" dirty="0" err="1" smtClean="0"/>
              <a:t>fram</a:t>
            </a:r>
            <a:r>
              <a:rPr lang="fi-FI" dirty="0" smtClean="0"/>
              <a:t>. </a:t>
            </a:r>
          </a:p>
          <a:p>
            <a:pPr marL="0" indent="0">
              <a:buNone/>
            </a:pPr>
            <a:r>
              <a:rPr lang="fi-FI" dirty="0"/>
              <a:t>Man </a:t>
            </a:r>
            <a:r>
              <a:rPr lang="fi-FI" dirty="0" err="1"/>
              <a:t>betonade</a:t>
            </a:r>
            <a:r>
              <a:rPr lang="fi-FI" dirty="0"/>
              <a:t>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personliga</a:t>
            </a:r>
            <a:r>
              <a:rPr lang="fi-FI" dirty="0"/>
              <a:t> </a:t>
            </a:r>
            <a:r>
              <a:rPr lang="fi-FI" dirty="0" err="1"/>
              <a:t>upplevelsen</a:t>
            </a:r>
            <a:r>
              <a:rPr lang="fi-FI" dirty="0"/>
              <a:t>, </a:t>
            </a:r>
            <a:r>
              <a:rPr lang="fi-FI" dirty="0" err="1"/>
              <a:t>fantasi</a:t>
            </a:r>
            <a:r>
              <a:rPr lang="fi-FI" dirty="0"/>
              <a:t>, </a:t>
            </a:r>
            <a:r>
              <a:rPr lang="fi-FI" dirty="0" err="1"/>
              <a:t>mystik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verklighetsflykt</a:t>
            </a:r>
            <a:r>
              <a:rPr lang="fi-FI" dirty="0"/>
              <a:t>. </a:t>
            </a:r>
          </a:p>
          <a:p>
            <a:pPr marL="0" indent="0">
              <a:buNone/>
            </a:pPr>
            <a:r>
              <a:rPr lang="fi-FI" dirty="0" smtClean="0"/>
              <a:t>Man </a:t>
            </a:r>
            <a:r>
              <a:rPr lang="fi-FI" dirty="0" err="1" smtClean="0"/>
              <a:t>ville</a:t>
            </a:r>
            <a:r>
              <a:rPr lang="fi-FI" dirty="0" smtClean="0"/>
              <a:t> </a:t>
            </a:r>
            <a:r>
              <a:rPr lang="fi-FI" dirty="0" err="1" smtClean="0"/>
              <a:t>närma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 </a:t>
            </a:r>
            <a:r>
              <a:rPr lang="fi-FI" dirty="0" err="1" smtClean="0"/>
              <a:t>naturen</a:t>
            </a:r>
            <a:r>
              <a:rPr lang="fi-FI" dirty="0" smtClean="0"/>
              <a:t>, det </a:t>
            </a:r>
            <a:r>
              <a:rPr lang="fi-FI" dirty="0" err="1" smtClean="0"/>
              <a:t>folkliga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enkla</a:t>
            </a:r>
            <a:r>
              <a:rPr lang="fi-FI" dirty="0" smtClean="0"/>
              <a:t>. </a:t>
            </a:r>
          </a:p>
          <a:p>
            <a:pPr marL="0" indent="0">
              <a:buNone/>
            </a:pPr>
            <a:r>
              <a:rPr lang="fi-FI" dirty="0" err="1" smtClean="0"/>
              <a:t>Litteraturen</a:t>
            </a:r>
            <a:r>
              <a:rPr lang="fi-FI" dirty="0" smtClean="0"/>
              <a:t> </a:t>
            </a:r>
            <a:r>
              <a:rPr lang="fi-FI" dirty="0" err="1" smtClean="0"/>
              <a:t>kretsar</a:t>
            </a:r>
            <a:r>
              <a:rPr lang="fi-FI" dirty="0" smtClean="0"/>
              <a:t> </a:t>
            </a:r>
            <a:r>
              <a:rPr lang="fi-FI" dirty="0" err="1" smtClean="0"/>
              <a:t>kring</a:t>
            </a:r>
            <a:r>
              <a:rPr lang="fi-FI" dirty="0" smtClean="0"/>
              <a:t> </a:t>
            </a:r>
            <a:r>
              <a:rPr lang="fi-FI" dirty="0" err="1" smtClean="0"/>
              <a:t>känslor</a:t>
            </a:r>
            <a:r>
              <a:rPr lang="fi-FI" dirty="0" smtClean="0"/>
              <a:t>, </a:t>
            </a:r>
            <a:r>
              <a:rPr lang="fi-FI" dirty="0" err="1" smtClean="0"/>
              <a:t>naturen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själen</a:t>
            </a:r>
            <a:r>
              <a:rPr lang="fi-FI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156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1764</TotalTime>
  <Words>239</Words>
  <Application>Microsoft Office PowerPoint</Application>
  <PresentationFormat>Näytössä katseltava diaesitys (4:3)</PresentationFormat>
  <Paragraphs>75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Litteraturhistoria</vt:lpstr>
      <vt:lpstr>Antiken 700f.kr.-400e.Kr</vt:lpstr>
      <vt:lpstr>Författare och verk:</vt:lpstr>
      <vt:lpstr>Medeltiden 1050-1500</vt:lpstr>
      <vt:lpstr>Renässansen 1500-1700</vt:lpstr>
      <vt:lpstr>Författare och verk:</vt:lpstr>
      <vt:lpstr>Upplysningstiden 1700-1800</vt:lpstr>
      <vt:lpstr>Författare och verk:</vt:lpstr>
      <vt:lpstr>Romantiken 1800-1830</vt:lpstr>
      <vt:lpstr>Författare och verk:</vt:lpstr>
      <vt:lpstr>Realismen 1830-1860</vt:lpstr>
      <vt:lpstr>Författare och verk:</vt:lpstr>
      <vt:lpstr>Quasimodo</vt:lpstr>
    </vt:vector>
  </TitlesOfParts>
  <Company>Lohjan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Litteraturhistoria</dc:title>
  <dc:creator>Knuts-Berlin Johanna</dc:creator>
  <cp:lastModifiedBy>Knuts-Berlin Johanna</cp:lastModifiedBy>
  <cp:revision>19</cp:revision>
  <cp:lastPrinted>2016-02-15T06:56:56Z</cp:lastPrinted>
  <dcterms:created xsi:type="dcterms:W3CDTF">2016-02-09T09:32:14Z</dcterms:created>
  <dcterms:modified xsi:type="dcterms:W3CDTF">2017-02-03T07:37:37Z</dcterms:modified>
</cp:coreProperties>
</file>