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3"/>
  </p:notesMasterIdLst>
  <p:sldIdLst>
    <p:sldId id="256" r:id="rId2"/>
    <p:sldId id="260" r:id="rId3"/>
    <p:sldId id="261" r:id="rId4"/>
    <p:sldId id="262" r:id="rId5"/>
    <p:sldId id="264" r:id="rId6"/>
    <p:sldId id="263" r:id="rId7"/>
    <p:sldId id="265" r:id="rId8"/>
    <p:sldId id="266" r:id="rId9"/>
    <p:sldId id="267" r:id="rId10"/>
    <p:sldId id="268" r:id="rId11"/>
    <p:sldId id="269" r:id="rId12"/>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napToGrid="0">
      <p:cViewPr varScale="1">
        <p:scale>
          <a:sx n="10" d="100"/>
          <a:sy n="10" d="100"/>
        </p:scale>
        <p:origin x="291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818683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3059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2858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06487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72347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94494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7825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19780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307565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Yhteiskuntaopin koe ja siinä menestyminen</a:t>
            </a:r>
            <a:br>
              <a:rPr lang="fi-FI" dirty="0"/>
            </a:br>
            <a:br>
              <a:rPr lang="fi-FI" dirty="0"/>
            </a:br>
            <a:r>
              <a:rPr lang="fi-FI"/>
              <a:t>Kuviotehtävään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solidFill>
                  <a:srgbClr val="333333"/>
                </a:solidFill>
                <a:highlight>
                  <a:srgbClr val="FEFEFE"/>
                </a:highlight>
              </a:rPr>
              <a:t>Lasten hankintaa on helppo siirtää myöhemmäksi, mikä alentaa syntyvien lasten kokonaismäärää ja hedelmällisyyslukua.</a:t>
            </a:r>
          </a:p>
          <a:p>
            <a:pPr marL="857250" lvl="0" indent="-857250">
              <a:spcBef>
                <a:spcPts val="0"/>
              </a:spcBef>
              <a:buFont typeface="Arial" panose="020B0604020202020204" pitchFamily="34" charset="0"/>
              <a:buChar char="•"/>
            </a:pPr>
            <a:r>
              <a:rPr lang="fi-FI" dirty="0">
                <a:solidFill>
                  <a:srgbClr val="333333"/>
                </a:solidFill>
                <a:highlight>
                  <a:srgbClr val="FEFEFE"/>
                </a:highlight>
              </a:rPr>
              <a:t>Osa aikuisista valitsee lapsettomuuden.</a:t>
            </a:r>
          </a:p>
          <a:p>
            <a:pPr marL="857250" lvl="0" indent="-857250">
              <a:spcBef>
                <a:spcPts val="0"/>
              </a:spcBef>
              <a:buFont typeface="Arial" panose="020B0604020202020204" pitchFamily="34" charset="0"/>
              <a:buChar char="•"/>
            </a:pPr>
            <a:r>
              <a:rPr lang="fi-FI" dirty="0"/>
              <a:t>Sopivan kumppanin löytäminen voi olla hidasta ja vaikeaa monista syistä. Esimerkiksi kaupungeissa on enemmän naisia ja maaseudulla miehiä, joten tästä seuraa kohtaamattomuusongelma. Sukupuolten välillä on myös suuria kouluttautumiseroja: enemmän kouluttautunut nainen ottaa harvoin puolisokseen miehen, joka on vähän koulutettu.</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10</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4009680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solidFill>
                  <a:srgbClr val="333333"/>
                </a:solidFill>
              </a:rPr>
              <a:t>Viimeisin 2010-luvulla alkanut hedelmällisyysluvun pieneneminen johtuu esimerkiksi taloudellisesta epävarmuudesta. Kun elämä ja samalla tulevaisuus on muuttunut epävarmemmaksi, se vaikuttaa alentavasti lasten hankkimiseen.</a:t>
            </a:r>
            <a:endParaRPr lang="fi-FI" dirty="0"/>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11</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314816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Kuviotehtävään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Kuvioita on monenlaisia, esimerkiksi pylväskuvioita, viivakuvioita ja ympyräkuvioita.</a:t>
            </a:r>
          </a:p>
          <a:p>
            <a:pPr marL="1143000" lvl="0" indent="-1143000">
              <a:spcBef>
                <a:spcPts val="0"/>
              </a:spcBef>
              <a:buFont typeface="Arial" panose="020B0604020202020204" pitchFamily="34" charset="0"/>
              <a:buChar char="•"/>
            </a:pPr>
            <a:r>
              <a:rPr lang="fi-FI" dirty="0"/>
              <a:t>Kuvio havainnollistaa selkeästi lukutietoja, jotka vaativat tilastossa pitkän ja joskus vaikeaselkoisen sarjan.</a:t>
            </a:r>
          </a:p>
          <a:p>
            <a:pPr marL="1143000" lvl="0" indent="-1143000">
              <a:spcBef>
                <a:spcPts val="0"/>
              </a:spcBef>
              <a:buFont typeface="Arial" panose="020B0604020202020204" pitchFamily="34" charset="0"/>
              <a:buChar char="•"/>
            </a:pPr>
            <a:r>
              <a:rPr lang="fi-FI" dirty="0"/>
              <a:t>Kuvio tarjoaa nopean yleiskuvan esitettävästä asiasta. Siitä näkee, onko kyseessä asian nousu vai lasku, muuttuuko jokin selvästi vai pysyykö se ennallaan.</a:t>
            </a:r>
          </a:p>
          <a:p>
            <a:pPr marL="1143000" lvl="0" indent="-1143000">
              <a:spcBef>
                <a:spcPts val="0"/>
              </a:spcBef>
              <a:buFont typeface="Arial" panose="020B0604020202020204" pitchFamily="34" charset="0"/>
              <a:buChar char="•"/>
            </a:pPr>
            <a:r>
              <a:rPr lang="fi-FI" dirty="0"/>
              <a:t>Kuviosta on kuitenkin usein hankala saada tarkasti selville sen tekemisessä käytettyjä lukuja.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Kuviotehtävään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Aloita vastauksesi tutkimalla, mitä asiaa tai ilmiötä kuvio esittää. Lue tarkasti kuvion otsikko ja siinä ilmenevät mittayksiköt. Ole tarkkana siinä, esittääkö kuvio asiat absoluuttisesti eli lukumäärien avulla vai suhteellisesti eli prosenttilukujen avulla.</a:t>
            </a:r>
          </a:p>
          <a:p>
            <a:pPr marL="1143000" lvl="0" indent="-1143000">
              <a:spcBef>
                <a:spcPts val="0"/>
              </a:spcBef>
              <a:buFont typeface="Arial" panose="020B0604020202020204" pitchFamily="34" charset="0"/>
              <a:buChar char="•"/>
            </a:pPr>
            <a:r>
              <a:rPr lang="fi-FI" dirty="0"/>
              <a:t>Hyvässä vastauksessa tuodaan esiin ensin kuvion päähuomio, minkä jälkeen selitetään siitä erottuvat poikkeukset. Nämä on tärkeää pyrkiä selittämään.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910461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Esimerkkitehtävä (yo-tehtävä s2020)</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Kun syntyneiden määrä suhteutetaan synnytysikäisiin naisiin, voidaan tarkastella syntyvyyttä. Syntyvyyden mittaamisessa käytetään yleisesti kokonaishedelmällisyyslukua, joka kertoo, kuinka monta lasta nainen synnyttäisi elämänsä aikana, jos syntyvyys pysyisi laskentavuoden tasolla. Kuvio kuvaa kokonaishedelmällisyysluvun muutoksia Suomessa vuosina 1900–2018. (Kuvio on seuraavalla dialla.)</a:t>
            </a:r>
          </a:p>
          <a:p>
            <a:pPr marL="1143000" lvl="0" indent="-1143000">
              <a:spcBef>
                <a:spcPts val="0"/>
              </a:spcBef>
              <a:buFont typeface="Arial" panose="020B0604020202020204" pitchFamily="34" charset="0"/>
              <a:buChar char="•"/>
            </a:pPr>
            <a:endParaRPr lang="fi-FI" dirty="0"/>
          </a:p>
          <a:p>
            <a:pPr marL="0" lvl="0" indent="0">
              <a:spcBef>
                <a:spcPts val="0"/>
              </a:spcBef>
            </a:pPr>
            <a:r>
              <a:rPr lang="fi-FI" dirty="0"/>
              <a:t>Tarkastele syitä kuvion osoittamaan kehitykseen Suomessa. (yo-tehtävän ensimmäinen osa)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362666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3" name="Kuva 2" descr="Kuva, joka sisältää kohteen teksti, Tontti, viiva, Fontti&#10;&#10;Kuvaus luotu automaattisesti">
            <a:extLst>
              <a:ext uri="{FF2B5EF4-FFF2-40B4-BE49-F238E27FC236}">
                <a16:creationId xmlns:a16="http://schemas.microsoft.com/office/drawing/2014/main" id="{B2B6201F-D375-B0EF-7263-9FEC20071119}"/>
              </a:ext>
            </a:extLst>
          </p:cNvPr>
          <p:cNvPicPr>
            <a:picLocks noChangeAspect="1"/>
          </p:cNvPicPr>
          <p:nvPr/>
        </p:nvPicPr>
        <p:blipFill>
          <a:blip r:embed="rId3"/>
          <a:stretch>
            <a:fillRect/>
          </a:stretch>
        </p:blipFill>
        <p:spPr>
          <a:xfrm>
            <a:off x="4419600" y="3381377"/>
            <a:ext cx="15544800" cy="9573322"/>
          </a:xfrm>
          <a:prstGeom prst="rect">
            <a:avLst/>
          </a:prstGeom>
        </p:spPr>
      </p:pic>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Kuvio: Kokonaishedelmällisyysluku</a:t>
            </a:r>
            <a:br>
              <a:rPr lang="fi-FI" dirty="0"/>
            </a:br>
            <a:r>
              <a:rPr lang="fi-FI" dirty="0"/>
              <a:t>Suomessa vuosina 1900–2018</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5</a:t>
            </a:fld>
            <a:endParaRPr/>
          </a:p>
        </p:txBody>
      </p:sp>
      <p:sp>
        <p:nvSpPr>
          <p:cNvPr id="122" name="Google Shape;122;p14"/>
          <p:cNvSpPr txBox="1">
            <a:spLocks noGrp="1"/>
          </p:cNvSpPr>
          <p:nvPr>
            <p:ph type="ftr" idx="11"/>
          </p:nvPr>
        </p:nvSpPr>
        <p:spPr>
          <a:xfrm>
            <a:off x="832756" y="12293264"/>
            <a:ext cx="8229600" cy="990936"/>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a:t>
            </a:r>
          </a:p>
          <a:p>
            <a:pPr marL="0" lvl="0" indent="0" algn="l" rtl="0">
              <a:lnSpc>
                <a:spcPct val="100000"/>
              </a:lnSpc>
              <a:spcBef>
                <a:spcPts val="0"/>
              </a:spcBef>
              <a:spcAft>
                <a:spcPts val="0"/>
              </a:spcAft>
              <a:buSzPts val="1400"/>
              <a:buNone/>
            </a:pPr>
            <a:r>
              <a:rPr lang="fi-FI" dirty="0"/>
              <a:t>Yhteiskuntaopin koe ja siinä menestyminen</a:t>
            </a:r>
            <a:endParaRPr dirty="0"/>
          </a:p>
        </p:txBody>
      </p:sp>
      <p:sp>
        <p:nvSpPr>
          <p:cNvPr id="4" name="Tekstiruutu 3">
            <a:extLst>
              <a:ext uri="{FF2B5EF4-FFF2-40B4-BE49-F238E27FC236}">
                <a16:creationId xmlns:a16="http://schemas.microsoft.com/office/drawing/2014/main" id="{32EDC536-AD31-C5F5-0182-B46A12F30C48}"/>
              </a:ext>
            </a:extLst>
          </p:cNvPr>
          <p:cNvSpPr txBox="1"/>
          <p:nvPr/>
        </p:nvSpPr>
        <p:spPr>
          <a:xfrm>
            <a:off x="5283200" y="12140270"/>
            <a:ext cx="14040756" cy="707886"/>
          </a:xfrm>
          <a:prstGeom prst="rect">
            <a:avLst/>
          </a:prstGeom>
          <a:noFill/>
        </p:spPr>
        <p:txBody>
          <a:bodyPr wrap="square" rtlCol="0">
            <a:spAutoFit/>
          </a:bodyPr>
          <a:lstStyle/>
          <a:p>
            <a:r>
              <a:rPr lang="fi-FI" sz="2000" dirty="0">
                <a:latin typeface="Calibri" panose="020F0502020204030204" pitchFamily="34" charset="0"/>
                <a:cs typeface="Calibri" panose="020F0502020204030204" pitchFamily="34" charset="0"/>
              </a:rPr>
              <a:t>Lähde: Suomen virallinen tilasto (SVT). Syntyneet. Tilastokeskus. Verkkojulkaisu. http://www.stat.fi/til/synt/2018/synt_2018_2019-04-26_tie_001_fi.htmlilastokeskus (www.stat.fi/til/ssaaty/2017/ssaaty_2017_2018-05-08_fi.pdf). Julkaistu: 2018. Viitattu: 18.8.2019.</a:t>
            </a:r>
          </a:p>
        </p:txBody>
      </p:sp>
    </p:spTree>
    <p:extLst>
      <p:ext uri="{BB962C8B-B14F-4D97-AF65-F5344CB8AC3E}">
        <p14:creationId xmlns:p14="http://schemas.microsoft.com/office/powerpoint/2010/main" val="3274852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extLst>
      <p:ext uri="{BB962C8B-B14F-4D97-AF65-F5344CB8AC3E}">
        <p14:creationId xmlns:p14="http://schemas.microsoft.com/office/powerpoint/2010/main" val="1368840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t>Tehtävässä ei pyydetä avaamaan tai selittämään kuviota, vaan siinä kysytään syitä kuvion osoittamaan kehitykseen. Silti lähtökohta on tarkastella kuvion sisältämiä tietoja ja kehitystä.</a:t>
            </a:r>
          </a:p>
          <a:p>
            <a:pPr marL="857250" lvl="0" indent="-857250">
              <a:spcBef>
                <a:spcPts val="0"/>
              </a:spcBef>
              <a:buFont typeface="Arial" panose="020B0604020202020204" pitchFamily="34" charset="0"/>
              <a:buChar char="•"/>
            </a:pPr>
            <a:r>
              <a:rPr lang="fi-FI" dirty="0"/>
              <a:t>Kuvio esittää kokonaishedelmällisyysluvun tilanteen yli sadan vuoden ajalta, vuosien 1900 ja 2018 välisenä aikana.</a:t>
            </a:r>
          </a:p>
          <a:p>
            <a:pPr marL="857250" lvl="0" indent="-857250">
              <a:spcBef>
                <a:spcPts val="0"/>
              </a:spcBef>
              <a:buFont typeface="Arial" panose="020B0604020202020204" pitchFamily="34" charset="0"/>
              <a:buChar char="•"/>
            </a:pPr>
            <a:r>
              <a:rPr lang="fi-FI" dirty="0"/>
              <a:t>Kehityksen päätrendi on, että kokonaishedelmällisyysluku on selkeästi pienentynyt. Ensin luku pienenee nopeasti, sitten se kasvaa 1940-luvun lopulla mutta alkaa taas pian pienentyä. 1970-luvulta lähtien luku on pysynyt suurin piirtein samalla tasolla.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7</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690371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Keskeisiä syitä kuvion osoittamaan kehitykseen: </a:t>
            </a:r>
          </a:p>
          <a:p>
            <a:pPr marL="0" lvl="0" indent="0">
              <a:spcBef>
                <a:spcPts val="0"/>
              </a:spcBef>
            </a:pPr>
            <a:endParaRPr lang="fi-FI" dirty="0"/>
          </a:p>
          <a:p>
            <a:pPr marL="857250" lvl="0" indent="-857250">
              <a:spcBef>
                <a:spcPts val="0"/>
              </a:spcBef>
              <a:buFont typeface="Arial" panose="020B0604020202020204" pitchFamily="34" charset="0"/>
              <a:buChar char="•"/>
            </a:pPr>
            <a:r>
              <a:rPr lang="fi-FI" dirty="0"/>
              <a:t>Suomalainen yhteiskunta muuttui maatalousvaltaisesta ensin teolliseksi ja sitten palveluyhteiskunnaksi. </a:t>
            </a:r>
          </a:p>
          <a:p>
            <a:pPr marL="857250" lvl="0" indent="-857250">
              <a:spcBef>
                <a:spcPts val="0"/>
              </a:spcBef>
              <a:buFont typeface="Arial" panose="020B0604020202020204" pitchFamily="34" charset="0"/>
              <a:buChar char="•"/>
            </a:pPr>
            <a:r>
              <a:rPr lang="fi-FI" dirty="0"/>
              <a:t>Suomi on kaupungistunut voimakkaasti tämän muutoksen aikana.</a:t>
            </a:r>
          </a:p>
          <a:p>
            <a:pPr marL="857250" lvl="0" indent="-857250">
              <a:spcBef>
                <a:spcPts val="0"/>
              </a:spcBef>
              <a:buFont typeface="Arial" panose="020B0604020202020204" pitchFamily="34" charset="0"/>
              <a:buChar char="•"/>
            </a:pPr>
            <a:r>
              <a:rPr lang="fi-FI" dirty="0"/>
              <a:t>Suomalaisten elintaso on noussut huomattavasti sadan vuoden aikana.</a:t>
            </a:r>
          </a:p>
          <a:p>
            <a:pPr marL="857250" lvl="0" indent="-857250">
              <a:spcBef>
                <a:spcPts val="0"/>
              </a:spcBef>
              <a:buFont typeface="Arial" panose="020B0604020202020204" pitchFamily="34" charset="0"/>
              <a:buChar char="•"/>
            </a:pPr>
            <a:r>
              <a:rPr lang="fi-FI" dirty="0"/>
              <a:t>Suomalaisten elämänarvot ja yhteiskunnalliset arvot ovat muuttuneet.</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8</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564443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3" end="3"/>
                                            </p:txEl>
                                          </p:spTgt>
                                        </p:tgtEl>
                                        <p:attrNameLst>
                                          <p:attrName>style.visibility</p:attrName>
                                        </p:attrNameLst>
                                      </p:cBhvr>
                                      <p:to>
                                        <p:strVal val="visible"/>
                                      </p:to>
                                    </p:set>
                                    <p:animEffect transition="in" filter="fade">
                                      <p:cBhvr>
                                        <p:cTn id="17" dur="500"/>
                                        <p:tgtEl>
                                          <p:spTgt spid="12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4" end="4"/>
                                            </p:txEl>
                                          </p:spTgt>
                                        </p:tgtEl>
                                        <p:attrNameLst>
                                          <p:attrName>style.visibility</p:attrName>
                                        </p:attrNameLst>
                                      </p:cBhvr>
                                      <p:to>
                                        <p:strVal val="visible"/>
                                      </p:to>
                                    </p:set>
                                    <p:animEffect transition="in" filter="fade">
                                      <p:cBhvr>
                                        <p:cTn id="22" dur="500"/>
                                        <p:tgtEl>
                                          <p:spTgt spid="120">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xEl>
                                              <p:pRg st="5" end="5"/>
                                            </p:txEl>
                                          </p:spTgt>
                                        </p:tgtEl>
                                        <p:attrNameLst>
                                          <p:attrName>style.visibility</p:attrName>
                                        </p:attrNameLst>
                                      </p:cBhvr>
                                      <p:to>
                                        <p:strVal val="visible"/>
                                      </p:to>
                                    </p:set>
                                    <p:animEffect transition="in" filter="fade">
                                      <p:cBhvr>
                                        <p:cTn id="27" dur="500"/>
                                        <p:tgtEl>
                                          <p:spTgt spid="12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t>Suomalaisten koulunkäynti ja kouluttautuminen ovat lisääntyneet ja koulutusajat pidentyneet koko kuvion kattaman ajan. Naiset eivät enää ehdi saada lapsia yhtä paljon kuin aikaisemmin.</a:t>
            </a:r>
          </a:p>
          <a:p>
            <a:pPr marL="857250" lvl="0" indent="-857250">
              <a:spcBef>
                <a:spcPts val="0"/>
              </a:spcBef>
              <a:buFont typeface="Arial" panose="020B0604020202020204" pitchFamily="34" charset="0"/>
              <a:buChar char="•"/>
            </a:pPr>
            <a:r>
              <a:rPr lang="fi-FI" dirty="0">
                <a:solidFill>
                  <a:srgbClr val="333333"/>
                </a:solidFill>
                <a:highlight>
                  <a:srgbClr val="FEFEFE"/>
                </a:highlight>
              </a:rPr>
              <a:t>Lääketieteen kehittyminen on vähentänyt lapsikuolleisuutta nopeasti.</a:t>
            </a:r>
          </a:p>
          <a:p>
            <a:pPr marL="857250" lvl="0" indent="-857250">
              <a:spcBef>
                <a:spcPts val="0"/>
              </a:spcBef>
              <a:buFont typeface="Arial" panose="020B0604020202020204" pitchFamily="34" charset="0"/>
              <a:buChar char="•"/>
            </a:pPr>
            <a:r>
              <a:rPr lang="fi-FI" dirty="0">
                <a:solidFill>
                  <a:srgbClr val="333333"/>
                </a:solidFill>
                <a:highlight>
                  <a:srgbClr val="FEFEFE"/>
                </a:highlight>
              </a:rPr>
              <a:t>Lasten saamisen suunnittelu o</a:t>
            </a:r>
            <a:r>
              <a:rPr lang="fi-FI" dirty="0">
                <a:solidFill>
                  <a:srgbClr val="000000"/>
                </a:solidFill>
                <a:highlight>
                  <a:srgbClr val="FEFEFE"/>
                </a:highlight>
              </a:rPr>
              <a:t>n helpottunut toisen maailmansodan jälkeen, sillä ehkäisyvälineet ovat monipuolistuneet, tehostuneet ja paremmin saatavilla</a:t>
            </a:r>
            <a:r>
              <a:rPr lang="fi-FI" dirty="0">
                <a:solidFill>
                  <a:srgbClr val="333333"/>
                </a:solidFill>
                <a:highlight>
                  <a:srgbClr val="FEFEFE"/>
                </a:highlight>
              </a:rPr>
              <a:t>.</a:t>
            </a:r>
            <a:endParaRPr lang="fi-FI" dirty="0"/>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9</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4136874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641</Words>
  <Application>Microsoft Office PowerPoint</Application>
  <PresentationFormat>Mukautettu</PresentationFormat>
  <Paragraphs>60</Paragraphs>
  <Slides>11</Slides>
  <Notes>11</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11</vt:i4>
      </vt:variant>
    </vt:vector>
  </HeadingPairs>
  <TitlesOfParts>
    <vt:vector size="14" baseType="lpstr">
      <vt:lpstr>Arial</vt:lpstr>
      <vt:lpstr>Calibri</vt:lpstr>
      <vt:lpstr>Office-teema</vt:lpstr>
      <vt:lpstr>Yhteiskuntaopin koe ja siinä menestyminen  Kuviotehtävään vastaaminen</vt:lpstr>
      <vt:lpstr>Kuviotehtävään vastaaminen</vt:lpstr>
      <vt:lpstr>Kuviotehtävään vastaaminen</vt:lpstr>
      <vt:lpstr>Esimerkkitehtävä (yo-tehtävä s2020)</vt:lpstr>
      <vt:lpstr>Kuvio: Kokonaishedelmällisyysluku Suomessa vuosina 1900–2018</vt:lpstr>
      <vt:lpstr>Opettajalle</vt:lpstr>
      <vt:lpstr>Näkökulmia tehtävään</vt:lpstr>
      <vt:lpstr>Näkökulmia tehtävään</vt:lpstr>
      <vt:lpstr>Näkökulmia tehtävään</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Kuviotehtävään vastaaminen</dc:title>
  <dc:creator>Mika Kortelainen</dc:creator>
  <cp:lastModifiedBy>Kaartinen Minna</cp:lastModifiedBy>
  <cp:revision>18</cp:revision>
  <dcterms:modified xsi:type="dcterms:W3CDTF">2024-01-08T08:10:37Z</dcterms:modified>
</cp:coreProperties>
</file>