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67" r:id="rId3"/>
    <p:sldId id="263" r:id="rId4"/>
    <p:sldId id="268" r:id="rId5"/>
    <p:sldId id="269" r:id="rId6"/>
    <p:sldId id="264" r:id="rId7"/>
    <p:sldId id="257" r:id="rId8"/>
    <p:sldId id="258" r:id="rId9"/>
    <p:sldId id="259" r:id="rId10"/>
    <p:sldId id="265" r:id="rId11"/>
    <p:sldId id="266"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7BF78C1-199E-47F3-A8A4-2051891E725E}" type="datetimeFigureOut">
              <a:rPr lang="fi-FI" smtClean="0"/>
              <a:t>18.11.2020</a:t>
            </a:fld>
            <a:endParaRPr lang="fi-FI"/>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DA1A0C-8E85-446C-AA2C-FC834913BB64}" type="slidenum">
              <a:rPr lang="fi-FI" smtClean="0"/>
              <a:t>‹#›</a:t>
            </a:fld>
            <a:endParaRPr lang="fi-FI"/>
          </a:p>
        </p:txBody>
      </p:sp>
    </p:spTree>
    <p:extLst>
      <p:ext uri="{BB962C8B-B14F-4D97-AF65-F5344CB8AC3E}">
        <p14:creationId xmlns:p14="http://schemas.microsoft.com/office/powerpoint/2010/main" val="27602036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FABDAFB-9A72-47E6-9AC2-135B89D56DBB}" type="slidenum">
              <a:rPr lang="fi-FI" smtClean="0"/>
              <a:pPr/>
              <a:t>‹#›</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FABDAFB-9A72-47E6-9AC2-135B89D56DBB}" type="slidenum">
              <a:rPr lang="fi-FI" smtClean="0"/>
              <a:pPr/>
              <a:t>‹#›</a:t>
            </a:fld>
            <a:endParaRPr lang="fi-FI"/>
          </a:p>
        </p:txBody>
      </p:sp>
      <p:sp>
        <p:nvSpPr>
          <p:cNvPr id="7" name="Title 6"/>
          <p:cNvSpPr>
            <a:spLocks noGrp="1"/>
          </p:cNvSpPr>
          <p:nvPr>
            <p:ph type="title"/>
          </p:nvPr>
        </p:nvSpPr>
        <p:spPr/>
        <p:txBody>
          <a:bodyPr/>
          <a:lstStyle/>
          <a:p>
            <a:r>
              <a:rPr lang="fi-FI"/>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5" name="Date Placeholder 4"/>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FABDAFB-9A72-47E6-9AC2-135B89D56DBB}" type="slidenum">
              <a:rPr lang="fi-FI" smtClean="0"/>
              <a:pPr/>
              <a:t>‹#›</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Date Placeholder 2"/>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FABDAFB-9A72-47E6-9AC2-135B89D56DBB}"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FABDAFB-9A72-47E6-9AC2-135B89D56DBB}" type="slidenum">
              <a:rPr lang="fi-FI" smtClean="0"/>
              <a:pPr/>
              <a:t>‹#›</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60394057-6689-4F00-B312-ACB002A92939}" type="datetimeFigureOut">
              <a:rPr lang="fi-FI" smtClean="0"/>
              <a:pPr/>
              <a:t>18.11.2020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FABDAFB-9A72-47E6-9AC2-135B89D56DBB}" type="slidenum">
              <a:rPr lang="fi-FI" smtClean="0"/>
              <a:pPr/>
              <a:t>‹#›</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0394057-6689-4F00-B312-ACB002A92939}" type="datetimeFigureOut">
              <a:rPr lang="fi-FI" smtClean="0"/>
              <a:pPr/>
              <a:t>18.11.2020</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FABDAFB-9A72-47E6-9AC2-135B89D56DBB}" type="slidenum">
              <a:rPr lang="fi-FI" smtClean="0"/>
              <a:pPr/>
              <a:t>‹#›</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dirty="0"/>
              <a:t>11. ELÄMÄÄ HYVINVOINTIVALTIOSSA</a:t>
            </a: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647056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r>
              <a:rPr lang="fi-FI" dirty="0"/>
              <a:t>Ankaran rahapulan vuoksi kaksi hyvinvointivaltion tukimuodoista on karsittava. Tästä joukosta aloitetaan ensimmäisenä: jonkun tuki on yksinkertaisesti lakkautettava. Te olette esimerkkiryhmä muulle yhteiskunnalle. Teidän tulisi demokraattisesti ja yhdessä keskustellen päättää, kenen tuki lakkautetaan. Keskustelkaa aiheesta, pyrkikää yksimieliseen päätökseen ja jos se ei tunnu onnistuvan, äänestäkää aiheesta. Kirjoittakaa lopuksi yhdessä päätöksenne ja perustelunne sille.</a:t>
            </a:r>
          </a:p>
          <a:p>
            <a:endParaRPr lang="fi-FI" dirty="0"/>
          </a:p>
        </p:txBody>
      </p:sp>
      <p:sp>
        <p:nvSpPr>
          <p:cNvPr id="3" name="Otsikko 2"/>
          <p:cNvSpPr>
            <a:spLocks noGrp="1"/>
          </p:cNvSpPr>
          <p:nvPr>
            <p:ph type="title"/>
          </p:nvPr>
        </p:nvSpPr>
        <p:spPr/>
        <p:txBody>
          <a:bodyPr/>
          <a:lstStyle/>
          <a:p>
            <a:r>
              <a:rPr lang="fi-FI" dirty="0"/>
              <a:t>Hyvinvointivaltio on vaikeuksissa! </a:t>
            </a:r>
          </a:p>
        </p:txBody>
      </p:sp>
    </p:spTree>
    <p:extLst>
      <p:ext uri="{BB962C8B-B14F-4D97-AF65-F5344CB8AC3E}">
        <p14:creationId xmlns:p14="http://schemas.microsoft.com/office/powerpoint/2010/main" val="2684854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normAutofit fontScale="90000"/>
          </a:bodyPr>
          <a:lstStyle/>
          <a:p>
            <a:r>
              <a:rPr lang="fi-FI" sz="3200" dirty="0"/>
              <a:t>Mitä a) haasteita b) mahdollisuuksia Suomen hyvinvointivaltiolla on tulevaisuudessa edessään? </a:t>
            </a:r>
          </a:p>
        </p:txBody>
      </p:sp>
      <p:sp>
        <p:nvSpPr>
          <p:cNvPr id="4" name="Tekstin paikkamerkki 3"/>
          <p:cNvSpPr>
            <a:spLocks noGrp="1"/>
          </p:cNvSpPr>
          <p:nvPr>
            <p:ph type="body" idx="1"/>
          </p:nvPr>
        </p:nvSpPr>
        <p:spPr/>
        <p:txBody>
          <a:bodyPr/>
          <a:lstStyle/>
          <a:p>
            <a:r>
              <a:rPr lang="fi-FI" dirty="0"/>
              <a:t>Haasteita, ongelmia </a:t>
            </a:r>
          </a:p>
        </p:txBody>
      </p:sp>
      <p:sp>
        <p:nvSpPr>
          <p:cNvPr id="5" name="Sisällön paikkamerkki 4"/>
          <p:cNvSpPr>
            <a:spLocks noGrp="1"/>
          </p:cNvSpPr>
          <p:nvPr>
            <p:ph sz="half" idx="2"/>
          </p:nvPr>
        </p:nvSpPr>
        <p:spPr/>
        <p:txBody>
          <a:bodyPr/>
          <a:lstStyle/>
          <a:p>
            <a:r>
              <a:rPr lang="fi-FI" dirty="0"/>
              <a:t> väestön ikääntyminen</a:t>
            </a:r>
          </a:p>
          <a:p>
            <a:r>
              <a:rPr lang="fi-FI" dirty="0"/>
              <a:t>valtion velkaantuminen </a:t>
            </a:r>
          </a:p>
          <a:p>
            <a:r>
              <a:rPr lang="fi-FI" dirty="0"/>
              <a:t>tulot eivät riitä menoihin (kestävyysvaje), joten tuloja lisättävä tai menoja karsittava</a:t>
            </a:r>
          </a:p>
          <a:p>
            <a:r>
              <a:rPr lang="fi-FI" dirty="0"/>
              <a:t>kannustinloukku</a:t>
            </a:r>
          </a:p>
          <a:p>
            <a:endParaRPr lang="fi-FI" dirty="0"/>
          </a:p>
        </p:txBody>
      </p:sp>
      <p:sp>
        <p:nvSpPr>
          <p:cNvPr id="6" name="Tekstin paikkamerkki 5"/>
          <p:cNvSpPr>
            <a:spLocks noGrp="1"/>
          </p:cNvSpPr>
          <p:nvPr>
            <p:ph type="body" sz="quarter" idx="3"/>
          </p:nvPr>
        </p:nvSpPr>
        <p:spPr/>
        <p:txBody>
          <a:bodyPr/>
          <a:lstStyle/>
          <a:p>
            <a:r>
              <a:rPr lang="fi-FI" dirty="0"/>
              <a:t>Mahdollisuuksia, vahvuuksia </a:t>
            </a:r>
          </a:p>
        </p:txBody>
      </p:sp>
      <p:sp>
        <p:nvSpPr>
          <p:cNvPr id="7" name="Sisällön paikkamerkki 6"/>
          <p:cNvSpPr>
            <a:spLocks noGrp="1"/>
          </p:cNvSpPr>
          <p:nvPr>
            <p:ph sz="quarter" idx="4"/>
          </p:nvPr>
        </p:nvSpPr>
        <p:spPr/>
        <p:txBody>
          <a:bodyPr>
            <a:normAutofit fontScale="92500" lnSpcReduction="10000"/>
          </a:bodyPr>
          <a:lstStyle/>
          <a:p>
            <a:r>
              <a:rPr lang="fi-FI" dirty="0"/>
              <a:t>talouskasvu </a:t>
            </a:r>
          </a:p>
          <a:p>
            <a:r>
              <a:rPr lang="fi-FI" dirty="0"/>
              <a:t>vauraat eläkeläiset luovat uusia mahdollisuuksia yrityksille</a:t>
            </a:r>
          </a:p>
          <a:p>
            <a:r>
              <a:rPr lang="fi-FI" dirty="0"/>
              <a:t>korkeatasoinen koulutusjärjestelmä </a:t>
            </a:r>
          </a:p>
          <a:p>
            <a:r>
              <a:rPr lang="fi-FI" dirty="0"/>
              <a:t>vihreät innovaatiot (”vihreä Nokia”) </a:t>
            </a:r>
          </a:p>
          <a:p>
            <a:r>
              <a:rPr lang="fi-FI" dirty="0"/>
              <a:t>luovuus ja luovat ammatit talouskasvun vauhdittajina</a:t>
            </a:r>
          </a:p>
          <a:p>
            <a:endParaRPr lang="fi-FI" dirty="0"/>
          </a:p>
        </p:txBody>
      </p:sp>
    </p:spTree>
    <p:extLst>
      <p:ext uri="{BB962C8B-B14F-4D97-AF65-F5344CB8AC3E}">
        <p14:creationId xmlns:p14="http://schemas.microsoft.com/office/powerpoint/2010/main" val="4270129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BB5EFC65-223B-48C0-B6CA-B45F94D551A1}"/>
              </a:ext>
            </a:extLst>
          </p:cNvPr>
          <p:cNvSpPr>
            <a:spLocks noGrp="1"/>
          </p:cNvSpPr>
          <p:nvPr>
            <p:ph idx="1"/>
          </p:nvPr>
        </p:nvSpPr>
        <p:spPr/>
        <p:txBody>
          <a:bodyPr>
            <a:normAutofit lnSpcReduction="10000"/>
          </a:bodyPr>
          <a:lstStyle/>
          <a:p>
            <a:r>
              <a:rPr lang="fi-FI" dirty="0"/>
              <a:t>Absoluuttisessa köyhyydessä elävällä ei ole varaa perustarpeisiin, kuten ruokaan, vaatteisiin, lääkkeisiin ja asuntoon. Hänen henkensä voi olla vaarassa köyhyyden vuoksi.</a:t>
            </a:r>
          </a:p>
          <a:p>
            <a:r>
              <a:rPr lang="fi-FI" dirty="0"/>
              <a:t>Suhteellisesti köyhä ei kykene elämään samanlaista elämää tai kuluttamaan samalla tavalla kuin muut. Suhteellinen köyhyys on yksilön tulotason suhteuttamista yhteiskunnan keskimääräiseen tulotasoon. </a:t>
            </a:r>
          </a:p>
        </p:txBody>
      </p:sp>
      <p:sp>
        <p:nvSpPr>
          <p:cNvPr id="3" name="Otsikko 2">
            <a:extLst>
              <a:ext uri="{FF2B5EF4-FFF2-40B4-BE49-F238E27FC236}">
                <a16:creationId xmlns:a16="http://schemas.microsoft.com/office/drawing/2014/main" id="{994D3AA4-CB43-48EB-8D51-1E51E08B37E4}"/>
              </a:ext>
            </a:extLst>
          </p:cNvPr>
          <p:cNvSpPr>
            <a:spLocks noGrp="1"/>
          </p:cNvSpPr>
          <p:nvPr>
            <p:ph type="title"/>
          </p:nvPr>
        </p:nvSpPr>
        <p:spPr/>
        <p:txBody>
          <a:bodyPr>
            <a:normAutofit fontScale="90000"/>
          </a:bodyPr>
          <a:lstStyle/>
          <a:p>
            <a:r>
              <a:rPr lang="fi-FI" dirty="0"/>
              <a:t>Mitä eroa on absoluuttisella ja suhteellisella köyhyydellä?</a:t>
            </a:r>
          </a:p>
        </p:txBody>
      </p:sp>
    </p:spTree>
    <p:extLst>
      <p:ext uri="{BB962C8B-B14F-4D97-AF65-F5344CB8AC3E}">
        <p14:creationId xmlns:p14="http://schemas.microsoft.com/office/powerpoint/2010/main" val="2217620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a:t>Hyvinvointivaltio on järjestelmä, jossa valtio takaa kansalaisilleen perusturvan ja toimeentulon kaikissa elämänvaiheissa, myös silloin kun ihminen ei siihen itse kykene.</a:t>
            </a:r>
          </a:p>
          <a:p>
            <a:r>
              <a:rPr lang="fi-FI" dirty="0"/>
              <a:t>Pohjoismainen hyvinvointivaltio</a:t>
            </a:r>
          </a:p>
          <a:p>
            <a:pPr lvl="1"/>
            <a:r>
              <a:rPr lang="fi-FI" dirty="0"/>
              <a:t>Valtio ja kunnat kantavat paljon vastuuta kansalaisten hyvinvoinnista järjestämällä palveluja ja tulonsiirroilla.</a:t>
            </a:r>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1963208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AABE8DE0-078B-4112-BC6B-CBA5FDB3E9E9}"/>
              </a:ext>
            </a:extLst>
          </p:cNvPr>
          <p:cNvSpPr>
            <a:spLocks noGrp="1"/>
          </p:cNvSpPr>
          <p:nvPr>
            <p:ph type="title"/>
          </p:nvPr>
        </p:nvSpPr>
        <p:spPr/>
        <p:txBody>
          <a:bodyPr/>
          <a:lstStyle/>
          <a:p>
            <a:r>
              <a:rPr lang="fi-FI" dirty="0"/>
              <a:t>Hyvinvointivaltio</a:t>
            </a:r>
          </a:p>
        </p:txBody>
      </p:sp>
      <p:sp>
        <p:nvSpPr>
          <p:cNvPr id="5" name="Tekstin paikkamerkki 4">
            <a:extLst>
              <a:ext uri="{FF2B5EF4-FFF2-40B4-BE49-F238E27FC236}">
                <a16:creationId xmlns:a16="http://schemas.microsoft.com/office/drawing/2014/main" id="{42F98F84-3354-4117-B771-BA50B780D372}"/>
              </a:ext>
            </a:extLst>
          </p:cNvPr>
          <p:cNvSpPr>
            <a:spLocks noGrp="1"/>
          </p:cNvSpPr>
          <p:nvPr>
            <p:ph type="body" idx="1"/>
          </p:nvPr>
        </p:nvSpPr>
        <p:spPr/>
        <p:txBody>
          <a:bodyPr>
            <a:normAutofit fontScale="77500" lnSpcReduction="20000"/>
          </a:bodyPr>
          <a:lstStyle/>
          <a:p>
            <a:endParaRPr lang="fi-FI" dirty="0"/>
          </a:p>
          <a:p>
            <a:r>
              <a:rPr lang="fi-FI" dirty="0"/>
              <a:t>Hyviä puolia:</a:t>
            </a:r>
          </a:p>
          <a:p>
            <a:endParaRPr lang="fi-FI" dirty="0"/>
          </a:p>
        </p:txBody>
      </p:sp>
      <p:sp>
        <p:nvSpPr>
          <p:cNvPr id="6" name="Sisällön paikkamerkki 5">
            <a:extLst>
              <a:ext uri="{FF2B5EF4-FFF2-40B4-BE49-F238E27FC236}">
                <a16:creationId xmlns:a16="http://schemas.microsoft.com/office/drawing/2014/main" id="{B8CD169B-5007-469D-9CFE-423A51DC044B}"/>
              </a:ext>
            </a:extLst>
          </p:cNvPr>
          <p:cNvSpPr>
            <a:spLocks noGrp="1"/>
          </p:cNvSpPr>
          <p:nvPr>
            <p:ph sz="half" idx="2"/>
          </p:nvPr>
        </p:nvSpPr>
        <p:spPr/>
        <p:txBody>
          <a:bodyPr>
            <a:normAutofit fontScale="70000" lnSpcReduction="20000"/>
          </a:bodyPr>
          <a:lstStyle/>
          <a:p>
            <a:endParaRPr lang="fi-FI" dirty="0"/>
          </a:p>
          <a:p>
            <a:r>
              <a:rPr lang="fi-FI" dirty="0"/>
              <a:t>Jokaisesta huolehditaan. Ihminen pärjää, vaikka tulotaso laskisi esimerkiksi sairauden tai työttömyyden seurauksena. Tämä “turvaverkko” luo yhteiskuntaan turvallisuutta.</a:t>
            </a:r>
          </a:p>
          <a:p>
            <a:r>
              <a:rPr lang="fi-FI" dirty="0"/>
              <a:t>Peruspalvelut, kuten terveydenhoito ja koulutus, ovat käyttäjille ilmaisia tai puoli-ilmaisia.</a:t>
            </a:r>
          </a:p>
          <a:p>
            <a:r>
              <a:rPr lang="fi-FI" dirty="0"/>
              <a:t>Avun tarpeessa olevista huolehtiminen edistää tasa-arvoa ja yhteenkuuluvuutta.</a:t>
            </a:r>
          </a:p>
          <a:p>
            <a:r>
              <a:rPr lang="fi-FI" dirty="0"/>
              <a:t>Kukaan ei kuole nälkään.</a:t>
            </a:r>
          </a:p>
        </p:txBody>
      </p:sp>
      <p:sp>
        <p:nvSpPr>
          <p:cNvPr id="7" name="Tekstin paikkamerkki 6">
            <a:extLst>
              <a:ext uri="{FF2B5EF4-FFF2-40B4-BE49-F238E27FC236}">
                <a16:creationId xmlns:a16="http://schemas.microsoft.com/office/drawing/2014/main" id="{1DF0BCB8-7FAC-41EE-B4F1-55425EB6C32B}"/>
              </a:ext>
            </a:extLst>
          </p:cNvPr>
          <p:cNvSpPr>
            <a:spLocks noGrp="1"/>
          </p:cNvSpPr>
          <p:nvPr>
            <p:ph type="body" sz="quarter" idx="3"/>
          </p:nvPr>
        </p:nvSpPr>
        <p:spPr/>
        <p:txBody>
          <a:bodyPr>
            <a:normAutofit fontScale="77500" lnSpcReduction="20000"/>
          </a:bodyPr>
          <a:lstStyle/>
          <a:p>
            <a:r>
              <a:rPr lang="fi-FI" dirty="0"/>
              <a:t>Huonoja puolia:</a:t>
            </a:r>
          </a:p>
        </p:txBody>
      </p:sp>
      <p:sp>
        <p:nvSpPr>
          <p:cNvPr id="8" name="Sisällön paikkamerkki 7">
            <a:extLst>
              <a:ext uri="{FF2B5EF4-FFF2-40B4-BE49-F238E27FC236}">
                <a16:creationId xmlns:a16="http://schemas.microsoft.com/office/drawing/2014/main" id="{E1A8614E-1D3E-4F97-A7D9-49F515374968}"/>
              </a:ext>
            </a:extLst>
          </p:cNvPr>
          <p:cNvSpPr>
            <a:spLocks noGrp="1"/>
          </p:cNvSpPr>
          <p:nvPr>
            <p:ph sz="quarter" idx="4"/>
          </p:nvPr>
        </p:nvSpPr>
        <p:spPr/>
        <p:txBody>
          <a:bodyPr>
            <a:normAutofit fontScale="70000" lnSpcReduction="20000"/>
          </a:bodyPr>
          <a:lstStyle/>
          <a:p>
            <a:endParaRPr lang="fi-FI" dirty="0"/>
          </a:p>
          <a:p>
            <a:r>
              <a:rPr lang="fi-FI" dirty="0" err="1"/>
              <a:t>Hyvinvointipalvelut</a:t>
            </a:r>
            <a:r>
              <a:rPr lang="fi-FI" dirty="0"/>
              <a:t> ja tulonsiirrot maksavat, minkä seurauksena veroaste on korkea.</a:t>
            </a:r>
          </a:p>
          <a:p>
            <a:r>
              <a:rPr lang="fi-FI" dirty="0"/>
              <a:t>Järjestelmä passivoi ihmisiä, koska tulonsiirroillakin tulee jotenkin toimeen, ”kannustinloukku”</a:t>
            </a:r>
          </a:p>
        </p:txBody>
      </p:sp>
    </p:spTree>
    <p:extLst>
      <p:ext uri="{BB962C8B-B14F-4D97-AF65-F5344CB8AC3E}">
        <p14:creationId xmlns:p14="http://schemas.microsoft.com/office/powerpoint/2010/main" val="1945314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isällön paikkamerkki 7">
            <a:extLst>
              <a:ext uri="{FF2B5EF4-FFF2-40B4-BE49-F238E27FC236}">
                <a16:creationId xmlns:a16="http://schemas.microsoft.com/office/drawing/2014/main" id="{1CFD464D-9601-4A8B-B215-B681124943D0}"/>
              </a:ext>
            </a:extLst>
          </p:cNvPr>
          <p:cNvSpPr>
            <a:spLocks noGrp="1"/>
          </p:cNvSpPr>
          <p:nvPr>
            <p:ph idx="1"/>
          </p:nvPr>
        </p:nvSpPr>
        <p:spPr/>
        <p:txBody>
          <a:bodyPr>
            <a:normAutofit fontScale="92500" lnSpcReduction="20000"/>
          </a:bodyPr>
          <a:lstStyle/>
          <a:p>
            <a:r>
              <a:rPr lang="fi-FI" dirty="0"/>
              <a:t>Väestön ikääntyminen lisää eläkekuluja ja vanhuuteen liittyviä terveys- ja </a:t>
            </a:r>
            <a:r>
              <a:rPr lang="fi-FI" dirty="0" err="1"/>
              <a:t>hoitomenoja</a:t>
            </a:r>
            <a:r>
              <a:rPr lang="fi-FI" dirty="0"/>
              <a:t>.</a:t>
            </a:r>
          </a:p>
          <a:p>
            <a:r>
              <a:rPr lang="fi-FI" dirty="0"/>
              <a:t>Taloudellinen huoltosuhde (työssä käyvien määrä verrattuna niihin, jotka eivät käy töissä) heikkenee, jolloin valtion tulot vähenevät samalla kun menot uhkaavat kasvaa.</a:t>
            </a:r>
          </a:p>
          <a:p>
            <a:r>
              <a:rPr lang="fi-FI" dirty="0"/>
              <a:t>Vaarana on hyvinvointivaltioon liittyvien palveluiden ja etuuksien heikentyminen.</a:t>
            </a:r>
          </a:p>
          <a:p>
            <a:r>
              <a:rPr lang="fi-FI" dirty="0"/>
              <a:t>Eläkemaksuja joudutaan mahdollisesti korottamaan, eläkeikää nostamaan ja nuoria patistamaan aikaisemmin työelämään.</a:t>
            </a:r>
          </a:p>
        </p:txBody>
      </p:sp>
      <p:sp>
        <p:nvSpPr>
          <p:cNvPr id="7" name="Otsikko 6">
            <a:extLst>
              <a:ext uri="{FF2B5EF4-FFF2-40B4-BE49-F238E27FC236}">
                <a16:creationId xmlns:a16="http://schemas.microsoft.com/office/drawing/2014/main" id="{08318530-E643-4E37-B33F-318DF89A7BF5}"/>
              </a:ext>
            </a:extLst>
          </p:cNvPr>
          <p:cNvSpPr>
            <a:spLocks noGrp="1"/>
          </p:cNvSpPr>
          <p:nvPr>
            <p:ph type="title"/>
          </p:nvPr>
        </p:nvSpPr>
        <p:spPr/>
        <p:txBody>
          <a:bodyPr>
            <a:normAutofit fontScale="90000"/>
          </a:bodyPr>
          <a:lstStyle/>
          <a:p>
            <a:r>
              <a:rPr lang="fi-FI" dirty="0"/>
              <a:t>Mitä haasteita hyvinvointivaltion tulevaisuuteen liittyy? </a:t>
            </a:r>
          </a:p>
        </p:txBody>
      </p:sp>
    </p:spTree>
    <p:extLst>
      <p:ext uri="{BB962C8B-B14F-4D97-AF65-F5344CB8AC3E}">
        <p14:creationId xmlns:p14="http://schemas.microsoft.com/office/powerpoint/2010/main" val="1854969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r>
              <a:rPr lang="fi-FI" dirty="0"/>
              <a:t>Lapsilisä</a:t>
            </a:r>
          </a:p>
          <a:p>
            <a:r>
              <a:rPr lang="fi-FI" dirty="0"/>
              <a:t>Äitiyspakkaus</a:t>
            </a:r>
          </a:p>
          <a:p>
            <a:r>
              <a:rPr lang="fi-FI" dirty="0"/>
              <a:t>Äitiysvapaa, isyysvapaa, vanhempainvapaa</a:t>
            </a:r>
          </a:p>
          <a:p>
            <a:r>
              <a:rPr lang="fi-FI" dirty="0"/>
              <a:t>Neuvolapalvelut</a:t>
            </a:r>
          </a:p>
          <a:p>
            <a:r>
              <a:rPr lang="fi-FI" dirty="0"/>
              <a:t>Hammashoito</a:t>
            </a:r>
          </a:p>
          <a:p>
            <a:r>
              <a:rPr lang="fi-FI" dirty="0"/>
              <a:t>Kouluterveydenhoito</a:t>
            </a:r>
          </a:p>
          <a:p>
            <a:r>
              <a:rPr lang="fi-FI" dirty="0"/>
              <a:t>Kunnallinen päivähoito, esiopetus, peruskoulu</a:t>
            </a:r>
          </a:p>
          <a:p>
            <a:r>
              <a:rPr lang="fi-FI" dirty="0"/>
              <a:t>Erilaiset palvelut</a:t>
            </a:r>
          </a:p>
          <a:p>
            <a:endParaRPr lang="fi-FI" dirty="0"/>
          </a:p>
        </p:txBody>
      </p:sp>
      <p:sp>
        <p:nvSpPr>
          <p:cNvPr id="3" name="Otsikko 2"/>
          <p:cNvSpPr>
            <a:spLocks noGrp="1"/>
          </p:cNvSpPr>
          <p:nvPr>
            <p:ph type="title"/>
          </p:nvPr>
        </p:nvSpPr>
        <p:spPr/>
        <p:txBody>
          <a:bodyPr>
            <a:normAutofit/>
          </a:bodyPr>
          <a:lstStyle/>
          <a:p>
            <a:r>
              <a:rPr lang="fi-FI" dirty="0"/>
              <a:t>Yhteiskunta tukee lapsiperheitä </a:t>
            </a:r>
          </a:p>
        </p:txBody>
      </p:sp>
    </p:spTree>
    <p:extLst>
      <p:ext uri="{BB962C8B-B14F-4D97-AF65-F5344CB8AC3E}">
        <p14:creationId xmlns:p14="http://schemas.microsoft.com/office/powerpoint/2010/main" val="254029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pPr marL="0" indent="0">
              <a:buNone/>
            </a:pPr>
            <a:r>
              <a:rPr lang="fi-FI" dirty="0"/>
              <a:t>• Opintotuki</a:t>
            </a:r>
          </a:p>
          <a:p>
            <a:pPr marL="0" indent="0">
              <a:buNone/>
            </a:pPr>
            <a:r>
              <a:rPr lang="fi-FI" dirty="0"/>
              <a:t>1) opintoraha</a:t>
            </a:r>
          </a:p>
          <a:p>
            <a:pPr marL="0" indent="0">
              <a:buNone/>
            </a:pPr>
            <a:r>
              <a:rPr lang="fi-FI" dirty="0"/>
              <a:t>2) asumislisä</a:t>
            </a:r>
          </a:p>
          <a:p>
            <a:pPr marL="0" indent="0">
              <a:buNone/>
            </a:pPr>
            <a:r>
              <a:rPr lang="fi-FI" dirty="0"/>
              <a:t>3) opintolainan valtiontakaus</a:t>
            </a:r>
          </a:p>
          <a:p>
            <a:endParaRPr lang="fi-FI" dirty="0"/>
          </a:p>
        </p:txBody>
      </p:sp>
      <p:sp>
        <p:nvSpPr>
          <p:cNvPr id="2" name="Otsikko 1"/>
          <p:cNvSpPr>
            <a:spLocks noGrp="1"/>
          </p:cNvSpPr>
          <p:nvPr>
            <p:ph type="title"/>
          </p:nvPr>
        </p:nvSpPr>
        <p:spPr/>
        <p:txBody>
          <a:bodyPr/>
          <a:lstStyle/>
          <a:p>
            <a:r>
              <a:rPr lang="fi-FI" dirty="0"/>
              <a:t>OPISKELIJAELÄMÄÄ:</a:t>
            </a:r>
          </a:p>
        </p:txBody>
      </p:sp>
    </p:spTree>
    <p:extLst>
      <p:ext uri="{BB962C8B-B14F-4D97-AF65-F5344CB8AC3E}">
        <p14:creationId xmlns:p14="http://schemas.microsoft.com/office/powerpoint/2010/main" val="4050635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2276872"/>
            <a:ext cx="7408333" cy="3849291"/>
          </a:xfrm>
        </p:spPr>
        <p:txBody>
          <a:bodyPr>
            <a:normAutofit fontScale="92500" lnSpcReduction="20000"/>
          </a:bodyPr>
          <a:lstStyle/>
          <a:p>
            <a:pPr marL="0" indent="0">
              <a:buNone/>
            </a:pPr>
            <a:r>
              <a:rPr lang="fi-FI" dirty="0"/>
              <a:t>• työtön: ihminen, joka haluaa ja kykenee tekemään töitä, mutta ei saa töitä</a:t>
            </a:r>
          </a:p>
          <a:p>
            <a:pPr marL="0" indent="0">
              <a:buNone/>
            </a:pPr>
            <a:r>
              <a:rPr lang="fi-FI" dirty="0"/>
              <a:t>• työmarkkinatuki (nuoret, alle 20-v.)</a:t>
            </a:r>
          </a:p>
          <a:p>
            <a:pPr marL="0" indent="0">
              <a:buNone/>
            </a:pPr>
            <a:r>
              <a:rPr lang="fi-FI" dirty="0"/>
              <a:t>• työttömyystuki</a:t>
            </a:r>
          </a:p>
          <a:p>
            <a:pPr marL="0" indent="0">
              <a:buNone/>
            </a:pPr>
            <a:r>
              <a:rPr lang="fi-FI" dirty="0"/>
              <a:t>1) peruspäiväraha: kaikille samansuuruinen</a:t>
            </a:r>
          </a:p>
          <a:p>
            <a:pPr marL="0" indent="0">
              <a:buNone/>
            </a:pPr>
            <a:r>
              <a:rPr lang="fi-FI" dirty="0"/>
              <a:t>2) työttömyyspäiväraha: sidottu ansiotuloon</a:t>
            </a:r>
          </a:p>
          <a:p>
            <a:endParaRPr lang="fi-FI" dirty="0"/>
          </a:p>
          <a:p>
            <a:pPr marL="0" indent="0">
              <a:buNone/>
            </a:pPr>
            <a:r>
              <a:rPr lang="fi-FI" dirty="0"/>
              <a:t>• toimeentulotuki: tilapäinen tuki pienituloisille</a:t>
            </a:r>
          </a:p>
          <a:p>
            <a:pPr marL="0" indent="0">
              <a:buNone/>
            </a:pPr>
            <a:r>
              <a:rPr lang="fi-FI" dirty="0"/>
              <a:t>• asumistuki</a:t>
            </a:r>
          </a:p>
          <a:p>
            <a:pPr marL="0" indent="0">
              <a:buNone/>
            </a:pPr>
            <a:r>
              <a:rPr lang="fi-FI" dirty="0"/>
              <a:t>• kannustinloukku: työssäkäynti ei ole taloudellisesti kannattavaa </a:t>
            </a:r>
          </a:p>
          <a:p>
            <a:endParaRPr lang="fi-FI" dirty="0"/>
          </a:p>
        </p:txBody>
      </p:sp>
      <p:sp>
        <p:nvSpPr>
          <p:cNvPr id="3" name="Otsikko 2"/>
          <p:cNvSpPr>
            <a:spLocks noGrp="1"/>
          </p:cNvSpPr>
          <p:nvPr>
            <p:ph type="title"/>
          </p:nvPr>
        </p:nvSpPr>
        <p:spPr/>
        <p:txBody>
          <a:bodyPr>
            <a:normAutofit/>
          </a:bodyPr>
          <a:lstStyle/>
          <a:p>
            <a:r>
              <a:rPr lang="fi-FI" dirty="0"/>
              <a:t>TYÖTTÖMÄNÄKIN TÄYTYY ELÄÄ:</a:t>
            </a:r>
          </a:p>
        </p:txBody>
      </p:sp>
    </p:spTree>
    <p:extLst>
      <p:ext uri="{BB962C8B-B14F-4D97-AF65-F5344CB8AC3E}">
        <p14:creationId xmlns:p14="http://schemas.microsoft.com/office/powerpoint/2010/main" val="422040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pPr marL="0" indent="0">
              <a:buNone/>
            </a:pPr>
            <a:r>
              <a:rPr lang="fi-FI" dirty="0"/>
              <a:t>• kansaneläke: peruseläke, ei perustu työtuloihin</a:t>
            </a:r>
          </a:p>
          <a:p>
            <a:pPr marL="0" indent="0">
              <a:buNone/>
            </a:pPr>
            <a:r>
              <a:rPr lang="fi-FI" dirty="0"/>
              <a:t>• ansioeläke: ansiosidonnainen</a:t>
            </a:r>
          </a:p>
          <a:p>
            <a:pPr marL="0" indent="0">
              <a:buNone/>
            </a:pPr>
            <a:r>
              <a:rPr lang="fi-FI" dirty="0"/>
              <a:t>• tel: työeläkemaksu, maksetaan aina palkasta</a:t>
            </a:r>
          </a:p>
          <a:p>
            <a:pPr marL="0" indent="0">
              <a:buNone/>
            </a:pPr>
            <a:r>
              <a:rPr lang="fi-FI" dirty="0"/>
              <a:t>• vapaaehtoinen eläkevakuutus </a:t>
            </a:r>
          </a:p>
          <a:p>
            <a:pPr marL="0" indent="0">
              <a:buNone/>
            </a:pPr>
            <a:r>
              <a:rPr lang="fi-FI" dirty="0"/>
              <a:t>• eläkkeelle voi jäädä aikaisemmin (työkyvyttömyyseläke, osa-aikaeläke, eläkevakuutus)</a:t>
            </a:r>
          </a:p>
          <a:p>
            <a:endParaRPr lang="fi-FI" dirty="0"/>
          </a:p>
        </p:txBody>
      </p:sp>
      <p:sp>
        <p:nvSpPr>
          <p:cNvPr id="3" name="Otsikko 2"/>
          <p:cNvSpPr>
            <a:spLocks noGrp="1"/>
          </p:cNvSpPr>
          <p:nvPr>
            <p:ph type="title"/>
          </p:nvPr>
        </p:nvSpPr>
        <p:spPr/>
        <p:txBody>
          <a:bodyPr/>
          <a:lstStyle/>
          <a:p>
            <a:r>
              <a:rPr lang="fi-FI" dirty="0"/>
              <a:t>ELÄKELÄISEN ELÄMÄÄ:</a:t>
            </a:r>
          </a:p>
        </p:txBody>
      </p:sp>
    </p:spTree>
    <p:extLst>
      <p:ext uri="{BB962C8B-B14F-4D97-AF65-F5344CB8AC3E}">
        <p14:creationId xmlns:p14="http://schemas.microsoft.com/office/powerpoint/2010/main" val="107678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Kovakantinen">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278</TotalTime>
  <Words>501</Words>
  <Application>Microsoft Office PowerPoint</Application>
  <PresentationFormat>Näytössä katseltava diaesitys (4:3)</PresentationFormat>
  <Paragraphs>68</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Calibri</vt:lpstr>
      <vt:lpstr>Candara</vt:lpstr>
      <vt:lpstr>Symbol</vt:lpstr>
      <vt:lpstr>Aaltomuoto</vt:lpstr>
      <vt:lpstr>11. ELÄMÄÄ HYVINVOINTIVALTIOSSA</vt:lpstr>
      <vt:lpstr>Mitä eroa on absoluuttisella ja suhteellisella köyhyydellä?</vt:lpstr>
      <vt:lpstr>PowerPoint-esitys</vt:lpstr>
      <vt:lpstr>Hyvinvointivaltio</vt:lpstr>
      <vt:lpstr>Mitä haasteita hyvinvointivaltion tulevaisuuteen liittyy? </vt:lpstr>
      <vt:lpstr>Yhteiskunta tukee lapsiperheitä </vt:lpstr>
      <vt:lpstr>OPISKELIJAELÄMÄÄ:</vt:lpstr>
      <vt:lpstr>TYÖTTÖMÄNÄKIN TÄYTYY ELÄÄ:</vt:lpstr>
      <vt:lpstr>ELÄKELÄISEN ELÄMÄÄ:</vt:lpstr>
      <vt:lpstr>Hyvinvointivaltio on vaikeuksissa! </vt:lpstr>
      <vt:lpstr>Mitä a) haasteita b) mahdollisuuksia Suomen hyvinvointivaltiolla on tulevaisuudessa edessään?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HYVINVOINTIVALTION TURVAVERKOSTO</dc:title>
  <dc:creator>Opettaja</dc:creator>
  <cp:lastModifiedBy>Mervi Niskakoski</cp:lastModifiedBy>
  <cp:revision>17</cp:revision>
  <cp:lastPrinted>2016-09-13T11:33:16Z</cp:lastPrinted>
  <dcterms:created xsi:type="dcterms:W3CDTF">2011-09-05T09:07:56Z</dcterms:created>
  <dcterms:modified xsi:type="dcterms:W3CDTF">2020-11-18T11:01:55Z</dcterms:modified>
</cp:coreProperties>
</file>