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Lämpötila päivän aikana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Taul1!$B$4:$C$4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Taul1!$B$5:$C$5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D1-45D8-BAF8-E26B38362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5641184"/>
        <c:axId val="265641512"/>
      </c:scatterChart>
      <c:valAx>
        <c:axId val="265641184"/>
        <c:scaling>
          <c:orientation val="minMax"/>
          <c:max val="24"/>
          <c:min val="0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Aika / 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512"/>
        <c:crosses val="autoZero"/>
        <c:crossBetween val="midCat"/>
        <c:majorUnit val="4"/>
      </c:valAx>
      <c:valAx>
        <c:axId val="265641512"/>
        <c:scaling>
          <c:orientation val="minMax"/>
          <c:max val="1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 / </a:t>
                </a:r>
                <a:r>
                  <a:rPr lang="fi-FI">
                    <a:latin typeface="Calibri" panose="020F0502020204030204" pitchFamily="34" charset="0"/>
                    <a:cs typeface="Calibri" panose="020F0502020204030204" pitchFamily="34" charset="0"/>
                  </a:rPr>
                  <a:t>°C</a:t>
                </a:r>
                <a:endParaRPr lang="fi-FI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arrow" w="lg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65641184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Päivän lämpötila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Taul1!$A$1:$A$9</c:f>
              <c:numCache>
                <c:formatCode>h:mm;@</c:formatCode>
                <c:ptCount val="9"/>
                <c:pt idx="0">
                  <c:v>0</c:v>
                </c:pt>
                <c:pt idx="1">
                  <c:v>0.125</c:v>
                </c:pt>
                <c:pt idx="2">
                  <c:v>0.25</c:v>
                </c:pt>
                <c:pt idx="3">
                  <c:v>0.375</c:v>
                </c:pt>
                <c:pt idx="4">
                  <c:v>0.5</c:v>
                </c:pt>
                <c:pt idx="5">
                  <c:v>0.625</c:v>
                </c:pt>
                <c:pt idx="6">
                  <c:v>0.75</c:v>
                </c:pt>
                <c:pt idx="7">
                  <c:v>0.875</c:v>
                </c:pt>
                <c:pt idx="8">
                  <c:v>1</c:v>
                </c:pt>
              </c:numCache>
            </c:numRef>
          </c:xVal>
          <c:yVal>
            <c:numRef>
              <c:f>Taul1!$B$1:$B$9</c:f>
              <c:numCache>
                <c:formatCode>General</c:formatCode>
                <c:ptCount val="9"/>
                <c:pt idx="0">
                  <c:v>6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15</c:v>
                </c:pt>
                <c:pt idx="5">
                  <c:v>18</c:v>
                </c:pt>
                <c:pt idx="6">
                  <c:v>15</c:v>
                </c:pt>
                <c:pt idx="7">
                  <c:v>12</c:v>
                </c:pt>
                <c:pt idx="8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4F9-4162-B62F-918ABE3AB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143352"/>
        <c:axId val="380143744"/>
      </c:scatterChart>
      <c:valAx>
        <c:axId val="38014335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Kello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0143744"/>
        <c:crosses val="autoZero"/>
        <c:crossBetween val="midCat"/>
        <c:majorUnit val="0.16666666000000002"/>
      </c:valAx>
      <c:valAx>
        <c:axId val="3801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Lämpötila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0143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30.10.2017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ilmatieteenlaitos.fi/viimeisen-30-vrk-sa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Koordinaatisto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BA95C-8145-420C-9ABC-21A98572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081D48-D2FB-4F0A-9F86-456477FB3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Lämpötilakäyrä, kun lämmitetään jäätä</a:t>
            </a:r>
          </a:p>
        </p:txBody>
      </p:sp>
    </p:spTree>
    <p:extLst>
      <p:ext uri="{BB962C8B-B14F-4D97-AF65-F5344CB8AC3E}">
        <p14:creationId xmlns:p14="http://schemas.microsoft.com/office/powerpoint/2010/main" val="17686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Suure ja yksikkö</a:t>
            </a:r>
          </a:p>
          <a:p>
            <a:r>
              <a:rPr lang="fi-FI" dirty="0"/>
              <a:t>Lämpötilakuvaajan lukeminen</a:t>
            </a:r>
          </a:p>
          <a:p>
            <a:r>
              <a:rPr lang="fi-FI" dirty="0"/>
              <a:t>Lämpötilakuvaajan piirtäminen</a:t>
            </a:r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fi-FI" dirty="0"/>
              <a:t>Kumpi kaupunki on lämpimämpi?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256584" cy="456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fi-FI" dirty="0"/>
              <a:t>Kumpi kuva on kauniimpi?</a:t>
            </a:r>
          </a:p>
          <a:p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63" r="8488"/>
          <a:stretch/>
        </p:blipFill>
        <p:spPr>
          <a:xfrm>
            <a:off x="428818" y="2276872"/>
            <a:ext cx="3960000" cy="3960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00AE9CD-8B2C-4553-A429-AE68F01E8A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162" r="13421" b="-162"/>
          <a:stretch/>
        </p:blipFill>
        <p:spPr>
          <a:xfrm rot="10800000">
            <a:off x="4755182" y="2276872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42203"/>
            <a:ext cx="8229600" cy="748680"/>
          </a:xfrm>
        </p:spPr>
        <p:txBody>
          <a:bodyPr/>
          <a:lstStyle/>
          <a:p>
            <a:r>
              <a:rPr lang="fi-FI" dirty="0"/>
              <a:t>Kumpi kauppa on halvempi?</a:t>
            </a:r>
          </a:p>
        </p:txBody>
      </p:sp>
      <p:sp>
        <p:nvSpPr>
          <p:cNvPr id="4" name="Suorakulmio 3"/>
          <p:cNvSpPr/>
          <p:nvPr/>
        </p:nvSpPr>
        <p:spPr>
          <a:xfrm rot="21157006">
            <a:off x="304712" y="1990458"/>
            <a:ext cx="4653060" cy="2248774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 dirty="0">
                <a:solidFill>
                  <a:srgbClr val="FF0000"/>
                </a:solidFill>
              </a:rPr>
              <a:t>4 kyynärää kangasta</a:t>
            </a:r>
          </a:p>
          <a:p>
            <a:pPr algn="ctr"/>
            <a:r>
              <a:rPr lang="fi-FI" sz="4000" b="1" dirty="0">
                <a:solidFill>
                  <a:srgbClr val="FF0000"/>
                </a:solidFill>
              </a:rPr>
              <a:t>HALPA HINTA</a:t>
            </a:r>
          </a:p>
          <a:p>
            <a:pPr algn="ctr"/>
            <a:r>
              <a:rPr lang="fi-FI" sz="4000" b="1" dirty="0">
                <a:solidFill>
                  <a:srgbClr val="FF0000"/>
                </a:solidFill>
              </a:rPr>
              <a:t>VAIN TÄNÄÄN 20 € !</a:t>
            </a:r>
          </a:p>
        </p:txBody>
      </p:sp>
      <p:sp>
        <p:nvSpPr>
          <p:cNvPr id="5" name="Suorakulmio 4"/>
          <p:cNvSpPr/>
          <p:nvPr/>
        </p:nvSpPr>
        <p:spPr>
          <a:xfrm rot="1270083">
            <a:off x="4780989" y="3516706"/>
            <a:ext cx="4011221" cy="2590692"/>
          </a:xfrm>
          <a:prstGeom prst="rect">
            <a:avLst/>
          </a:prstGeom>
          <a:solidFill>
            <a:srgbClr val="FF66CC"/>
          </a:solidFill>
          <a:ln w="6350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b="1" dirty="0">
                <a:solidFill>
                  <a:schemeClr val="tx1"/>
                </a:solidFill>
              </a:rPr>
              <a:t>ALE! ALE! ALE!</a:t>
            </a:r>
          </a:p>
          <a:p>
            <a:pPr algn="ctr"/>
            <a:r>
              <a:rPr lang="fi-FI" sz="4000" b="1" dirty="0">
                <a:solidFill>
                  <a:schemeClr val="tx1"/>
                </a:solidFill>
              </a:rPr>
              <a:t>12 vaaksaa kangasta</a:t>
            </a:r>
          </a:p>
          <a:p>
            <a:pPr algn="ctr"/>
            <a:r>
              <a:rPr lang="fi-FI" sz="4000" b="1" dirty="0">
                <a:solidFill>
                  <a:schemeClr val="tx1"/>
                </a:solidFill>
              </a:rPr>
              <a:t>20 € !!!</a:t>
            </a:r>
          </a:p>
        </p:txBody>
      </p:sp>
    </p:spTree>
    <p:extLst>
      <p:ext uri="{BB962C8B-B14F-4D97-AF65-F5344CB8AC3E}">
        <p14:creationId xmlns:p14="http://schemas.microsoft.com/office/powerpoint/2010/main" val="22522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Suure ja yksikkö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Luonnontieteessä pitää mitata tarkasti</a:t>
            </a:r>
          </a:p>
          <a:p>
            <a:r>
              <a:rPr lang="fi-FI" dirty="0"/>
              <a:t>Asia, jota voi mitata, on </a:t>
            </a:r>
            <a:r>
              <a:rPr lang="fi-FI" i="1" dirty="0"/>
              <a:t>suure </a:t>
            </a:r>
            <a:endParaRPr lang="fi-FI" dirty="0"/>
          </a:p>
          <a:p>
            <a:pPr lvl="1"/>
            <a:r>
              <a:rPr lang="fi-FI" dirty="0"/>
              <a:t>suure : suureen : suuretta</a:t>
            </a:r>
            <a:endParaRPr lang="fi-FI" i="1" dirty="0"/>
          </a:p>
          <a:p>
            <a:pPr lvl="1"/>
            <a:r>
              <a:rPr lang="fi-FI" dirty="0"/>
              <a:t>Esim. aika, lämpötila, pituus ja massa</a:t>
            </a:r>
          </a:p>
          <a:p>
            <a:r>
              <a:rPr lang="fi-FI" dirty="0"/>
              <a:t>Mittauksia voi verrata, jos kaikki käyttävät yhteistä </a:t>
            </a:r>
            <a:r>
              <a:rPr lang="fi-FI" i="1" dirty="0"/>
              <a:t>yksikköä</a:t>
            </a:r>
          </a:p>
          <a:p>
            <a:pPr lvl="1"/>
            <a:r>
              <a:rPr lang="fi-FI" dirty="0"/>
              <a:t>Ajan yksikkö on sekunti</a:t>
            </a:r>
          </a:p>
          <a:p>
            <a:pPr lvl="1"/>
            <a:r>
              <a:rPr lang="fi-FI" dirty="0"/>
              <a:t>Lämpötilan yksikkö on Celsius-aste</a:t>
            </a:r>
          </a:p>
          <a:p>
            <a:pPr lvl="1"/>
            <a:r>
              <a:rPr lang="fi-FI" dirty="0"/>
              <a:t>Pituuden yksikkö on metri</a:t>
            </a:r>
          </a:p>
          <a:p>
            <a:pPr lvl="1"/>
            <a:r>
              <a:rPr lang="fi-FI" dirty="0"/>
              <a:t>Massan yksikkö on kilogramma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9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D1091D-0820-4A6B-B773-CD8147A8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Sääkuvaaja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C0E81B-2C81-4897-BEF2-D27BF127C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48353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Katsotaan kuvaajaa osoitteessa:</a:t>
            </a:r>
          </a:p>
          <a:p>
            <a:pPr lvl="1"/>
            <a:r>
              <a:rPr lang="fi-FI" dirty="0">
                <a:hlinkClick r:id="rId2"/>
              </a:rPr>
              <a:t>http://ilmatieteenlaitos.fi/viimeisen-30-vrk-saa</a:t>
            </a:r>
            <a:endParaRPr lang="fi-FI" dirty="0"/>
          </a:p>
          <a:p>
            <a:r>
              <a:rPr lang="fi-FI" dirty="0"/>
              <a:t>Sääkuvaaja on tapa esittää paljon tietoa helposti</a:t>
            </a:r>
          </a:p>
          <a:p>
            <a:r>
              <a:rPr lang="fi-FI" dirty="0"/>
              <a:t>Mittaustulokset on merkitty </a:t>
            </a:r>
            <a:r>
              <a:rPr lang="fi-FI" i="1" dirty="0"/>
              <a:t>koordinaatistoon</a:t>
            </a:r>
            <a:r>
              <a:rPr lang="fi-FI" dirty="0"/>
              <a:t>, jossa </a:t>
            </a:r>
            <a:r>
              <a:rPr lang="fi-FI" i="1" dirty="0"/>
              <a:t>vaaka-akselilla</a:t>
            </a:r>
            <a:r>
              <a:rPr lang="fi-FI" dirty="0"/>
              <a:t> on aika ja </a:t>
            </a:r>
            <a:r>
              <a:rPr lang="fi-FI" i="1" dirty="0"/>
              <a:t>pystyakselilla</a:t>
            </a:r>
            <a:r>
              <a:rPr lang="fi-FI" dirty="0"/>
              <a:t> on lämpötila</a:t>
            </a:r>
            <a:endParaRPr lang="fi-FI" i="1" dirty="0"/>
          </a:p>
          <a:p>
            <a:r>
              <a:rPr lang="fi-FI" dirty="0"/>
              <a:t>Kun mittaustulokset yhdistää viivalla, syntyy </a:t>
            </a:r>
            <a:r>
              <a:rPr lang="fi-FI" i="1" dirty="0"/>
              <a:t>kuvaaja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67667BD-4552-457C-AFC7-ECFE8BCCAC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210987"/>
              </p:ext>
            </p:extLst>
          </p:nvPr>
        </p:nvGraphicFramePr>
        <p:xfrm>
          <a:off x="1387533" y="3713364"/>
          <a:ext cx="6019800" cy="305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84495F92-0351-458B-8959-72615C8F36DC}"/>
              </a:ext>
            </a:extLst>
          </p:cNvPr>
          <p:cNvSpPr/>
          <p:nvPr/>
        </p:nvSpPr>
        <p:spPr>
          <a:xfrm>
            <a:off x="1945178" y="4572000"/>
            <a:ext cx="5261957" cy="1221971"/>
          </a:xfrm>
          <a:custGeom>
            <a:avLst/>
            <a:gdLst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1371600 w 5261957"/>
              <a:gd name="connsiteY2" fmla="*/ 814647 h 1221971"/>
              <a:gd name="connsiteX3" fmla="*/ 1778924 w 5261957"/>
              <a:gd name="connsiteY3" fmla="*/ 415636 h 1221971"/>
              <a:gd name="connsiteX4" fmla="*/ 2651760 w 5261957"/>
              <a:gd name="connsiteY4" fmla="*/ 0 h 1221971"/>
              <a:gd name="connsiteX5" fmla="*/ 3516284 w 5261957"/>
              <a:gd name="connsiteY5" fmla="*/ 415636 h 1221971"/>
              <a:gd name="connsiteX6" fmla="*/ 4397433 w 5261957"/>
              <a:gd name="connsiteY6" fmla="*/ 631767 h 1221971"/>
              <a:gd name="connsiteX7" fmla="*/ 5261957 w 5261957"/>
              <a:gd name="connsiteY7" fmla="*/ 1005840 h 1221971"/>
              <a:gd name="connsiteX8" fmla="*/ 5261957 w 5261957"/>
              <a:gd name="connsiteY8" fmla="*/ 1005840 h 1221971"/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890551 w 5261957"/>
              <a:gd name="connsiteY2" fmla="*/ 957943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890551 w 5261957"/>
              <a:gd name="connsiteY2" fmla="*/ 1028700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  <a:gd name="connsiteX0" fmla="*/ 0 w 5261957"/>
              <a:gd name="connsiteY0" fmla="*/ 1221971 h 1221971"/>
              <a:gd name="connsiteX1" fmla="*/ 357447 w 5261957"/>
              <a:gd name="connsiteY1" fmla="*/ 1088967 h 1221971"/>
              <a:gd name="connsiteX2" fmla="*/ 890551 w 5261957"/>
              <a:gd name="connsiteY2" fmla="*/ 1028700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  <a:gd name="connsiteX0" fmla="*/ 0 w 5261957"/>
              <a:gd name="connsiteY0" fmla="*/ 1221971 h 1221971"/>
              <a:gd name="connsiteX1" fmla="*/ 390104 w 5261957"/>
              <a:gd name="connsiteY1" fmla="*/ 1121624 h 1221971"/>
              <a:gd name="connsiteX2" fmla="*/ 890551 w 5261957"/>
              <a:gd name="connsiteY2" fmla="*/ 1028700 h 1221971"/>
              <a:gd name="connsiteX3" fmla="*/ 1371600 w 5261957"/>
              <a:gd name="connsiteY3" fmla="*/ 814647 h 1221971"/>
              <a:gd name="connsiteX4" fmla="*/ 1778924 w 5261957"/>
              <a:gd name="connsiteY4" fmla="*/ 415636 h 1221971"/>
              <a:gd name="connsiteX5" fmla="*/ 2651760 w 5261957"/>
              <a:gd name="connsiteY5" fmla="*/ 0 h 1221971"/>
              <a:gd name="connsiteX6" fmla="*/ 3516284 w 5261957"/>
              <a:gd name="connsiteY6" fmla="*/ 415636 h 1221971"/>
              <a:gd name="connsiteX7" fmla="*/ 4397433 w 5261957"/>
              <a:gd name="connsiteY7" fmla="*/ 631767 h 1221971"/>
              <a:gd name="connsiteX8" fmla="*/ 5261957 w 5261957"/>
              <a:gd name="connsiteY8" fmla="*/ 1005840 h 1221971"/>
              <a:gd name="connsiteX9" fmla="*/ 5261957 w 5261957"/>
              <a:gd name="connsiteY9" fmla="*/ 1005840 h 12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957" h="1221971">
                <a:moveTo>
                  <a:pt x="0" y="1221971"/>
                </a:moveTo>
                <a:cubicBezTo>
                  <a:pt x="64423" y="1189412"/>
                  <a:pt x="241679" y="1153836"/>
                  <a:pt x="390104" y="1121624"/>
                </a:cubicBezTo>
                <a:cubicBezTo>
                  <a:pt x="538529" y="1089412"/>
                  <a:pt x="721526" y="1074420"/>
                  <a:pt x="890551" y="1028700"/>
                </a:cubicBezTo>
                <a:cubicBezTo>
                  <a:pt x="1059576" y="982980"/>
                  <a:pt x="1223538" y="916824"/>
                  <a:pt x="1371600" y="814647"/>
                </a:cubicBezTo>
                <a:cubicBezTo>
                  <a:pt x="1519662" y="712470"/>
                  <a:pt x="1565564" y="551410"/>
                  <a:pt x="1778924" y="415636"/>
                </a:cubicBezTo>
                <a:cubicBezTo>
                  <a:pt x="1992284" y="279861"/>
                  <a:pt x="2362200" y="0"/>
                  <a:pt x="2651760" y="0"/>
                </a:cubicBezTo>
                <a:cubicBezTo>
                  <a:pt x="2941320" y="0"/>
                  <a:pt x="3225339" y="310342"/>
                  <a:pt x="3516284" y="415636"/>
                </a:cubicBezTo>
                <a:cubicBezTo>
                  <a:pt x="3807229" y="520930"/>
                  <a:pt x="4106488" y="533400"/>
                  <a:pt x="4397433" y="631767"/>
                </a:cubicBezTo>
                <a:cubicBezTo>
                  <a:pt x="4688379" y="730134"/>
                  <a:pt x="5261957" y="1005840"/>
                  <a:pt x="5261957" y="1005840"/>
                </a:cubicBezTo>
                <a:lnTo>
                  <a:pt x="5261957" y="100584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ertomerkki 5">
            <a:extLst>
              <a:ext uri="{FF2B5EF4-FFF2-40B4-BE49-F238E27FC236}">
                <a16:creationId xmlns:a16="http://schemas.microsoft.com/office/drawing/2014/main" id="{24284210-DFF4-4DCB-A1C7-0527F45439DC}"/>
              </a:ext>
            </a:extLst>
          </p:cNvPr>
          <p:cNvSpPr/>
          <p:nvPr/>
        </p:nvSpPr>
        <p:spPr>
          <a:xfrm>
            <a:off x="1852649" y="5690556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Kertomerkki 6">
            <a:extLst>
              <a:ext uri="{FF2B5EF4-FFF2-40B4-BE49-F238E27FC236}">
                <a16:creationId xmlns:a16="http://schemas.microsoft.com/office/drawing/2014/main" id="{286E0A52-F697-45A3-A372-5365362BD612}"/>
              </a:ext>
            </a:extLst>
          </p:cNvPr>
          <p:cNvSpPr/>
          <p:nvPr/>
        </p:nvSpPr>
        <p:spPr>
          <a:xfrm>
            <a:off x="3180706" y="5282341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Kertomerkki 7">
            <a:extLst>
              <a:ext uri="{FF2B5EF4-FFF2-40B4-BE49-F238E27FC236}">
                <a16:creationId xmlns:a16="http://schemas.microsoft.com/office/drawing/2014/main" id="{4FFD4A4A-A4D4-49F2-AAB0-E85CEF7D1A26}"/>
              </a:ext>
            </a:extLst>
          </p:cNvPr>
          <p:cNvSpPr/>
          <p:nvPr/>
        </p:nvSpPr>
        <p:spPr>
          <a:xfrm>
            <a:off x="3621577" y="4890455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ertomerkki 8">
            <a:extLst>
              <a:ext uri="{FF2B5EF4-FFF2-40B4-BE49-F238E27FC236}">
                <a16:creationId xmlns:a16="http://schemas.microsoft.com/office/drawing/2014/main" id="{03FEF20F-6DAE-43AA-97C6-2DB66B92CC36}"/>
              </a:ext>
            </a:extLst>
          </p:cNvPr>
          <p:cNvSpPr/>
          <p:nvPr/>
        </p:nvSpPr>
        <p:spPr>
          <a:xfrm>
            <a:off x="4479471" y="4471381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Kertomerkki 9">
            <a:extLst>
              <a:ext uri="{FF2B5EF4-FFF2-40B4-BE49-F238E27FC236}">
                <a16:creationId xmlns:a16="http://schemas.microsoft.com/office/drawing/2014/main" id="{2017720D-9699-4ED1-9A77-072152F3C500}"/>
              </a:ext>
            </a:extLst>
          </p:cNvPr>
          <p:cNvSpPr/>
          <p:nvPr/>
        </p:nvSpPr>
        <p:spPr>
          <a:xfrm>
            <a:off x="5389268" y="4890455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ertomerkki 10">
            <a:extLst>
              <a:ext uri="{FF2B5EF4-FFF2-40B4-BE49-F238E27FC236}">
                <a16:creationId xmlns:a16="http://schemas.microsoft.com/office/drawing/2014/main" id="{5830F03E-91D2-4A92-A3B4-2B60562E247A}"/>
              </a:ext>
            </a:extLst>
          </p:cNvPr>
          <p:cNvSpPr/>
          <p:nvPr/>
        </p:nvSpPr>
        <p:spPr>
          <a:xfrm>
            <a:off x="6240679" y="5097284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Kertomerkki 11">
            <a:extLst>
              <a:ext uri="{FF2B5EF4-FFF2-40B4-BE49-F238E27FC236}">
                <a16:creationId xmlns:a16="http://schemas.microsoft.com/office/drawing/2014/main" id="{88A3B02D-606D-479C-B5FD-E148D94B5A52}"/>
              </a:ext>
            </a:extLst>
          </p:cNvPr>
          <p:cNvSpPr/>
          <p:nvPr/>
        </p:nvSpPr>
        <p:spPr>
          <a:xfrm>
            <a:off x="7114606" y="5454888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Kertomerkki 12">
            <a:extLst>
              <a:ext uri="{FF2B5EF4-FFF2-40B4-BE49-F238E27FC236}">
                <a16:creationId xmlns:a16="http://schemas.microsoft.com/office/drawing/2014/main" id="{494D72C0-2C3E-4F26-80D0-97D025AA0D9E}"/>
              </a:ext>
            </a:extLst>
          </p:cNvPr>
          <p:cNvSpPr/>
          <p:nvPr/>
        </p:nvSpPr>
        <p:spPr>
          <a:xfrm>
            <a:off x="2748444" y="5503923"/>
            <a:ext cx="185057" cy="2068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6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5975" y="14463"/>
            <a:ext cx="8229600" cy="1143000"/>
          </a:xfrm>
        </p:spPr>
        <p:txBody>
          <a:bodyPr/>
          <a:lstStyle/>
          <a:p>
            <a:r>
              <a:rPr lang="fi-FI" dirty="0"/>
              <a:t>Koordinaatisto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5975" y="908721"/>
            <a:ext cx="8229600" cy="2304255"/>
          </a:xfrm>
        </p:spPr>
        <p:txBody>
          <a:bodyPr>
            <a:normAutofit/>
          </a:bodyPr>
          <a:lstStyle/>
          <a:p>
            <a:r>
              <a:rPr lang="fi-FI" dirty="0"/>
              <a:t>Taulukko on hyvä tapa järjestää paljon tietoa, mutta taulukkoa voi olla vaikea lukea</a:t>
            </a:r>
          </a:p>
          <a:p>
            <a:r>
              <a:rPr lang="fi-FI" dirty="0"/>
              <a:t>Kuvaaja koordinaatistossa on helppo lukea</a:t>
            </a:r>
          </a:p>
          <a:p>
            <a:pPr lvl="1"/>
            <a:r>
              <a:rPr lang="fi-FI" dirty="0"/>
              <a:t>Koordinaatistoon voi merkitä paljon mittaustuloksia</a:t>
            </a:r>
          </a:p>
          <a:p>
            <a:pPr lvl="1"/>
            <a:r>
              <a:rPr lang="fi-FI" dirty="0"/>
              <a:t>Koordinaatistossa voi ennustaa tietoa, jota ei ole mitattu</a:t>
            </a:r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/>
          </p:nvPr>
        </p:nvGraphicFramePr>
        <p:xfrm>
          <a:off x="2761456" y="3140968"/>
          <a:ext cx="6275040" cy="358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395536" y="3140968"/>
          <a:ext cx="230425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54631552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32518644"/>
                    </a:ext>
                  </a:extLst>
                </a:gridCol>
              </a:tblGrid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Aika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Lämpötila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6993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6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860883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3:00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00423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6:00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9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11489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11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174136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259150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18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378311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18:00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15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496439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21:00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52295"/>
                  </a:ext>
                </a:extLst>
              </a:tr>
              <a:tr h="329025">
                <a:tc>
                  <a:txBody>
                    <a:bodyPr/>
                    <a:lstStyle/>
                    <a:p>
                      <a:r>
                        <a:rPr lang="fi-FI" dirty="0"/>
                        <a:t>24:00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53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3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DF5A3D-5D47-4303-8BC3-9A00B9AA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FAFA26-1A8E-4E55-ADCF-3B218F10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Harjoitusmoniste kuvaajasta ja kuvaajan lukemisesta</a:t>
            </a:r>
          </a:p>
        </p:txBody>
      </p:sp>
    </p:spTree>
    <p:extLst>
      <p:ext uri="{BB962C8B-B14F-4D97-AF65-F5344CB8AC3E}">
        <p14:creationId xmlns:p14="http://schemas.microsoft.com/office/powerpoint/2010/main" val="501870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248</Words>
  <Application>Microsoft Office PowerPoint</Application>
  <PresentationFormat>Näytössä katseltava diaesitys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Koordinaatisto</vt:lpstr>
      <vt:lpstr>Tunnin ohjelma</vt:lpstr>
      <vt:lpstr>Harjoitus</vt:lpstr>
      <vt:lpstr>Harjoitus</vt:lpstr>
      <vt:lpstr>Harjoitus</vt:lpstr>
      <vt:lpstr>Suure ja yksikkö</vt:lpstr>
      <vt:lpstr>Sääkuvaaja</vt:lpstr>
      <vt:lpstr>Koordinaatisto</vt:lpstr>
      <vt:lpstr>Harjoitus</vt:lpstr>
      <vt:lpstr>Demonstraatio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19</cp:revision>
  <dcterms:created xsi:type="dcterms:W3CDTF">2017-10-07T11:37:59Z</dcterms:created>
  <dcterms:modified xsi:type="dcterms:W3CDTF">2017-10-30T08:24:32Z</dcterms:modified>
</cp:coreProperties>
</file>