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 smtClean="0"/>
              <a:t>Muokkaa alaotsikon perustyyliä napsautt.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229777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42688406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ystysuora otsikko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ystysuoran tekstin paikkamerkki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5593895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497677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884340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188097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5" name="Tekstin paikkamerkki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7" name="Päivämäärän paikkamerkki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8" name="Alatunnisteen paikkamerk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9" name="Dian numeron paikkamerkki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3138800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4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0405907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3" name="Alatunnisteen paikkamerk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359191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02604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Kuvan paikkamerkki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i-FI"/>
          </a:p>
        </p:txBody>
      </p:sp>
      <p:sp>
        <p:nvSpPr>
          <p:cNvPr id="4" name="Tekstin paikkamerkki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 smtClean="0"/>
              <a:t>Muokkaa tekstin perustyylejä</a:t>
            </a:r>
          </a:p>
        </p:txBody>
      </p:sp>
      <p:sp>
        <p:nvSpPr>
          <p:cNvPr id="5" name="Päivämäärän paikkamerkki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487221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fi-FI"/>
          </a:p>
        </p:txBody>
      </p:sp>
      <p:sp>
        <p:nvSpPr>
          <p:cNvPr id="3" name="Tekstin paikkamerkki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 smtClean="0"/>
              <a:t>Muokkaa tekstin perustyylejä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fi-FI"/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7EA240-F8FD-4368-9DA9-243941893576}" type="datetimeFigureOut">
              <a:rPr lang="fi-FI" smtClean="0"/>
              <a:t>14.5.2019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9F69FB4-6C88-45A1-9404-137FA74AE3C7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47754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b="1" dirty="0"/>
              <a:t>Jyväskylän yliopistosta v. 2013 </a:t>
            </a:r>
            <a:r>
              <a:rPr lang="fi-FI" b="1"/>
              <a:t>valmistuneiden  </a:t>
            </a:r>
            <a:r>
              <a:rPr lang="fi-FI" b="1" smtClean="0"/>
              <a:t>viisivuotisseuranta (n=78)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4366306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Taulukko 4"/>
          <p:cNvGraphicFramePr>
            <a:graphicFrameLocks noGrp="1"/>
          </p:cNvGraphicFramePr>
          <p:nvPr>
            <p:extLst/>
          </p:nvPr>
        </p:nvGraphicFramePr>
        <p:xfrm>
          <a:off x="572192" y="398372"/>
          <a:ext cx="10515600" cy="631255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515600">
                  <a:extLst>
                    <a:ext uri="{9D8B030D-6E8A-4147-A177-3AD203B41FA5}">
                      <a16:colId xmlns:a16="http://schemas.microsoft.com/office/drawing/2014/main" val="2872328713"/>
                    </a:ext>
                  </a:extLst>
                </a:gridCol>
              </a:tblGrid>
              <a:tr h="30061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800" dirty="0" smtClean="0">
                          <a:solidFill>
                            <a:schemeClr val="tx1"/>
                          </a:solidFill>
                          <a:effectLst/>
                        </a:rPr>
                        <a:t>Minkälaisia </a:t>
                      </a:r>
                      <a:r>
                        <a:rPr lang="fi-FI" sz="1800" dirty="0">
                          <a:solidFill>
                            <a:schemeClr val="tx1"/>
                          </a:solidFill>
                          <a:effectLst/>
                        </a:rPr>
                        <a:t>taitoja tai osaamista kannustaisi nykyisiä </a:t>
                      </a:r>
                      <a:r>
                        <a:rPr lang="fi-FI" sz="1800" dirty="0" smtClean="0">
                          <a:solidFill>
                            <a:schemeClr val="tx1"/>
                          </a:solidFill>
                          <a:effectLst/>
                        </a:rPr>
                        <a:t>opiskelijoita hankkimaan tulevaisuuden työelämää ajatellen?</a:t>
                      </a:r>
                      <a:endParaRPr lang="fi-FI" sz="18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800" dirty="0" smtClean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endParaRPr lang="fi-FI" sz="18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23564436"/>
                  </a:ext>
                </a:extLst>
              </a:tr>
              <a:tr h="300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Digitaitoja, elinikäisen oppimisen taitoja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77462409"/>
                  </a:ext>
                </a:extLst>
              </a:tr>
              <a:tr h="601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Esiintymistaidot (osata olla uskottava eri tilanteissa), neuvottelutaidot, kehittää omia vahvuuksia, oman itsetunnon vahvistaminen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82019639"/>
                  </a:ext>
                </a:extLst>
              </a:tr>
              <a:tr h="300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</a:rPr>
                        <a:t>Hanke-osaamista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86653655"/>
                  </a:ext>
                </a:extLst>
              </a:tr>
              <a:tr h="300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Monipuolista kiinnostusta ja aktiivista osallistumista.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05662329"/>
                  </a:ext>
                </a:extLst>
              </a:tr>
              <a:tr h="300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Monipuolisuus on valttia. Luovia monitieteisiä yhdistelmiä kaivataan. Kaksoistutkinto.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716882998"/>
                  </a:ext>
                </a:extLst>
              </a:tr>
              <a:tr h="601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Muutoksensietokykyä, käytännön arjen työmenetelmiä, motivointi keinoja, vahvuuksien etsintä- ja tunnistamiskeinoja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218278971"/>
                  </a:ext>
                </a:extLst>
              </a:tr>
              <a:tr h="601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Oman alan mentori tms. Ja paljon harjoittelua! Opeksi opiskelevat: tehkää aineyhdistelmiä ja luokanopeille ehdottomasti oltava aineenopepätevyyksiä…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5949917"/>
                  </a:ext>
                </a:extLst>
              </a:tr>
              <a:tr h="300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Ongelmanratkaisutaidot, neuvottelutaidot ja stressinsietokyky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703468148"/>
                  </a:ext>
                </a:extLst>
              </a:tr>
              <a:tr h="601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P</a:t>
                      </a:r>
                      <a:r>
                        <a:rPr lang="fi-FI" sz="1600" dirty="0" smtClean="0">
                          <a:solidFill>
                            <a:schemeClr val="tx1"/>
                          </a:solidFill>
                          <a:effectLst/>
                        </a:rPr>
                        <a:t>aljon 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käytännön kokemusta. Sijaisuuksia kannattaa pyrkiä tekemään mikäli se on mahdollista.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8995739"/>
                  </a:ext>
                </a:extLst>
              </a:tr>
              <a:tr h="601233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Verkostoitumistaitoja, oman osaamisen esilletuomisen taitoja, kielitaitoa ja sujuvaa suomen kielen taitoa, tietoteknisiä valmiuksia.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6848085"/>
                  </a:ext>
                </a:extLst>
              </a:tr>
              <a:tr h="62220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 err="1">
                          <a:solidFill>
                            <a:schemeClr val="tx1"/>
                          </a:solidFill>
                          <a:effectLst/>
                        </a:rPr>
                        <a:t>Verkostotuiminen</a:t>
                      </a: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, itsensä markkinointi.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01738370"/>
                  </a:ext>
                </a:extLst>
              </a:tr>
              <a:tr h="30061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fi-FI" sz="1600" dirty="0">
                          <a:solidFill>
                            <a:schemeClr val="tx1"/>
                          </a:solidFill>
                          <a:effectLst/>
                        </a:rPr>
                        <a:t>Yhteistyötaidot, vuorovaikutustaidot, opetustaidot, stressinsietokyky, luovuus</a:t>
                      </a:r>
                      <a:endParaRPr lang="fi-FI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44450" marR="44450" marT="0" marB="0" anchor="b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3502031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5974081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063552" y="1772816"/>
            <a:ext cx="8480336" cy="4536504"/>
          </a:xfrm>
        </p:spPr>
        <p:txBody>
          <a:bodyPr>
            <a:normAutofit fontScale="90000"/>
          </a:bodyPr>
          <a:lstStyle/>
          <a:p>
            <a:pPr algn="l">
              <a:spcAft>
                <a:spcPts val="1200"/>
              </a:spcAft>
            </a:pPr>
            <a:r>
              <a:rPr lang="fi-FI" sz="3600" dirty="0"/>
              <a:t/>
            </a:r>
            <a:br>
              <a:rPr lang="fi-FI" sz="3600" dirty="0"/>
            </a:br>
            <a:r>
              <a:rPr lang="fi-FI" sz="3100" dirty="0"/>
              <a:t>Oheisten kuvioiden vasemmanpuoleiset pylväät kuvaavat kuhunkin taitoalueeseen liittyvää osaamisvajetta</a:t>
            </a:r>
            <a:br>
              <a:rPr lang="fi-FI" sz="3100" dirty="0"/>
            </a:br>
            <a:r>
              <a:rPr lang="fi-FI" sz="3100" dirty="0"/>
              <a:t>= miten hyvin opiskelu yliopistossa kehitti kyseistä osaamisaluetta (miinus) osaamisalueen tärkeys työssä. </a:t>
            </a:r>
            <a:br>
              <a:rPr lang="fi-FI" sz="3100" dirty="0"/>
            </a:br>
            <a:r>
              <a:rPr lang="fi-FI" sz="3100" dirty="0"/>
              <a:t/>
            </a:r>
            <a:br>
              <a:rPr lang="fi-FI" sz="3100" dirty="0"/>
            </a:br>
            <a:r>
              <a:rPr lang="fi-FI" sz="3100" dirty="0"/>
              <a:t>Mitä suurempi vasemmanpuoleinen pylväs on, sitä suurempi on kyseiseen taitoon liittyvä osaamisvaje valmistumisvaiheessa.  </a:t>
            </a:r>
            <a:r>
              <a:rPr lang="fi-FI" sz="3600" dirty="0"/>
              <a:t/>
            </a:r>
            <a:br>
              <a:rPr lang="fi-FI" sz="3600" dirty="0"/>
            </a:br>
            <a:r>
              <a:rPr lang="fi-FI" sz="3100" dirty="0">
                <a:solidFill>
                  <a:schemeClr val="accent6">
                    <a:lumMod val="75000"/>
                  </a:schemeClr>
                </a:solidFill>
              </a:rPr>
              <a:t/>
            </a:r>
            <a:br>
              <a:rPr lang="fi-FI" sz="3100" dirty="0">
                <a:solidFill>
                  <a:schemeClr val="accent6">
                    <a:lumMod val="75000"/>
                  </a:schemeClr>
                </a:solidFill>
              </a:rPr>
            </a:br>
            <a:endParaRPr lang="fi-FI" sz="3100" dirty="0"/>
          </a:p>
        </p:txBody>
      </p:sp>
      <p:pic>
        <p:nvPicPr>
          <p:cNvPr id="4" name="Picture 2" descr="S:\HV\HV-REKRY\Logot\TEP_oranssi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64352" y="133378"/>
            <a:ext cx="1279536" cy="8811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Suorakulmio 2"/>
          <p:cNvSpPr/>
          <p:nvPr/>
        </p:nvSpPr>
        <p:spPr>
          <a:xfrm>
            <a:off x="4698313" y="1016376"/>
            <a:ext cx="2840265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i-FI" sz="3600" dirty="0"/>
              <a:t>OSAAMISVAJE</a:t>
            </a:r>
          </a:p>
        </p:txBody>
      </p:sp>
    </p:spTree>
    <p:extLst>
      <p:ext uri="{BB962C8B-B14F-4D97-AF65-F5344CB8AC3E}">
        <p14:creationId xmlns:p14="http://schemas.microsoft.com/office/powerpoint/2010/main" val="4010678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35139" y="-98425"/>
            <a:ext cx="8721725" cy="705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1537692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146</Words>
  <Application>Microsoft Office PowerPoint</Application>
  <PresentationFormat>Laajakuva</PresentationFormat>
  <Paragraphs>17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9" baseType="lpstr">
      <vt:lpstr>Arial</vt:lpstr>
      <vt:lpstr>Calibri</vt:lpstr>
      <vt:lpstr>Calibri Light</vt:lpstr>
      <vt:lpstr>Times New Roman</vt:lpstr>
      <vt:lpstr>Office-teema</vt:lpstr>
      <vt:lpstr>Jyväskylän yliopistosta v. 2013 valmistuneiden  viisivuotisseuranta (n=78)</vt:lpstr>
      <vt:lpstr>PowerPoint-esitys</vt:lpstr>
      <vt:lpstr> Oheisten kuvioiden vasemmanpuoleiset pylväät kuvaavat kuhunkin taitoalueeseen liittyvää osaamisvajetta = miten hyvin opiskelu yliopistossa kehitti kyseistä osaamisaluetta (miinus) osaamisalueen tärkeys työssä.   Mitä suurempi vasemmanpuoleinen pylväs on, sitä suurempi on kyseiseen taitoon liittyvä osaamisvaje valmistumisvaiheessa.    </vt:lpstr>
      <vt:lpstr>PowerPoint-esitys</vt:lpstr>
    </vt:vector>
  </TitlesOfParts>
  <Company>University Of Jyväskylä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Jyväskylän yliopistosta v. 2013 valmistuneiden  viisivuotisseuranta</dc:title>
  <dc:creator>Valleala, Ulla Maija</dc:creator>
  <cp:lastModifiedBy>Valleala, Ulla Maija</cp:lastModifiedBy>
  <cp:revision>2</cp:revision>
  <dcterms:created xsi:type="dcterms:W3CDTF">2019-05-14T04:53:56Z</dcterms:created>
  <dcterms:modified xsi:type="dcterms:W3CDTF">2019-05-14T04:56:05Z</dcterms:modified>
</cp:coreProperties>
</file>