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9" r:id="rId5"/>
    <p:sldId id="268" r:id="rId6"/>
    <p:sldId id="256" r:id="rId7"/>
    <p:sldId id="267" r:id="rId8"/>
    <p:sldId id="261" r:id="rId9"/>
    <p:sldId id="260" r:id="rId10"/>
    <p:sldId id="264" r:id="rId11"/>
    <p:sldId id="258" r:id="rId12"/>
    <p:sldId id="263" r:id="rId13"/>
    <p:sldId id="265" r:id="rId14"/>
    <p:sldId id="266" r:id="rId1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90503A-0AEE-4D91-8ED6-85A937EB1EB5}" v="3" dt="2025-08-07T11:23:05.7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02" d="100"/>
          <a:sy n="102" d="100"/>
        </p:scale>
        <p:origin x="95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D6B94B-2ED6-E0A3-DA44-A4C4B43C5013}"/>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1AD200F9-7EC8-466A-7422-8685B92BF7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CEE67264-39DE-C2AE-E409-8DD9A630E4D2}"/>
              </a:ext>
            </a:extLst>
          </p:cNvPr>
          <p:cNvSpPr>
            <a:spLocks noGrp="1"/>
          </p:cNvSpPr>
          <p:nvPr>
            <p:ph type="dt" sz="half" idx="10"/>
          </p:nvPr>
        </p:nvSpPr>
        <p:spPr/>
        <p:txBody>
          <a:bodyPr/>
          <a:lstStyle/>
          <a:p>
            <a:fld id="{D532C0CB-B651-4589-B212-E577CFB65FE3}" type="datetimeFigureOut">
              <a:rPr lang="fi-FI" smtClean="0"/>
              <a:t>13.8.2025</a:t>
            </a:fld>
            <a:endParaRPr lang="fi-FI"/>
          </a:p>
        </p:txBody>
      </p:sp>
      <p:sp>
        <p:nvSpPr>
          <p:cNvPr id="5" name="Alatunnisteen paikkamerkki 4">
            <a:extLst>
              <a:ext uri="{FF2B5EF4-FFF2-40B4-BE49-F238E27FC236}">
                <a16:creationId xmlns:a16="http://schemas.microsoft.com/office/drawing/2014/main" id="{99E158AA-BA10-56BC-4B00-B056112D1C8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89483B4-2507-C539-3496-43E909899144}"/>
              </a:ext>
            </a:extLst>
          </p:cNvPr>
          <p:cNvSpPr>
            <a:spLocks noGrp="1"/>
          </p:cNvSpPr>
          <p:nvPr>
            <p:ph type="sldNum" sz="quarter" idx="12"/>
          </p:nvPr>
        </p:nvSpPr>
        <p:spPr/>
        <p:txBody>
          <a:bodyPr/>
          <a:lstStyle/>
          <a:p>
            <a:fld id="{60E1B05E-4A28-41CB-9AE0-442DF06CA49E}" type="slidenum">
              <a:rPr lang="fi-FI" smtClean="0"/>
              <a:t>‹#›</a:t>
            </a:fld>
            <a:endParaRPr lang="fi-FI"/>
          </a:p>
        </p:txBody>
      </p:sp>
    </p:spTree>
    <p:extLst>
      <p:ext uri="{BB962C8B-B14F-4D97-AF65-F5344CB8AC3E}">
        <p14:creationId xmlns:p14="http://schemas.microsoft.com/office/powerpoint/2010/main" val="4239100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9A5B39-D427-BC0A-5AB4-9A28230F46CE}"/>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2542EFB4-4BED-0DA4-12BF-7777139AD363}"/>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589F68F-1140-C52F-83D4-D0F918D1A1EC}"/>
              </a:ext>
            </a:extLst>
          </p:cNvPr>
          <p:cNvSpPr>
            <a:spLocks noGrp="1"/>
          </p:cNvSpPr>
          <p:nvPr>
            <p:ph type="dt" sz="half" idx="10"/>
          </p:nvPr>
        </p:nvSpPr>
        <p:spPr/>
        <p:txBody>
          <a:bodyPr/>
          <a:lstStyle/>
          <a:p>
            <a:fld id="{D532C0CB-B651-4589-B212-E577CFB65FE3}" type="datetimeFigureOut">
              <a:rPr lang="fi-FI" smtClean="0"/>
              <a:t>13.8.2025</a:t>
            </a:fld>
            <a:endParaRPr lang="fi-FI"/>
          </a:p>
        </p:txBody>
      </p:sp>
      <p:sp>
        <p:nvSpPr>
          <p:cNvPr id="5" name="Alatunnisteen paikkamerkki 4">
            <a:extLst>
              <a:ext uri="{FF2B5EF4-FFF2-40B4-BE49-F238E27FC236}">
                <a16:creationId xmlns:a16="http://schemas.microsoft.com/office/drawing/2014/main" id="{A45EDA5B-3781-7279-A033-4E802D28563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9607A2C-7D46-B2E9-EF00-704C51430167}"/>
              </a:ext>
            </a:extLst>
          </p:cNvPr>
          <p:cNvSpPr>
            <a:spLocks noGrp="1"/>
          </p:cNvSpPr>
          <p:nvPr>
            <p:ph type="sldNum" sz="quarter" idx="12"/>
          </p:nvPr>
        </p:nvSpPr>
        <p:spPr/>
        <p:txBody>
          <a:bodyPr/>
          <a:lstStyle/>
          <a:p>
            <a:fld id="{60E1B05E-4A28-41CB-9AE0-442DF06CA49E}" type="slidenum">
              <a:rPr lang="fi-FI" smtClean="0"/>
              <a:t>‹#›</a:t>
            </a:fld>
            <a:endParaRPr lang="fi-FI"/>
          </a:p>
        </p:txBody>
      </p:sp>
    </p:spTree>
    <p:extLst>
      <p:ext uri="{BB962C8B-B14F-4D97-AF65-F5344CB8AC3E}">
        <p14:creationId xmlns:p14="http://schemas.microsoft.com/office/powerpoint/2010/main" val="1862535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FBAC4418-DFAE-396C-C6B3-2F44CDEE6B99}"/>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B9C5985D-8810-542D-C289-A5944C799D5E}"/>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8130536-11B7-0476-D327-8B012DDDE423}"/>
              </a:ext>
            </a:extLst>
          </p:cNvPr>
          <p:cNvSpPr>
            <a:spLocks noGrp="1"/>
          </p:cNvSpPr>
          <p:nvPr>
            <p:ph type="dt" sz="half" idx="10"/>
          </p:nvPr>
        </p:nvSpPr>
        <p:spPr/>
        <p:txBody>
          <a:bodyPr/>
          <a:lstStyle/>
          <a:p>
            <a:fld id="{D532C0CB-B651-4589-B212-E577CFB65FE3}" type="datetimeFigureOut">
              <a:rPr lang="fi-FI" smtClean="0"/>
              <a:t>13.8.2025</a:t>
            </a:fld>
            <a:endParaRPr lang="fi-FI"/>
          </a:p>
        </p:txBody>
      </p:sp>
      <p:sp>
        <p:nvSpPr>
          <p:cNvPr id="5" name="Alatunnisteen paikkamerkki 4">
            <a:extLst>
              <a:ext uri="{FF2B5EF4-FFF2-40B4-BE49-F238E27FC236}">
                <a16:creationId xmlns:a16="http://schemas.microsoft.com/office/drawing/2014/main" id="{363FEAAD-2633-0AFD-6A84-02B8473582D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F1F6BC7-D25B-F917-A8B5-726CEFBBB85B}"/>
              </a:ext>
            </a:extLst>
          </p:cNvPr>
          <p:cNvSpPr>
            <a:spLocks noGrp="1"/>
          </p:cNvSpPr>
          <p:nvPr>
            <p:ph type="sldNum" sz="quarter" idx="12"/>
          </p:nvPr>
        </p:nvSpPr>
        <p:spPr/>
        <p:txBody>
          <a:bodyPr/>
          <a:lstStyle/>
          <a:p>
            <a:fld id="{60E1B05E-4A28-41CB-9AE0-442DF06CA49E}" type="slidenum">
              <a:rPr lang="fi-FI" smtClean="0"/>
              <a:t>‹#›</a:t>
            </a:fld>
            <a:endParaRPr lang="fi-FI"/>
          </a:p>
        </p:txBody>
      </p:sp>
    </p:spTree>
    <p:extLst>
      <p:ext uri="{BB962C8B-B14F-4D97-AF65-F5344CB8AC3E}">
        <p14:creationId xmlns:p14="http://schemas.microsoft.com/office/powerpoint/2010/main" val="1025701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2C5EFB-093B-3EFB-9CF5-B849A07644EF}"/>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4A9F2479-A72F-7F08-F4A3-B5CEE51C5479}"/>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38BE475-F262-FDFF-0B0D-7113001427E0}"/>
              </a:ext>
            </a:extLst>
          </p:cNvPr>
          <p:cNvSpPr>
            <a:spLocks noGrp="1"/>
          </p:cNvSpPr>
          <p:nvPr>
            <p:ph type="dt" sz="half" idx="10"/>
          </p:nvPr>
        </p:nvSpPr>
        <p:spPr/>
        <p:txBody>
          <a:bodyPr/>
          <a:lstStyle/>
          <a:p>
            <a:fld id="{D532C0CB-B651-4589-B212-E577CFB65FE3}" type="datetimeFigureOut">
              <a:rPr lang="fi-FI" smtClean="0"/>
              <a:t>13.8.2025</a:t>
            </a:fld>
            <a:endParaRPr lang="fi-FI"/>
          </a:p>
        </p:txBody>
      </p:sp>
      <p:sp>
        <p:nvSpPr>
          <p:cNvPr id="5" name="Alatunnisteen paikkamerkki 4">
            <a:extLst>
              <a:ext uri="{FF2B5EF4-FFF2-40B4-BE49-F238E27FC236}">
                <a16:creationId xmlns:a16="http://schemas.microsoft.com/office/drawing/2014/main" id="{126B8063-7D5D-5D00-414C-536A38B38D0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7217F63-3EF7-6BC6-E012-E566C9CE5CE8}"/>
              </a:ext>
            </a:extLst>
          </p:cNvPr>
          <p:cNvSpPr>
            <a:spLocks noGrp="1"/>
          </p:cNvSpPr>
          <p:nvPr>
            <p:ph type="sldNum" sz="quarter" idx="12"/>
          </p:nvPr>
        </p:nvSpPr>
        <p:spPr/>
        <p:txBody>
          <a:bodyPr/>
          <a:lstStyle/>
          <a:p>
            <a:fld id="{60E1B05E-4A28-41CB-9AE0-442DF06CA49E}" type="slidenum">
              <a:rPr lang="fi-FI" smtClean="0"/>
              <a:t>‹#›</a:t>
            </a:fld>
            <a:endParaRPr lang="fi-FI"/>
          </a:p>
        </p:txBody>
      </p:sp>
    </p:spTree>
    <p:extLst>
      <p:ext uri="{BB962C8B-B14F-4D97-AF65-F5344CB8AC3E}">
        <p14:creationId xmlns:p14="http://schemas.microsoft.com/office/powerpoint/2010/main" val="1740983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CB98FF-61D9-CEA0-B75B-6DDFB012848F}"/>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6B7AB84A-56EA-AEC3-9D8C-5AC474C2CB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AA9AE5A-3646-0144-E669-E660555D8280}"/>
              </a:ext>
            </a:extLst>
          </p:cNvPr>
          <p:cNvSpPr>
            <a:spLocks noGrp="1"/>
          </p:cNvSpPr>
          <p:nvPr>
            <p:ph type="dt" sz="half" idx="10"/>
          </p:nvPr>
        </p:nvSpPr>
        <p:spPr/>
        <p:txBody>
          <a:bodyPr/>
          <a:lstStyle/>
          <a:p>
            <a:fld id="{D532C0CB-B651-4589-B212-E577CFB65FE3}" type="datetimeFigureOut">
              <a:rPr lang="fi-FI" smtClean="0"/>
              <a:t>13.8.2025</a:t>
            </a:fld>
            <a:endParaRPr lang="fi-FI"/>
          </a:p>
        </p:txBody>
      </p:sp>
      <p:sp>
        <p:nvSpPr>
          <p:cNvPr id="5" name="Alatunnisteen paikkamerkki 4">
            <a:extLst>
              <a:ext uri="{FF2B5EF4-FFF2-40B4-BE49-F238E27FC236}">
                <a16:creationId xmlns:a16="http://schemas.microsoft.com/office/drawing/2014/main" id="{7A07740D-6B84-8E1C-1820-9BF61E10FAE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E50382BA-9877-F447-2348-D699F9FBAABF}"/>
              </a:ext>
            </a:extLst>
          </p:cNvPr>
          <p:cNvSpPr>
            <a:spLocks noGrp="1"/>
          </p:cNvSpPr>
          <p:nvPr>
            <p:ph type="sldNum" sz="quarter" idx="12"/>
          </p:nvPr>
        </p:nvSpPr>
        <p:spPr/>
        <p:txBody>
          <a:bodyPr/>
          <a:lstStyle/>
          <a:p>
            <a:fld id="{60E1B05E-4A28-41CB-9AE0-442DF06CA49E}" type="slidenum">
              <a:rPr lang="fi-FI" smtClean="0"/>
              <a:t>‹#›</a:t>
            </a:fld>
            <a:endParaRPr lang="fi-FI"/>
          </a:p>
        </p:txBody>
      </p:sp>
    </p:spTree>
    <p:extLst>
      <p:ext uri="{BB962C8B-B14F-4D97-AF65-F5344CB8AC3E}">
        <p14:creationId xmlns:p14="http://schemas.microsoft.com/office/powerpoint/2010/main" val="864705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9E42F8-2139-7E50-0464-A247F184B30F}"/>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CD274AF-3B05-CC71-B5B6-D462F2227406}"/>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95795FFB-AEE8-85F1-9423-ED0FF1E064F6}"/>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A92D0A61-CDCE-52F4-0787-EE0116DDA56F}"/>
              </a:ext>
            </a:extLst>
          </p:cNvPr>
          <p:cNvSpPr>
            <a:spLocks noGrp="1"/>
          </p:cNvSpPr>
          <p:nvPr>
            <p:ph type="dt" sz="half" idx="10"/>
          </p:nvPr>
        </p:nvSpPr>
        <p:spPr/>
        <p:txBody>
          <a:bodyPr/>
          <a:lstStyle/>
          <a:p>
            <a:fld id="{D532C0CB-B651-4589-B212-E577CFB65FE3}" type="datetimeFigureOut">
              <a:rPr lang="fi-FI" smtClean="0"/>
              <a:t>13.8.2025</a:t>
            </a:fld>
            <a:endParaRPr lang="fi-FI"/>
          </a:p>
        </p:txBody>
      </p:sp>
      <p:sp>
        <p:nvSpPr>
          <p:cNvPr id="6" name="Alatunnisteen paikkamerkki 5">
            <a:extLst>
              <a:ext uri="{FF2B5EF4-FFF2-40B4-BE49-F238E27FC236}">
                <a16:creationId xmlns:a16="http://schemas.microsoft.com/office/drawing/2014/main" id="{F6F3AC24-FD9C-3520-6433-E4766B1A656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353EC89-A03C-91FC-880E-CA5DCFCBF7E3}"/>
              </a:ext>
            </a:extLst>
          </p:cNvPr>
          <p:cNvSpPr>
            <a:spLocks noGrp="1"/>
          </p:cNvSpPr>
          <p:nvPr>
            <p:ph type="sldNum" sz="quarter" idx="12"/>
          </p:nvPr>
        </p:nvSpPr>
        <p:spPr/>
        <p:txBody>
          <a:bodyPr/>
          <a:lstStyle/>
          <a:p>
            <a:fld id="{60E1B05E-4A28-41CB-9AE0-442DF06CA49E}" type="slidenum">
              <a:rPr lang="fi-FI" smtClean="0"/>
              <a:t>‹#›</a:t>
            </a:fld>
            <a:endParaRPr lang="fi-FI"/>
          </a:p>
        </p:txBody>
      </p:sp>
    </p:spTree>
    <p:extLst>
      <p:ext uri="{BB962C8B-B14F-4D97-AF65-F5344CB8AC3E}">
        <p14:creationId xmlns:p14="http://schemas.microsoft.com/office/powerpoint/2010/main" val="569901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6F10F8-D074-CBE6-D5BC-6F647DF117BD}"/>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E6C11E34-194D-8864-E6C0-14A0844D03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CFC4F42A-BAFF-CDF4-5584-7587086837E6}"/>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35AD10CF-82C5-C9A4-0160-D0B10E6442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2A58F814-AAD6-48C6-CF9B-C318D779FF5E}"/>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089E6CDE-AD2B-9BF2-A8C0-F7845AE86D86}"/>
              </a:ext>
            </a:extLst>
          </p:cNvPr>
          <p:cNvSpPr>
            <a:spLocks noGrp="1"/>
          </p:cNvSpPr>
          <p:nvPr>
            <p:ph type="dt" sz="half" idx="10"/>
          </p:nvPr>
        </p:nvSpPr>
        <p:spPr/>
        <p:txBody>
          <a:bodyPr/>
          <a:lstStyle/>
          <a:p>
            <a:fld id="{D532C0CB-B651-4589-B212-E577CFB65FE3}" type="datetimeFigureOut">
              <a:rPr lang="fi-FI" smtClean="0"/>
              <a:t>13.8.2025</a:t>
            </a:fld>
            <a:endParaRPr lang="fi-FI"/>
          </a:p>
        </p:txBody>
      </p:sp>
      <p:sp>
        <p:nvSpPr>
          <p:cNvPr id="8" name="Alatunnisteen paikkamerkki 7">
            <a:extLst>
              <a:ext uri="{FF2B5EF4-FFF2-40B4-BE49-F238E27FC236}">
                <a16:creationId xmlns:a16="http://schemas.microsoft.com/office/drawing/2014/main" id="{DCD285B3-CC23-E826-2CBE-BE89083C83A6}"/>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6199CD25-46ED-9C04-C147-0B3C8E813392}"/>
              </a:ext>
            </a:extLst>
          </p:cNvPr>
          <p:cNvSpPr>
            <a:spLocks noGrp="1"/>
          </p:cNvSpPr>
          <p:nvPr>
            <p:ph type="sldNum" sz="quarter" idx="12"/>
          </p:nvPr>
        </p:nvSpPr>
        <p:spPr/>
        <p:txBody>
          <a:bodyPr/>
          <a:lstStyle/>
          <a:p>
            <a:fld id="{60E1B05E-4A28-41CB-9AE0-442DF06CA49E}" type="slidenum">
              <a:rPr lang="fi-FI" smtClean="0"/>
              <a:t>‹#›</a:t>
            </a:fld>
            <a:endParaRPr lang="fi-FI"/>
          </a:p>
        </p:txBody>
      </p:sp>
    </p:spTree>
    <p:extLst>
      <p:ext uri="{BB962C8B-B14F-4D97-AF65-F5344CB8AC3E}">
        <p14:creationId xmlns:p14="http://schemas.microsoft.com/office/powerpoint/2010/main" val="117026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F0BAF7-A53F-7949-A631-95DDC9733755}"/>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13B30DB2-ED1A-36A8-E0CC-ACDEE8A87C0A}"/>
              </a:ext>
            </a:extLst>
          </p:cNvPr>
          <p:cNvSpPr>
            <a:spLocks noGrp="1"/>
          </p:cNvSpPr>
          <p:nvPr>
            <p:ph type="dt" sz="half" idx="10"/>
          </p:nvPr>
        </p:nvSpPr>
        <p:spPr/>
        <p:txBody>
          <a:bodyPr/>
          <a:lstStyle/>
          <a:p>
            <a:fld id="{D532C0CB-B651-4589-B212-E577CFB65FE3}" type="datetimeFigureOut">
              <a:rPr lang="fi-FI" smtClean="0"/>
              <a:t>13.8.2025</a:t>
            </a:fld>
            <a:endParaRPr lang="fi-FI"/>
          </a:p>
        </p:txBody>
      </p:sp>
      <p:sp>
        <p:nvSpPr>
          <p:cNvPr id="4" name="Alatunnisteen paikkamerkki 3">
            <a:extLst>
              <a:ext uri="{FF2B5EF4-FFF2-40B4-BE49-F238E27FC236}">
                <a16:creationId xmlns:a16="http://schemas.microsoft.com/office/drawing/2014/main" id="{5DB09853-45AA-18BA-078C-87FDCA35A8EA}"/>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44204E29-AD7A-1D8B-D504-7CD429CADD72}"/>
              </a:ext>
            </a:extLst>
          </p:cNvPr>
          <p:cNvSpPr>
            <a:spLocks noGrp="1"/>
          </p:cNvSpPr>
          <p:nvPr>
            <p:ph type="sldNum" sz="quarter" idx="12"/>
          </p:nvPr>
        </p:nvSpPr>
        <p:spPr/>
        <p:txBody>
          <a:bodyPr/>
          <a:lstStyle/>
          <a:p>
            <a:fld id="{60E1B05E-4A28-41CB-9AE0-442DF06CA49E}" type="slidenum">
              <a:rPr lang="fi-FI" smtClean="0"/>
              <a:t>‹#›</a:t>
            </a:fld>
            <a:endParaRPr lang="fi-FI"/>
          </a:p>
        </p:txBody>
      </p:sp>
    </p:spTree>
    <p:extLst>
      <p:ext uri="{BB962C8B-B14F-4D97-AF65-F5344CB8AC3E}">
        <p14:creationId xmlns:p14="http://schemas.microsoft.com/office/powerpoint/2010/main" val="1446425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6379E54-1FEB-4F6C-0C2E-02879BF1A7CC}"/>
              </a:ext>
            </a:extLst>
          </p:cNvPr>
          <p:cNvSpPr>
            <a:spLocks noGrp="1"/>
          </p:cNvSpPr>
          <p:nvPr>
            <p:ph type="dt" sz="half" idx="10"/>
          </p:nvPr>
        </p:nvSpPr>
        <p:spPr/>
        <p:txBody>
          <a:bodyPr/>
          <a:lstStyle/>
          <a:p>
            <a:fld id="{D532C0CB-B651-4589-B212-E577CFB65FE3}" type="datetimeFigureOut">
              <a:rPr lang="fi-FI" smtClean="0"/>
              <a:t>13.8.2025</a:t>
            </a:fld>
            <a:endParaRPr lang="fi-FI"/>
          </a:p>
        </p:txBody>
      </p:sp>
      <p:sp>
        <p:nvSpPr>
          <p:cNvPr id="3" name="Alatunnisteen paikkamerkki 2">
            <a:extLst>
              <a:ext uri="{FF2B5EF4-FFF2-40B4-BE49-F238E27FC236}">
                <a16:creationId xmlns:a16="http://schemas.microsoft.com/office/drawing/2014/main" id="{ED1A07A8-E7AF-9DCE-036F-CA1161B7DB33}"/>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054A6927-F663-8ED2-49ED-B90E216C997B}"/>
              </a:ext>
            </a:extLst>
          </p:cNvPr>
          <p:cNvSpPr>
            <a:spLocks noGrp="1"/>
          </p:cNvSpPr>
          <p:nvPr>
            <p:ph type="sldNum" sz="quarter" idx="12"/>
          </p:nvPr>
        </p:nvSpPr>
        <p:spPr/>
        <p:txBody>
          <a:bodyPr/>
          <a:lstStyle/>
          <a:p>
            <a:fld id="{60E1B05E-4A28-41CB-9AE0-442DF06CA49E}" type="slidenum">
              <a:rPr lang="fi-FI" smtClean="0"/>
              <a:t>‹#›</a:t>
            </a:fld>
            <a:endParaRPr lang="fi-FI"/>
          </a:p>
        </p:txBody>
      </p:sp>
    </p:spTree>
    <p:extLst>
      <p:ext uri="{BB962C8B-B14F-4D97-AF65-F5344CB8AC3E}">
        <p14:creationId xmlns:p14="http://schemas.microsoft.com/office/powerpoint/2010/main" val="1435753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C5E80A-E44F-9283-EA35-1217901E9E7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1AA5C03D-567E-F81C-85B3-76EF0AE662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1CF4D42-B59B-CCB5-174C-BFAA599885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B8779FA-6CEF-3A24-129F-85CCFCACA3D5}"/>
              </a:ext>
            </a:extLst>
          </p:cNvPr>
          <p:cNvSpPr>
            <a:spLocks noGrp="1"/>
          </p:cNvSpPr>
          <p:nvPr>
            <p:ph type="dt" sz="half" idx="10"/>
          </p:nvPr>
        </p:nvSpPr>
        <p:spPr/>
        <p:txBody>
          <a:bodyPr/>
          <a:lstStyle/>
          <a:p>
            <a:fld id="{D532C0CB-B651-4589-B212-E577CFB65FE3}" type="datetimeFigureOut">
              <a:rPr lang="fi-FI" smtClean="0"/>
              <a:t>13.8.2025</a:t>
            </a:fld>
            <a:endParaRPr lang="fi-FI"/>
          </a:p>
        </p:txBody>
      </p:sp>
      <p:sp>
        <p:nvSpPr>
          <p:cNvPr id="6" name="Alatunnisteen paikkamerkki 5">
            <a:extLst>
              <a:ext uri="{FF2B5EF4-FFF2-40B4-BE49-F238E27FC236}">
                <a16:creationId xmlns:a16="http://schemas.microsoft.com/office/drawing/2014/main" id="{986C6949-B375-7C2F-20BD-F53CF31332A3}"/>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61B05FC-1CE0-D86C-9E29-B14EC8F54209}"/>
              </a:ext>
            </a:extLst>
          </p:cNvPr>
          <p:cNvSpPr>
            <a:spLocks noGrp="1"/>
          </p:cNvSpPr>
          <p:nvPr>
            <p:ph type="sldNum" sz="quarter" idx="12"/>
          </p:nvPr>
        </p:nvSpPr>
        <p:spPr/>
        <p:txBody>
          <a:bodyPr/>
          <a:lstStyle/>
          <a:p>
            <a:fld id="{60E1B05E-4A28-41CB-9AE0-442DF06CA49E}" type="slidenum">
              <a:rPr lang="fi-FI" smtClean="0"/>
              <a:t>‹#›</a:t>
            </a:fld>
            <a:endParaRPr lang="fi-FI"/>
          </a:p>
        </p:txBody>
      </p:sp>
    </p:spTree>
    <p:extLst>
      <p:ext uri="{BB962C8B-B14F-4D97-AF65-F5344CB8AC3E}">
        <p14:creationId xmlns:p14="http://schemas.microsoft.com/office/powerpoint/2010/main" val="504618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A2C40B-089F-EF5A-220D-26B3079EBD7E}"/>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F013B707-9187-EE13-6534-980ADF1EEC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39288BD4-775A-37C2-6446-BBC77F0CB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DCFBEC5-D397-E400-5ACA-DE00806C8683}"/>
              </a:ext>
            </a:extLst>
          </p:cNvPr>
          <p:cNvSpPr>
            <a:spLocks noGrp="1"/>
          </p:cNvSpPr>
          <p:nvPr>
            <p:ph type="dt" sz="half" idx="10"/>
          </p:nvPr>
        </p:nvSpPr>
        <p:spPr/>
        <p:txBody>
          <a:bodyPr/>
          <a:lstStyle/>
          <a:p>
            <a:fld id="{D532C0CB-B651-4589-B212-E577CFB65FE3}" type="datetimeFigureOut">
              <a:rPr lang="fi-FI" smtClean="0"/>
              <a:t>13.8.2025</a:t>
            </a:fld>
            <a:endParaRPr lang="fi-FI"/>
          </a:p>
        </p:txBody>
      </p:sp>
      <p:sp>
        <p:nvSpPr>
          <p:cNvPr id="6" name="Alatunnisteen paikkamerkki 5">
            <a:extLst>
              <a:ext uri="{FF2B5EF4-FFF2-40B4-BE49-F238E27FC236}">
                <a16:creationId xmlns:a16="http://schemas.microsoft.com/office/drawing/2014/main" id="{744C0728-CD32-6253-17B3-E591A37F32AF}"/>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1F7962E-AC65-D55D-8823-7C768D1B272E}"/>
              </a:ext>
            </a:extLst>
          </p:cNvPr>
          <p:cNvSpPr>
            <a:spLocks noGrp="1"/>
          </p:cNvSpPr>
          <p:nvPr>
            <p:ph type="sldNum" sz="quarter" idx="12"/>
          </p:nvPr>
        </p:nvSpPr>
        <p:spPr/>
        <p:txBody>
          <a:bodyPr/>
          <a:lstStyle/>
          <a:p>
            <a:fld id="{60E1B05E-4A28-41CB-9AE0-442DF06CA49E}" type="slidenum">
              <a:rPr lang="fi-FI" smtClean="0"/>
              <a:t>‹#›</a:t>
            </a:fld>
            <a:endParaRPr lang="fi-FI"/>
          </a:p>
        </p:txBody>
      </p:sp>
    </p:spTree>
    <p:extLst>
      <p:ext uri="{BB962C8B-B14F-4D97-AF65-F5344CB8AC3E}">
        <p14:creationId xmlns:p14="http://schemas.microsoft.com/office/powerpoint/2010/main" val="2427099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005BDF9-DE7C-BC60-F28B-B0F1D76014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70E9776F-1322-2593-74BA-FD90582FB1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5DBA68F-BF2C-D93E-F742-1C036A71AF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2C0CB-B651-4589-B212-E577CFB65FE3}" type="datetimeFigureOut">
              <a:rPr lang="fi-FI" smtClean="0"/>
              <a:t>13.8.2025</a:t>
            </a:fld>
            <a:endParaRPr lang="fi-FI"/>
          </a:p>
        </p:txBody>
      </p:sp>
      <p:sp>
        <p:nvSpPr>
          <p:cNvPr id="5" name="Alatunnisteen paikkamerkki 4">
            <a:extLst>
              <a:ext uri="{FF2B5EF4-FFF2-40B4-BE49-F238E27FC236}">
                <a16:creationId xmlns:a16="http://schemas.microsoft.com/office/drawing/2014/main" id="{32664F88-5B4C-C88B-B2C7-0953AF1502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6C0B4860-02F1-714A-2575-ED087B968B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1B05E-4A28-41CB-9AE0-442DF06CA49E}" type="slidenum">
              <a:rPr lang="fi-FI" smtClean="0"/>
              <a:t>‹#›</a:t>
            </a:fld>
            <a:endParaRPr lang="fi-FI"/>
          </a:p>
        </p:txBody>
      </p:sp>
    </p:spTree>
    <p:extLst>
      <p:ext uri="{BB962C8B-B14F-4D97-AF65-F5344CB8AC3E}">
        <p14:creationId xmlns:p14="http://schemas.microsoft.com/office/powerpoint/2010/main" val="2289354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tv.fi/lyhyet/ce7ce09771850e917dac/video-ovatko-hedelmoityshoidot-vain-varakkaille" TargetMode="External"/><Relationship Id="rId2" Type="http://schemas.openxmlformats.org/officeDocument/2006/relationships/hyperlink" Target="https://www.mtv.fi/lyhyet/9ea5d9abe9fcad52cd51/video-terveyskeksintojen-potentiaali-bisnekselle-ja-kansalaisill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mtv.fi/lyhyet/74e392e86cbe8fffe042/video-kohti-vaaleja-hoitajapulan-riivaamat-hyvinvointialueet" TargetMode="External"/><Relationship Id="rId2" Type="http://schemas.openxmlformats.org/officeDocument/2006/relationships/hyperlink" Target="https://www.hs.fi/alueet/art-2000010679407.html"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https://www.mtv.fi/lyhyet/5a99a7216feccf17ac55/video-sote-uudistus-on-lahella-toteutumista"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areena.yle.fi/1-64726347" TargetMode="External"/><Relationship Id="rId5" Type="http://schemas.openxmlformats.org/officeDocument/2006/relationships/hyperlink" Target="https://www.mtv.fi/lyhyet/ba3243dbf7fa6f96583a/video-hoitojonoista-eroon-miten-terveydenhoito-tulisi-turvata?first=f65885e850a87a2644a8&amp;section=urheilu-klipit" TargetMode="External"/><Relationship Id="rId4" Type="http://schemas.openxmlformats.org/officeDocument/2006/relationships/hyperlink" Target="https://yle.fi/a/74-20104498"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areena.yle.fi/1-50885741" TargetMode="External"/><Relationship Id="rId2" Type="http://schemas.openxmlformats.org/officeDocument/2006/relationships/hyperlink" Target="https://areena.yle.fi/1-66469482" TargetMode="External"/><Relationship Id="rId1" Type="http://schemas.openxmlformats.org/officeDocument/2006/relationships/slideLayout" Target="../slideLayouts/slideLayout2.xml"/><Relationship Id="rId6" Type="http://schemas.openxmlformats.org/officeDocument/2006/relationships/hyperlink" Target="https://ilkkapohjalainen.fi/uutiset/hammashoitopalvelut-siirtyv%C3%A4t-aallokkoon-talven-aikana-nurmosta-siirtyy-kaikki-per%C3%A4sein%C3%A4joelta-vain-osa" TargetMode="External"/><Relationship Id="rId5" Type="http://schemas.openxmlformats.org/officeDocument/2006/relationships/hyperlink" Target="https://areena.yle.fi/1-64608702" TargetMode="External"/><Relationship Id="rId4" Type="http://schemas.openxmlformats.org/officeDocument/2006/relationships/hyperlink" Target="https://areena.yle.fi/1-67084788"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mtv.fi/lyhyet/ba3243dbf7fa6f96583a/video-hoitojonoista-eroon-miten-terveydenhoito-tulisi-turvata?first=f65885e850a87a2644a8&amp;section=urheilu-klipit" TargetMode="External"/><Relationship Id="rId2" Type="http://schemas.openxmlformats.org/officeDocument/2006/relationships/hyperlink" Target="https://www.mtv.fi/lyhyet/c608497e486568722e3b/tekoalyn-avulla-julkinen-terveydenhuolto-sujuvammaksi?section=klipp" TargetMode="External"/><Relationship Id="rId1" Type="http://schemas.openxmlformats.org/officeDocument/2006/relationships/slideLayout" Target="../slideLayouts/slideLayout4.xml"/><Relationship Id="rId4" Type="http://schemas.openxmlformats.org/officeDocument/2006/relationships/hyperlink" Target="https://www.mtv.fi/lyhyet/6805c5dad0fd44c06ade/video-teknologia-vanhuspalveluiden-apuna-ja-uhkana-tarvitaanko-lakimuuto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mtv.fi/sarja/huomenta-suomi-1487/millaista-on-kuntouttava-psykoterapia-ja-miten-sellaiseen-hakeudutaan-20676472"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s://yle.fi/a/74-2004802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1B7571-14F0-84B8-B19D-4DA8F99EC4E3}"/>
              </a:ext>
            </a:extLst>
          </p:cNvPr>
          <p:cNvSpPr>
            <a:spLocks noGrp="1"/>
          </p:cNvSpPr>
          <p:nvPr>
            <p:ph type="ctrTitle"/>
          </p:nvPr>
        </p:nvSpPr>
        <p:spPr/>
        <p:txBody>
          <a:bodyPr/>
          <a:lstStyle/>
          <a:p>
            <a:endParaRPr lang="fi-FI"/>
          </a:p>
        </p:txBody>
      </p:sp>
      <p:sp>
        <p:nvSpPr>
          <p:cNvPr id="3" name="Alaotsikko 2">
            <a:extLst>
              <a:ext uri="{FF2B5EF4-FFF2-40B4-BE49-F238E27FC236}">
                <a16:creationId xmlns:a16="http://schemas.microsoft.com/office/drawing/2014/main" id="{AA8E1D99-904C-1894-0E8D-399D63947570}"/>
              </a:ext>
            </a:extLst>
          </p:cNvPr>
          <p:cNvSpPr>
            <a:spLocks noGrp="1"/>
          </p:cNvSpPr>
          <p:nvPr>
            <p:ph type="subTitle" idx="1"/>
          </p:nvPr>
        </p:nvSpPr>
        <p:spPr/>
        <p:txBody>
          <a:bodyPr/>
          <a:lstStyle/>
          <a:p>
            <a:endParaRPr lang="fi-FI"/>
          </a:p>
        </p:txBody>
      </p:sp>
      <p:sp>
        <p:nvSpPr>
          <p:cNvPr id="5" name="Tekstiruutu 4">
            <a:extLst>
              <a:ext uri="{FF2B5EF4-FFF2-40B4-BE49-F238E27FC236}">
                <a16:creationId xmlns:a16="http://schemas.microsoft.com/office/drawing/2014/main" id="{8168147D-E043-2D6D-DA98-A2426DF2A2D5}"/>
              </a:ext>
            </a:extLst>
          </p:cNvPr>
          <p:cNvSpPr txBox="1"/>
          <p:nvPr/>
        </p:nvSpPr>
        <p:spPr>
          <a:xfrm>
            <a:off x="1208989" y="233015"/>
            <a:ext cx="6094428" cy="1323439"/>
          </a:xfrm>
          <a:prstGeom prst="rect">
            <a:avLst/>
          </a:prstGeom>
          <a:noFill/>
        </p:spPr>
        <p:txBody>
          <a:bodyPr wrap="square">
            <a:spAutoFit/>
          </a:bodyPr>
          <a:lstStyle/>
          <a:p>
            <a:r>
              <a:rPr lang="fi-FI" sz="2000" dirty="0">
                <a:hlinkClick r:id="rId2"/>
              </a:rPr>
              <a:t>https://www.mtv.fi/lyhyet/9ea5d9abe9fcad52cd51/video-terveyskeksintojen-potentiaali-bisnekselle-ja-kansalaisille</a:t>
            </a:r>
            <a:endParaRPr lang="fi-FI" sz="2000" dirty="0"/>
          </a:p>
          <a:p>
            <a:endParaRPr lang="fi-FI" sz="2000" dirty="0"/>
          </a:p>
        </p:txBody>
      </p:sp>
      <p:sp>
        <p:nvSpPr>
          <p:cNvPr id="7" name="Tekstiruutu 6">
            <a:extLst>
              <a:ext uri="{FF2B5EF4-FFF2-40B4-BE49-F238E27FC236}">
                <a16:creationId xmlns:a16="http://schemas.microsoft.com/office/drawing/2014/main" id="{32F32337-3B73-C3A9-824D-A2414A1347C4}"/>
              </a:ext>
            </a:extLst>
          </p:cNvPr>
          <p:cNvSpPr txBox="1"/>
          <p:nvPr/>
        </p:nvSpPr>
        <p:spPr>
          <a:xfrm>
            <a:off x="407710" y="1556454"/>
            <a:ext cx="6094428" cy="923330"/>
          </a:xfrm>
          <a:prstGeom prst="rect">
            <a:avLst/>
          </a:prstGeom>
          <a:noFill/>
        </p:spPr>
        <p:txBody>
          <a:bodyPr wrap="square">
            <a:spAutoFit/>
          </a:bodyPr>
          <a:lstStyle/>
          <a:p>
            <a:r>
              <a:rPr lang="fi-FI" dirty="0">
                <a:hlinkClick r:id="rId3"/>
              </a:rPr>
              <a:t>https://www.mtv.fi/lyhyet/ce7ce09771850e917dac/video-ovatko-hedelmoityshoidot-vain-varakkaille</a:t>
            </a:r>
            <a:endParaRPr lang="fi-FI" dirty="0"/>
          </a:p>
          <a:p>
            <a:endParaRPr lang="fi-FI" dirty="0"/>
          </a:p>
        </p:txBody>
      </p:sp>
    </p:spTree>
    <p:extLst>
      <p:ext uri="{BB962C8B-B14F-4D97-AF65-F5344CB8AC3E}">
        <p14:creationId xmlns:p14="http://schemas.microsoft.com/office/powerpoint/2010/main" val="3826693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566949-64BC-69B5-9883-4FF0939C4531}"/>
              </a:ext>
            </a:extLst>
          </p:cNvPr>
          <p:cNvSpPr>
            <a:spLocks noGrp="1"/>
          </p:cNvSpPr>
          <p:nvPr>
            <p:ph type="title"/>
          </p:nvPr>
        </p:nvSpPr>
        <p:spPr>
          <a:xfrm>
            <a:off x="216534" y="0"/>
            <a:ext cx="11975465" cy="636608"/>
          </a:xfrm>
        </p:spPr>
        <p:txBody>
          <a:bodyPr>
            <a:normAutofit/>
          </a:bodyPr>
          <a:lstStyle/>
          <a:p>
            <a:r>
              <a:rPr lang="fi-FI" sz="3600" b="1" dirty="0">
                <a:solidFill>
                  <a:schemeClr val="accent5">
                    <a:lumMod val="75000"/>
                  </a:schemeClr>
                </a:solidFill>
              </a:rPr>
              <a:t>Sote-keskuksista saa terveys- ja sosiaalipalvelut yhdestä paikasta</a:t>
            </a:r>
          </a:p>
        </p:txBody>
      </p:sp>
      <p:sp>
        <p:nvSpPr>
          <p:cNvPr id="3" name="Sisällön paikkamerkki 2">
            <a:extLst>
              <a:ext uri="{FF2B5EF4-FFF2-40B4-BE49-F238E27FC236}">
                <a16:creationId xmlns:a16="http://schemas.microsoft.com/office/drawing/2014/main" id="{5297F1F9-2BE3-A611-57E9-353FD442A050}"/>
              </a:ext>
            </a:extLst>
          </p:cNvPr>
          <p:cNvSpPr>
            <a:spLocks noGrp="1"/>
          </p:cNvSpPr>
          <p:nvPr>
            <p:ph sz="half" idx="1"/>
          </p:nvPr>
        </p:nvSpPr>
        <p:spPr>
          <a:xfrm>
            <a:off x="0" y="614094"/>
            <a:ext cx="5614670" cy="4929188"/>
          </a:xfrm>
        </p:spPr>
        <p:txBody>
          <a:bodyPr>
            <a:normAutofit/>
          </a:bodyPr>
          <a:lstStyle/>
          <a:p>
            <a:pPr marL="0" indent="0">
              <a:buNone/>
            </a:pPr>
            <a:r>
              <a:rPr lang="fi-FI" sz="2000" b="1" dirty="0">
                <a:solidFill>
                  <a:schemeClr val="accent1"/>
                </a:solidFill>
              </a:rPr>
              <a:t>Tavoitteita</a:t>
            </a:r>
          </a:p>
          <a:p>
            <a:r>
              <a:rPr lang="fi-FI" sz="2000" dirty="0">
                <a:solidFill>
                  <a:schemeClr val="accent1"/>
                </a:solidFill>
              </a:rPr>
              <a:t>Asiakas saa apua kaikissa elämäntilanteissa mahdollisimman sujuvasti.</a:t>
            </a:r>
          </a:p>
          <a:p>
            <a:r>
              <a:rPr lang="fi-FI" sz="2000" dirty="0">
                <a:solidFill>
                  <a:schemeClr val="accent1"/>
                </a:solidFill>
              </a:rPr>
              <a:t>Ammattilaisten yhteistyö tehostuu. (moniammatilliset tiimit)</a:t>
            </a:r>
          </a:p>
          <a:p>
            <a:r>
              <a:rPr lang="fi-FI" sz="2000" dirty="0">
                <a:solidFill>
                  <a:schemeClr val="accent1"/>
                </a:solidFill>
              </a:rPr>
              <a:t>Digi- ja mobiilipalveluiden käyttöä lisätään.</a:t>
            </a:r>
          </a:p>
          <a:p>
            <a:r>
              <a:rPr lang="fi-FI" sz="2000" dirty="0">
                <a:solidFill>
                  <a:schemeClr val="accent1"/>
                </a:solidFill>
              </a:rPr>
              <a:t>Lääkäreiden ilta- ja viikonloppuvastaanottoja lisätään tarvittaessa.</a:t>
            </a:r>
          </a:p>
          <a:p>
            <a:r>
              <a:rPr lang="fi-FI" sz="2000" dirty="0">
                <a:solidFill>
                  <a:schemeClr val="accent1"/>
                </a:solidFill>
              </a:rPr>
              <a:t>Asiakaslähtöisyyttä sekä työntekijöiden hyvinvointia tuetaan näyttöön perustuvilla menetelmillä.</a:t>
            </a:r>
          </a:p>
          <a:p>
            <a:r>
              <a:rPr lang="fi-FI" sz="2000" dirty="0">
                <a:solidFill>
                  <a:schemeClr val="accent1"/>
                </a:solidFill>
              </a:rPr>
              <a:t>Tutkimus- ja kehittämistoiminta otetaan osaksi työtä.</a:t>
            </a:r>
          </a:p>
          <a:p>
            <a:endParaRPr lang="fi-FI" sz="2400" dirty="0"/>
          </a:p>
        </p:txBody>
      </p:sp>
      <p:sp>
        <p:nvSpPr>
          <p:cNvPr id="4" name="Sisällön paikkamerkki 3">
            <a:extLst>
              <a:ext uri="{FF2B5EF4-FFF2-40B4-BE49-F238E27FC236}">
                <a16:creationId xmlns:a16="http://schemas.microsoft.com/office/drawing/2014/main" id="{158CA0E9-C6B2-3419-0563-7D090C62EAEA}"/>
              </a:ext>
            </a:extLst>
          </p:cNvPr>
          <p:cNvSpPr>
            <a:spLocks noGrp="1"/>
          </p:cNvSpPr>
          <p:nvPr>
            <p:ph sz="half" idx="2"/>
          </p:nvPr>
        </p:nvSpPr>
        <p:spPr>
          <a:xfrm>
            <a:off x="5977254" y="636608"/>
            <a:ext cx="5852160" cy="4632326"/>
          </a:xfrm>
        </p:spPr>
        <p:txBody>
          <a:bodyPr>
            <a:normAutofit/>
          </a:bodyPr>
          <a:lstStyle/>
          <a:p>
            <a:pPr marL="0" indent="0">
              <a:buNone/>
            </a:pPr>
            <a:r>
              <a:rPr lang="fi-FI" sz="2000" b="1" dirty="0">
                <a:solidFill>
                  <a:schemeClr val="accent1"/>
                </a:solidFill>
              </a:rPr>
              <a:t>Hyötyjä sekä yksilölle että yhteiskunnalle</a:t>
            </a:r>
          </a:p>
          <a:p>
            <a:r>
              <a:rPr lang="fi-FI" sz="2000" dirty="0">
                <a:solidFill>
                  <a:schemeClr val="accent1"/>
                </a:solidFill>
              </a:rPr>
              <a:t>Palveluiden hyvä </a:t>
            </a:r>
            <a:r>
              <a:rPr lang="fi-FI" sz="2000" b="1" dirty="0">
                <a:solidFill>
                  <a:schemeClr val="accent1"/>
                </a:solidFill>
              </a:rPr>
              <a:t>saatavuus, oikea-aikaisuus ja jatkuvuus</a:t>
            </a:r>
            <a:r>
              <a:rPr lang="fi-FI" sz="2000" dirty="0">
                <a:solidFill>
                  <a:schemeClr val="accent1"/>
                </a:solidFill>
              </a:rPr>
              <a:t> ehkäisevät ongelmien pahenemista sekä  hillitsevät sote-palveluiden kustannuksia.</a:t>
            </a:r>
          </a:p>
          <a:p>
            <a:r>
              <a:rPr lang="fi-FI" sz="2000" b="1" dirty="0">
                <a:solidFill>
                  <a:schemeClr val="accent1"/>
                </a:solidFill>
              </a:rPr>
              <a:t>Terveydenhuollon painopiste </a:t>
            </a:r>
            <a:r>
              <a:rPr lang="fi-FI" sz="2000" dirty="0">
                <a:solidFill>
                  <a:schemeClr val="accent1"/>
                </a:solidFill>
              </a:rPr>
              <a:t>siirtyy kalliista erikoissairaanhoidosta perustasolle ja ehkäisevään työhön.</a:t>
            </a:r>
          </a:p>
          <a:p>
            <a:r>
              <a:rPr lang="fi-FI" sz="2000" b="1" dirty="0">
                <a:solidFill>
                  <a:schemeClr val="accent1"/>
                </a:solidFill>
              </a:rPr>
              <a:t>Sosiaalihuollossa painopiste </a:t>
            </a:r>
            <a:r>
              <a:rPr lang="fi-FI" sz="2000" dirty="0">
                <a:solidFill>
                  <a:schemeClr val="accent1"/>
                </a:solidFill>
              </a:rPr>
              <a:t>siirtyy</a:t>
            </a:r>
            <a:r>
              <a:rPr lang="fi-FI" sz="2000" b="1" dirty="0">
                <a:solidFill>
                  <a:schemeClr val="accent1"/>
                </a:solidFill>
              </a:rPr>
              <a:t> </a:t>
            </a:r>
            <a:r>
              <a:rPr lang="fi-FI" sz="2000" dirty="0">
                <a:solidFill>
                  <a:schemeClr val="accent1"/>
                </a:solidFill>
              </a:rPr>
              <a:t>entistä tehokkaammin</a:t>
            </a:r>
            <a:r>
              <a:rPr lang="fi-FI" sz="2000" b="1" dirty="0">
                <a:solidFill>
                  <a:schemeClr val="accent1"/>
                </a:solidFill>
              </a:rPr>
              <a:t> varhaiseen tukeen</a:t>
            </a:r>
            <a:r>
              <a:rPr lang="fi-FI" sz="2000" dirty="0">
                <a:solidFill>
                  <a:schemeClr val="accent1"/>
                </a:solidFill>
              </a:rPr>
              <a:t>.</a:t>
            </a:r>
          </a:p>
          <a:p>
            <a:pPr marL="0" indent="0">
              <a:buNone/>
            </a:pPr>
            <a:endParaRPr lang="fi-FI" dirty="0"/>
          </a:p>
        </p:txBody>
      </p:sp>
      <p:pic>
        <p:nvPicPr>
          <p:cNvPr id="5" name="Kuva 4">
            <a:extLst>
              <a:ext uri="{FF2B5EF4-FFF2-40B4-BE49-F238E27FC236}">
                <a16:creationId xmlns:a16="http://schemas.microsoft.com/office/drawing/2014/main" id="{E7E005ED-449A-58C1-D012-33C9FE149E4E}"/>
              </a:ext>
            </a:extLst>
          </p:cNvPr>
          <p:cNvPicPr>
            <a:picLocks noChangeAspect="1"/>
          </p:cNvPicPr>
          <p:nvPr/>
        </p:nvPicPr>
        <p:blipFill>
          <a:blip r:embed="rId2"/>
          <a:stretch>
            <a:fillRect/>
          </a:stretch>
        </p:blipFill>
        <p:spPr>
          <a:xfrm>
            <a:off x="6253509" y="3664595"/>
            <a:ext cx="5299651" cy="3193405"/>
          </a:xfrm>
          <a:prstGeom prst="rect">
            <a:avLst/>
          </a:prstGeom>
        </p:spPr>
      </p:pic>
    </p:spTree>
    <p:extLst>
      <p:ext uri="{BB962C8B-B14F-4D97-AF65-F5344CB8AC3E}">
        <p14:creationId xmlns:p14="http://schemas.microsoft.com/office/powerpoint/2010/main" val="302340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4">
                                            <p:txEl>
                                              <p:pRg st="0" end="0"/>
                                            </p:txEl>
                                          </p:spTgt>
                                        </p:tgtEl>
                                        <p:attrNameLst>
                                          <p:attrName>style.visibility</p:attrName>
                                        </p:attrNameLst>
                                      </p:cBhvr>
                                      <p:to>
                                        <p:strVal val="visible"/>
                                      </p:to>
                                    </p:set>
                                    <p:animEffect transition="in" filter="barn(inVertical)">
                                      <p:cBhvr>
                                        <p:cTn id="56" dur="500"/>
                                        <p:tgtEl>
                                          <p:spTgt spid="4">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4">
                                            <p:txEl>
                                              <p:pRg st="1" end="1"/>
                                            </p:txEl>
                                          </p:spTgt>
                                        </p:tgtEl>
                                        <p:attrNameLst>
                                          <p:attrName>style.visibility</p:attrName>
                                        </p:attrNameLst>
                                      </p:cBhvr>
                                      <p:to>
                                        <p:strVal val="visible"/>
                                      </p:to>
                                    </p:set>
                                    <p:animEffect transition="in" filter="barn(inVertical)">
                                      <p:cBhvr>
                                        <p:cTn id="61" dur="500"/>
                                        <p:tgtEl>
                                          <p:spTgt spid="4">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4">
                                            <p:txEl>
                                              <p:pRg st="2" end="2"/>
                                            </p:txEl>
                                          </p:spTgt>
                                        </p:tgtEl>
                                        <p:attrNameLst>
                                          <p:attrName>style.visibility</p:attrName>
                                        </p:attrNameLst>
                                      </p:cBhvr>
                                      <p:to>
                                        <p:strVal val="visible"/>
                                      </p:to>
                                    </p:set>
                                    <p:animEffect transition="in" filter="barn(inVertical)">
                                      <p:cBhvr>
                                        <p:cTn id="66" dur="500"/>
                                        <p:tgtEl>
                                          <p:spTgt spid="4">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4">
                                            <p:txEl>
                                              <p:pRg st="3" end="3"/>
                                            </p:txEl>
                                          </p:spTgt>
                                        </p:tgtEl>
                                        <p:attrNameLst>
                                          <p:attrName>style.visibility</p:attrName>
                                        </p:attrNameLst>
                                      </p:cBhvr>
                                      <p:to>
                                        <p:strVal val="visible"/>
                                      </p:to>
                                    </p:set>
                                    <p:animEffect transition="in" filter="barn(inVertical)">
                                      <p:cBhvr>
                                        <p:cTn id="7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887B95F9-80A9-056B-AC5C-6DC42207166F}"/>
              </a:ext>
            </a:extLst>
          </p:cNvPr>
          <p:cNvPicPr>
            <a:picLocks noChangeAspect="1"/>
          </p:cNvPicPr>
          <p:nvPr/>
        </p:nvPicPr>
        <p:blipFill>
          <a:blip r:embed="rId2"/>
          <a:stretch>
            <a:fillRect/>
          </a:stretch>
        </p:blipFill>
        <p:spPr>
          <a:xfrm>
            <a:off x="95249" y="200572"/>
            <a:ext cx="10382251" cy="6256022"/>
          </a:xfrm>
          <a:prstGeom prst="rect">
            <a:avLst/>
          </a:prstGeom>
        </p:spPr>
      </p:pic>
      <p:sp>
        <p:nvSpPr>
          <p:cNvPr id="4" name="Suorakulmio 3">
            <a:extLst>
              <a:ext uri="{FF2B5EF4-FFF2-40B4-BE49-F238E27FC236}">
                <a16:creationId xmlns:a16="http://schemas.microsoft.com/office/drawing/2014/main" id="{68E00F38-8C88-AE1D-6D73-3A13448EB444}"/>
              </a:ext>
            </a:extLst>
          </p:cNvPr>
          <p:cNvSpPr/>
          <p:nvPr/>
        </p:nvSpPr>
        <p:spPr>
          <a:xfrm>
            <a:off x="95248" y="218351"/>
            <a:ext cx="2387600" cy="1259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a:solidFill>
                  <a:schemeClr val="bg1"/>
                </a:solidFill>
              </a:rPr>
              <a:t>TÄYDENTÄVÄT PALVELUT</a:t>
            </a:r>
          </a:p>
        </p:txBody>
      </p:sp>
      <p:sp>
        <p:nvSpPr>
          <p:cNvPr id="5" name="Suorakulmio 4">
            <a:extLst>
              <a:ext uri="{FF2B5EF4-FFF2-40B4-BE49-F238E27FC236}">
                <a16:creationId xmlns:a16="http://schemas.microsoft.com/office/drawing/2014/main" id="{1A30B592-081C-B012-837B-9AF2E2E0E76E}"/>
              </a:ext>
            </a:extLst>
          </p:cNvPr>
          <p:cNvSpPr/>
          <p:nvPr/>
        </p:nvSpPr>
        <p:spPr>
          <a:xfrm>
            <a:off x="8108527" y="218351"/>
            <a:ext cx="2387600" cy="1259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a:t>HYVINVOINNIN JA TERVEYDEN EDISTÄMINEN</a:t>
            </a:r>
          </a:p>
        </p:txBody>
      </p:sp>
      <p:pic>
        <p:nvPicPr>
          <p:cNvPr id="6" name="Kuva 5">
            <a:extLst>
              <a:ext uri="{FF2B5EF4-FFF2-40B4-BE49-F238E27FC236}">
                <a16:creationId xmlns:a16="http://schemas.microsoft.com/office/drawing/2014/main" id="{C6A4852D-FEC1-9539-A9D3-284358DC21ED}"/>
              </a:ext>
            </a:extLst>
          </p:cNvPr>
          <p:cNvPicPr>
            <a:picLocks noChangeAspect="1"/>
          </p:cNvPicPr>
          <p:nvPr/>
        </p:nvPicPr>
        <p:blipFill>
          <a:blip r:embed="rId3"/>
          <a:stretch>
            <a:fillRect/>
          </a:stretch>
        </p:blipFill>
        <p:spPr>
          <a:xfrm>
            <a:off x="8713158" y="5203150"/>
            <a:ext cx="1782969" cy="1102400"/>
          </a:xfrm>
          <a:prstGeom prst="rect">
            <a:avLst/>
          </a:prstGeom>
        </p:spPr>
      </p:pic>
      <p:sp>
        <p:nvSpPr>
          <p:cNvPr id="7" name="Suorakulmio 6">
            <a:extLst>
              <a:ext uri="{FF2B5EF4-FFF2-40B4-BE49-F238E27FC236}">
                <a16:creationId xmlns:a16="http://schemas.microsoft.com/office/drawing/2014/main" id="{58B0FFD3-97F2-73FB-921C-BABC1886AFBA}"/>
              </a:ext>
            </a:extLst>
          </p:cNvPr>
          <p:cNvSpPr/>
          <p:nvPr/>
        </p:nvSpPr>
        <p:spPr>
          <a:xfrm>
            <a:off x="95250" y="4848225"/>
            <a:ext cx="2314151" cy="1790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SOSIAALIHUOLLON JA TERVEYDENHUOLLON ERITYISTASON PALVELUT </a:t>
            </a:r>
          </a:p>
        </p:txBody>
      </p:sp>
      <p:sp>
        <p:nvSpPr>
          <p:cNvPr id="8" name="Suorakulmio 7">
            <a:extLst>
              <a:ext uri="{FF2B5EF4-FFF2-40B4-BE49-F238E27FC236}">
                <a16:creationId xmlns:a16="http://schemas.microsoft.com/office/drawing/2014/main" id="{5B9399DC-FA83-B2BE-4B20-36008E24CC87}"/>
              </a:ext>
            </a:extLst>
          </p:cNvPr>
          <p:cNvSpPr/>
          <p:nvPr/>
        </p:nvSpPr>
        <p:spPr>
          <a:xfrm>
            <a:off x="4105275" y="6219825"/>
            <a:ext cx="3609975" cy="5116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ENSIHOITO JA PELASTUSTOIMI</a:t>
            </a:r>
          </a:p>
        </p:txBody>
      </p:sp>
      <p:sp>
        <p:nvSpPr>
          <p:cNvPr id="16" name="Tekstiruutu 15">
            <a:extLst>
              <a:ext uri="{FF2B5EF4-FFF2-40B4-BE49-F238E27FC236}">
                <a16:creationId xmlns:a16="http://schemas.microsoft.com/office/drawing/2014/main" id="{696E682B-0D99-BB58-6D0B-57C025735BCD}"/>
              </a:ext>
            </a:extLst>
          </p:cNvPr>
          <p:cNvSpPr txBox="1"/>
          <p:nvPr/>
        </p:nvSpPr>
        <p:spPr>
          <a:xfrm>
            <a:off x="8713159" y="5479508"/>
            <a:ext cx="1764341" cy="400110"/>
          </a:xfrm>
          <a:prstGeom prst="rect">
            <a:avLst/>
          </a:prstGeom>
          <a:noFill/>
        </p:spPr>
        <p:txBody>
          <a:bodyPr wrap="square" rtlCol="0">
            <a:spAutoFit/>
          </a:bodyPr>
          <a:lstStyle/>
          <a:p>
            <a:pPr algn="ctr"/>
            <a:r>
              <a:rPr lang="fi-FI" sz="2000" dirty="0">
                <a:solidFill>
                  <a:schemeClr val="bg1"/>
                </a:solidFill>
              </a:rPr>
              <a:t>SOTEKESKUS</a:t>
            </a:r>
          </a:p>
        </p:txBody>
      </p:sp>
    </p:spTree>
    <p:extLst>
      <p:ext uri="{BB962C8B-B14F-4D97-AF65-F5344CB8AC3E}">
        <p14:creationId xmlns:p14="http://schemas.microsoft.com/office/powerpoint/2010/main" val="1023058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a:extLst>
              <a:ext uri="{FF2B5EF4-FFF2-40B4-BE49-F238E27FC236}">
                <a16:creationId xmlns:a16="http://schemas.microsoft.com/office/drawing/2014/main" id="{0C3FAD9F-E7D9-9954-91EA-AF9927C14A93}"/>
              </a:ext>
            </a:extLst>
          </p:cNvPr>
          <p:cNvSpPr txBox="1"/>
          <p:nvPr/>
        </p:nvSpPr>
        <p:spPr>
          <a:xfrm>
            <a:off x="-71041" y="35138"/>
            <a:ext cx="6094070" cy="923330"/>
          </a:xfrm>
          <a:prstGeom prst="rect">
            <a:avLst/>
          </a:prstGeom>
          <a:noFill/>
        </p:spPr>
        <p:txBody>
          <a:bodyPr wrap="square">
            <a:spAutoFit/>
          </a:bodyPr>
          <a:lstStyle/>
          <a:p>
            <a:r>
              <a:rPr lang="fi-FI" b="0" i="0" dirty="0">
                <a:solidFill>
                  <a:srgbClr val="282828"/>
                </a:solidFill>
                <a:effectLst/>
                <a:latin typeface="Noto Sans" panose="020B0502040504020204" pitchFamily="34"/>
              </a:rPr>
              <a:t>Kerro uuden Sote-järjestelmän uudistamisen syistä, sen tavoitteista sekä palveluiden tuottamisesta käytännössä. Koekysymys esseenä?</a:t>
            </a:r>
            <a:endParaRPr lang="fi-FI" dirty="0"/>
          </a:p>
        </p:txBody>
      </p:sp>
      <p:sp>
        <p:nvSpPr>
          <p:cNvPr id="6" name="Tekstiruutu 5">
            <a:extLst>
              <a:ext uri="{FF2B5EF4-FFF2-40B4-BE49-F238E27FC236}">
                <a16:creationId xmlns:a16="http://schemas.microsoft.com/office/drawing/2014/main" id="{15448D81-8965-A39E-2AD1-A2104D6B193C}"/>
              </a:ext>
            </a:extLst>
          </p:cNvPr>
          <p:cNvSpPr txBox="1"/>
          <p:nvPr/>
        </p:nvSpPr>
        <p:spPr>
          <a:xfrm>
            <a:off x="0" y="1300376"/>
            <a:ext cx="6094708" cy="1477328"/>
          </a:xfrm>
          <a:prstGeom prst="rect">
            <a:avLst/>
          </a:prstGeom>
          <a:noFill/>
        </p:spPr>
        <p:txBody>
          <a:bodyPr wrap="square">
            <a:spAutoFit/>
          </a:bodyPr>
          <a:lstStyle/>
          <a:p>
            <a:r>
              <a:rPr lang="fi-FI" b="0" i="0" dirty="0">
                <a:solidFill>
                  <a:srgbClr val="050505"/>
                </a:solidFill>
                <a:effectLst/>
                <a:latin typeface="Segoe UI Historic" panose="020B0502040204020203" pitchFamily="34" charset="0"/>
              </a:rPr>
              <a:t>Oulussa kehitetty omalääkärimalli paransi hoidon laatua ja vähensi kustannuksia huono-osaisuudestaan tunnetulla alueella. ”Tuiran ihmeeksi" kutsutusta mallista odotetaan ratkaisua kriisiytyneeseen julkiseen perusterveydenhuoltoon.</a:t>
            </a:r>
            <a:endParaRPr lang="fi-FI" dirty="0"/>
          </a:p>
        </p:txBody>
      </p:sp>
      <p:sp>
        <p:nvSpPr>
          <p:cNvPr id="8" name="Tekstiruutu 7">
            <a:extLst>
              <a:ext uri="{FF2B5EF4-FFF2-40B4-BE49-F238E27FC236}">
                <a16:creationId xmlns:a16="http://schemas.microsoft.com/office/drawing/2014/main" id="{AA1799D1-2F01-132C-9108-26541119E2DB}"/>
              </a:ext>
            </a:extLst>
          </p:cNvPr>
          <p:cNvSpPr txBox="1"/>
          <p:nvPr/>
        </p:nvSpPr>
        <p:spPr>
          <a:xfrm>
            <a:off x="311903" y="3186669"/>
            <a:ext cx="6094708" cy="646331"/>
          </a:xfrm>
          <a:prstGeom prst="rect">
            <a:avLst/>
          </a:prstGeom>
          <a:noFill/>
        </p:spPr>
        <p:txBody>
          <a:bodyPr wrap="square">
            <a:spAutoFit/>
          </a:bodyPr>
          <a:lstStyle/>
          <a:p>
            <a:r>
              <a:rPr lang="fi-FI" dirty="0">
                <a:hlinkClick r:id="rId2"/>
              </a:rPr>
              <a:t>https://www.hs.fi/alueet/art-2000010679407.html</a:t>
            </a:r>
            <a:endParaRPr lang="fi-FI" dirty="0"/>
          </a:p>
          <a:p>
            <a:endParaRPr lang="fi-FI" dirty="0"/>
          </a:p>
        </p:txBody>
      </p:sp>
      <p:sp>
        <p:nvSpPr>
          <p:cNvPr id="10" name="Tekstiruutu 9">
            <a:extLst>
              <a:ext uri="{FF2B5EF4-FFF2-40B4-BE49-F238E27FC236}">
                <a16:creationId xmlns:a16="http://schemas.microsoft.com/office/drawing/2014/main" id="{104A1F1F-92D2-4DF6-C5E3-0E72850D5C3B}"/>
              </a:ext>
            </a:extLst>
          </p:cNvPr>
          <p:cNvSpPr txBox="1"/>
          <p:nvPr/>
        </p:nvSpPr>
        <p:spPr>
          <a:xfrm>
            <a:off x="6023029" y="35138"/>
            <a:ext cx="6094708" cy="5909310"/>
          </a:xfrm>
          <a:prstGeom prst="rect">
            <a:avLst/>
          </a:prstGeom>
          <a:noFill/>
        </p:spPr>
        <p:txBody>
          <a:bodyPr wrap="square">
            <a:spAutoFit/>
          </a:bodyPr>
          <a:lstStyle/>
          <a:p>
            <a:pPr algn="l"/>
            <a:r>
              <a:rPr lang="fi-FI" b="0" i="0" cap="all" dirty="0">
                <a:solidFill>
                  <a:srgbClr val="191919"/>
                </a:solidFill>
                <a:effectLst/>
                <a:latin typeface="Sanomat"/>
              </a:rPr>
              <a:t>T</a:t>
            </a:r>
            <a:r>
              <a:rPr lang="fi-FI" b="0" i="0" dirty="0">
                <a:solidFill>
                  <a:srgbClr val="191919"/>
                </a:solidFill>
                <a:effectLst/>
                <a:latin typeface="Publico"/>
              </a:rPr>
              <a:t>austa on hämmentävä. Suomi oli omalääkärimallin kehittäjänä kansainvälistä huippua 1980–90-luvuilla. Terveyskeskuksissa väestö jaettiin lääkäreille, jotka ottivat omasta joukostaan vastuun ilman työaikaa.</a:t>
            </a:r>
          </a:p>
          <a:p>
            <a:pPr algn="l"/>
            <a:r>
              <a:rPr lang="fi-FI" b="0" i="0" dirty="0">
                <a:solidFill>
                  <a:srgbClr val="191919"/>
                </a:solidFill>
                <a:effectLst/>
                <a:latin typeface="Publico"/>
              </a:rPr>
              <a:t>Malli romuttui 1990-luvun laman jälkimainingeissa. Lääkäreiden väestövastuut laajenivat ja työkuorma kasvoi. Samaan aikaan lääkäreitä jäi työttömäksi ja heistä oli hetkellisesti ylitarjontaa. Koulutuksessa vedettiin liinat pitkäksi aikaa kiinni, eikä lääkäreitä ollut enää myöhemmin mistä ottaa.</a:t>
            </a:r>
          </a:p>
          <a:p>
            <a:pPr algn="l"/>
            <a:r>
              <a:rPr lang="fi-FI" b="0" i="0" dirty="0">
                <a:solidFill>
                  <a:srgbClr val="191919"/>
                </a:solidFill>
                <a:effectLst/>
                <a:latin typeface="Publico"/>
              </a:rPr>
              <a:t>Ammattilaiset pakenivat yksityisille terveysasemille. Perus­terveydenhuolto jäi vasta­valmistuneiden ja harjoittelijoiden varaan. Heitä on terveysasemien lääkäreistä tällä hetkellä keskimäärin kaksi kolmasosaa, ja useimmiten he jatkavat urallaan pian matkaa.</a:t>
            </a:r>
          </a:p>
          <a:p>
            <a:pPr algn="l"/>
            <a:r>
              <a:rPr lang="fi-FI" b="0" i="0" dirty="0">
                <a:solidFill>
                  <a:srgbClr val="191919"/>
                </a:solidFill>
                <a:effectLst/>
                <a:latin typeface="Publico"/>
              </a:rPr>
              <a:t>Sama ralli pyörii Tuirassakin, mutta viime aikoina sitä on saatu omalääkäri­mallin ansiosta hillittyä. Silti lähes puolet lääkäreistä vaihtuu hyvinvointi­keskuksessa vuosittain.</a:t>
            </a:r>
          </a:p>
          <a:p>
            <a:pPr algn="l"/>
            <a:r>
              <a:rPr lang="fi-FI" b="0" i="0" dirty="0">
                <a:solidFill>
                  <a:srgbClr val="191919"/>
                </a:solidFill>
                <a:effectLst/>
                <a:latin typeface="Publico"/>
              </a:rPr>
              <a:t>”Lääkäreitä tulee ja menee. Omalääkäri­malli toimii, mutta suurin haaste on saada lääkäreistä pysyvämpiä. Silloin laajemmalle väestölle saataisiin omalääkäri­palvelut”, Tuiran apulais­ylilääkäri Mäkelä sanoo.</a:t>
            </a:r>
          </a:p>
        </p:txBody>
      </p:sp>
      <p:sp>
        <p:nvSpPr>
          <p:cNvPr id="7" name="Tekstiruutu 6">
            <a:extLst>
              <a:ext uri="{FF2B5EF4-FFF2-40B4-BE49-F238E27FC236}">
                <a16:creationId xmlns:a16="http://schemas.microsoft.com/office/drawing/2014/main" id="{053E2A2E-387E-1189-5B08-B2EFF809525E}"/>
              </a:ext>
            </a:extLst>
          </p:cNvPr>
          <p:cNvSpPr txBox="1"/>
          <p:nvPr/>
        </p:nvSpPr>
        <p:spPr>
          <a:xfrm>
            <a:off x="91053" y="4429919"/>
            <a:ext cx="4325964" cy="1200329"/>
          </a:xfrm>
          <a:prstGeom prst="rect">
            <a:avLst/>
          </a:prstGeom>
          <a:noFill/>
        </p:spPr>
        <p:txBody>
          <a:bodyPr wrap="square">
            <a:spAutoFit/>
          </a:bodyPr>
          <a:lstStyle/>
          <a:p>
            <a:r>
              <a:rPr lang="fi-FI" dirty="0">
                <a:hlinkClick r:id="rId3"/>
              </a:rPr>
              <a:t>https://www.mtv.fi/lyhyet/74e392e86cbe8fffe042/video-kohti-vaaleja-hoitajapulan-riivaamat-hyvinvointialueet</a:t>
            </a:r>
            <a:endParaRPr lang="fi-FI" dirty="0"/>
          </a:p>
          <a:p>
            <a:endParaRPr lang="fi-FI" dirty="0"/>
          </a:p>
        </p:txBody>
      </p:sp>
    </p:spTree>
    <p:extLst>
      <p:ext uri="{BB962C8B-B14F-4D97-AF65-F5344CB8AC3E}">
        <p14:creationId xmlns:p14="http://schemas.microsoft.com/office/powerpoint/2010/main" val="4278829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Kuva 8" descr="Kuva, joka sisältää kohteen henkilö, sisä&#10;&#10;Kuvaus luotu automaattisesti">
            <a:extLst>
              <a:ext uri="{FF2B5EF4-FFF2-40B4-BE49-F238E27FC236}">
                <a16:creationId xmlns:a16="http://schemas.microsoft.com/office/drawing/2014/main" id="{80368CFA-ACC7-97A9-FBBC-FD8D17E859B3}"/>
              </a:ext>
            </a:extLst>
          </p:cNvPr>
          <p:cNvPicPr>
            <a:picLocks noChangeAspect="1"/>
          </p:cNvPicPr>
          <p:nvPr/>
        </p:nvPicPr>
        <p:blipFill rotWithShape="1">
          <a:blip r:embed="rId2">
            <a:extLst>
              <a:ext uri="{28A0092B-C50C-407E-A947-70E740481C1C}">
                <a14:useLocalDpi xmlns:a14="http://schemas.microsoft.com/office/drawing/2010/main" val="0"/>
              </a:ext>
            </a:extLst>
          </a:blip>
          <a:srcRect t="4573" r="-2" b="20332"/>
          <a:stretch/>
        </p:blipFill>
        <p:spPr>
          <a:xfrm>
            <a:off x="20" y="10"/>
            <a:ext cx="6095980" cy="6857990"/>
          </a:xfrm>
          <a:prstGeom prst="rect">
            <a:avLst/>
          </a:prstGeom>
        </p:spPr>
      </p:pic>
      <p:pic>
        <p:nvPicPr>
          <p:cNvPr id="7" name="Kuva 6" descr="Kuva, joka sisältää kohteen sumea, auto, suojatie&#10;&#10;Kuvaus luotu automaattisesti">
            <a:extLst>
              <a:ext uri="{FF2B5EF4-FFF2-40B4-BE49-F238E27FC236}">
                <a16:creationId xmlns:a16="http://schemas.microsoft.com/office/drawing/2014/main" id="{C74E2EA6-2D09-A085-DA5A-BD3B5E8D34F8}"/>
              </a:ext>
            </a:extLst>
          </p:cNvPr>
          <p:cNvPicPr>
            <a:picLocks noChangeAspect="1"/>
          </p:cNvPicPr>
          <p:nvPr/>
        </p:nvPicPr>
        <p:blipFill rotWithShape="1">
          <a:blip r:embed="rId3">
            <a:extLst>
              <a:ext uri="{28A0092B-C50C-407E-A947-70E740481C1C}">
                <a14:useLocalDpi xmlns:a14="http://schemas.microsoft.com/office/drawing/2010/main" val="0"/>
              </a:ext>
            </a:extLst>
          </a:blip>
          <a:srcRect l="40667" r="-1" b="-1"/>
          <a:stretch/>
        </p:blipFill>
        <p:spPr>
          <a:xfrm>
            <a:off x="6096000" y="10"/>
            <a:ext cx="6096000" cy="6857990"/>
          </a:xfrm>
          <a:prstGeom prst="rect">
            <a:avLst/>
          </a:prstGeom>
        </p:spPr>
      </p:pic>
      <p:sp>
        <p:nvSpPr>
          <p:cNvPr id="16" name="Rectangle 15">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ame 17">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laotsikko 2">
            <a:extLst>
              <a:ext uri="{FF2B5EF4-FFF2-40B4-BE49-F238E27FC236}">
                <a16:creationId xmlns:a16="http://schemas.microsoft.com/office/drawing/2014/main" id="{2DBEB2CE-EB77-8B34-1F6A-82E5ED6B5ACE}"/>
              </a:ext>
            </a:extLst>
          </p:cNvPr>
          <p:cNvSpPr>
            <a:spLocks noGrp="1"/>
          </p:cNvSpPr>
          <p:nvPr>
            <p:ph type="subTitle" idx="1"/>
          </p:nvPr>
        </p:nvSpPr>
        <p:spPr>
          <a:xfrm>
            <a:off x="3454399" y="5839593"/>
            <a:ext cx="2641601" cy="998769"/>
          </a:xfrm>
          <a:noFill/>
        </p:spPr>
        <p:txBody>
          <a:bodyPr>
            <a:normAutofit/>
          </a:bodyPr>
          <a:lstStyle/>
          <a:p>
            <a:r>
              <a:rPr lang="fi-FI" sz="1100" dirty="0">
                <a:solidFill>
                  <a:srgbClr val="080808"/>
                </a:solidFill>
              </a:rPr>
              <a:t>Kuvat: Unsplash.com</a:t>
            </a:r>
          </a:p>
          <a:p>
            <a:r>
              <a:rPr lang="fi-FI" sz="1100" dirty="0" err="1">
                <a:solidFill>
                  <a:srgbClr val="080808"/>
                </a:solidFill>
              </a:rPr>
              <a:t>Priscilla</a:t>
            </a:r>
            <a:r>
              <a:rPr lang="fi-FI" sz="1100" dirty="0">
                <a:solidFill>
                  <a:srgbClr val="080808"/>
                </a:solidFill>
              </a:rPr>
              <a:t> Du </a:t>
            </a:r>
            <a:r>
              <a:rPr lang="fi-FI" sz="1100" dirty="0" err="1">
                <a:solidFill>
                  <a:srgbClr val="080808"/>
                </a:solidFill>
              </a:rPr>
              <a:t>Preez</a:t>
            </a:r>
            <a:endParaRPr lang="fi-FI" sz="1100" dirty="0">
              <a:solidFill>
                <a:srgbClr val="080808"/>
              </a:solidFill>
            </a:endParaRPr>
          </a:p>
          <a:p>
            <a:r>
              <a:rPr lang="fi-FI" sz="1100" dirty="0" err="1">
                <a:solidFill>
                  <a:srgbClr val="080808"/>
                </a:solidFill>
              </a:rPr>
              <a:t>camilo</a:t>
            </a:r>
            <a:r>
              <a:rPr lang="fi-FI" sz="1100" dirty="0">
                <a:solidFill>
                  <a:srgbClr val="080808"/>
                </a:solidFill>
              </a:rPr>
              <a:t> </a:t>
            </a:r>
            <a:r>
              <a:rPr lang="fi-FI" sz="1100" dirty="0" err="1">
                <a:solidFill>
                  <a:srgbClr val="080808"/>
                </a:solidFill>
              </a:rPr>
              <a:t>jimenez</a:t>
            </a:r>
            <a:r>
              <a:rPr lang="fi-FI" sz="1100" dirty="0">
                <a:solidFill>
                  <a:srgbClr val="080808"/>
                </a:solidFill>
              </a:rPr>
              <a:t> </a:t>
            </a:r>
            <a:endParaRPr lang="fi-FI" sz="1400" dirty="0">
              <a:solidFill>
                <a:srgbClr val="080808"/>
              </a:solidFill>
            </a:endParaRPr>
          </a:p>
        </p:txBody>
      </p:sp>
      <p:sp>
        <p:nvSpPr>
          <p:cNvPr id="2" name="Otsikko 1">
            <a:extLst>
              <a:ext uri="{FF2B5EF4-FFF2-40B4-BE49-F238E27FC236}">
                <a16:creationId xmlns:a16="http://schemas.microsoft.com/office/drawing/2014/main" id="{FB2E81A3-C86E-863E-F5F3-CF4E59536663}"/>
              </a:ext>
            </a:extLst>
          </p:cNvPr>
          <p:cNvSpPr>
            <a:spLocks noGrp="1"/>
          </p:cNvSpPr>
          <p:nvPr>
            <p:ph type="ctrTitle"/>
          </p:nvPr>
        </p:nvSpPr>
        <p:spPr>
          <a:xfrm>
            <a:off x="3711516" y="1449066"/>
            <a:ext cx="4768968" cy="3464560"/>
          </a:xfrm>
          <a:noFill/>
        </p:spPr>
        <p:txBody>
          <a:bodyPr anchor="ctr">
            <a:normAutofit/>
          </a:bodyPr>
          <a:lstStyle/>
          <a:p>
            <a:br>
              <a:rPr lang="fi-FI" sz="3600" b="1" dirty="0">
                <a:solidFill>
                  <a:srgbClr val="002060"/>
                </a:solidFill>
              </a:rPr>
            </a:br>
            <a:r>
              <a:rPr lang="fi-FI" sz="3600" b="1" dirty="0">
                <a:solidFill>
                  <a:srgbClr val="002060"/>
                </a:solidFill>
              </a:rPr>
              <a:t>4. </a:t>
            </a:r>
            <a:r>
              <a:rPr lang="fi-FI" sz="3200" b="1" dirty="0">
                <a:solidFill>
                  <a:srgbClr val="002060"/>
                </a:solidFill>
              </a:rPr>
              <a:t>Suomen sosiaali- ja terveyspalvelujärjestelmä</a:t>
            </a:r>
            <a:br>
              <a:rPr lang="fi-FI" sz="3200" b="1" dirty="0">
                <a:solidFill>
                  <a:srgbClr val="002060"/>
                </a:solidFill>
              </a:rPr>
            </a:br>
            <a:r>
              <a:rPr lang="fi-FI" sz="3200" b="1" dirty="0">
                <a:solidFill>
                  <a:srgbClr val="002060"/>
                </a:solidFill>
              </a:rPr>
              <a:t>2023 alkaen</a:t>
            </a:r>
          </a:p>
        </p:txBody>
      </p:sp>
      <p:sp>
        <p:nvSpPr>
          <p:cNvPr id="5" name="Tekstiruutu 4">
            <a:extLst>
              <a:ext uri="{FF2B5EF4-FFF2-40B4-BE49-F238E27FC236}">
                <a16:creationId xmlns:a16="http://schemas.microsoft.com/office/drawing/2014/main" id="{28D24F6F-9925-1F88-7857-67D2DC1C0147}"/>
              </a:ext>
            </a:extLst>
          </p:cNvPr>
          <p:cNvSpPr txBox="1"/>
          <p:nvPr/>
        </p:nvSpPr>
        <p:spPr>
          <a:xfrm>
            <a:off x="-64498" y="-54371"/>
            <a:ext cx="6094708" cy="1477328"/>
          </a:xfrm>
          <a:prstGeom prst="rect">
            <a:avLst/>
          </a:prstGeom>
          <a:noFill/>
        </p:spPr>
        <p:txBody>
          <a:bodyPr wrap="square">
            <a:spAutoFit/>
          </a:bodyPr>
          <a:lstStyle/>
          <a:p>
            <a:pPr algn="l"/>
            <a:r>
              <a:rPr lang="fi-FI" b="1" i="0" dirty="0">
                <a:solidFill>
                  <a:srgbClr val="131415"/>
                </a:solidFill>
                <a:effectLst/>
                <a:highlight>
                  <a:srgbClr val="FFFFFF"/>
                </a:highlight>
                <a:latin typeface="Yle Next"/>
              </a:rPr>
              <a:t>Toimeentulotuen leikkaukset räjähtivät kasvuun – tässä syy</a:t>
            </a:r>
          </a:p>
          <a:p>
            <a:pPr algn="l"/>
            <a:r>
              <a:rPr lang="fi-FI" b="0" i="0" dirty="0">
                <a:solidFill>
                  <a:srgbClr val="131415"/>
                </a:solidFill>
                <a:effectLst/>
                <a:highlight>
                  <a:srgbClr val="FFFFFF"/>
                </a:highlight>
                <a:latin typeface="Yle Next"/>
              </a:rPr>
              <a:t>Sosiaalipalvelut yrittävät auttaa tuen alentamisen kohteeksi joutuneita tarjoamalla erilaisia tukitoimia, mutta kaikki eivät ota apua vastaan. </a:t>
            </a:r>
            <a:r>
              <a:rPr lang="fi-FI" b="0" i="0" dirty="0">
                <a:solidFill>
                  <a:srgbClr val="131415"/>
                </a:solidFill>
                <a:effectLst/>
                <a:highlight>
                  <a:srgbClr val="FFFFFF"/>
                </a:highlight>
                <a:latin typeface="Yle Next"/>
                <a:hlinkClick r:id="rId4"/>
              </a:rPr>
              <a:t>https://yle.fi/a/74-20104498</a:t>
            </a:r>
            <a:endParaRPr lang="fi-FI" b="0" i="0" dirty="0">
              <a:solidFill>
                <a:srgbClr val="131415"/>
              </a:solidFill>
              <a:effectLst/>
              <a:highlight>
                <a:srgbClr val="FFFFFF"/>
              </a:highlight>
              <a:latin typeface="Yle Next"/>
            </a:endParaRPr>
          </a:p>
          <a:p>
            <a:pPr algn="l"/>
            <a:endParaRPr lang="fi-FI" b="0" i="0" dirty="0">
              <a:solidFill>
                <a:srgbClr val="131415"/>
              </a:solidFill>
              <a:effectLst/>
              <a:highlight>
                <a:srgbClr val="FFFFFF"/>
              </a:highlight>
              <a:latin typeface="Yle Next"/>
            </a:endParaRPr>
          </a:p>
        </p:txBody>
      </p:sp>
      <p:sp>
        <p:nvSpPr>
          <p:cNvPr id="8" name="Tekstiruutu 7">
            <a:extLst>
              <a:ext uri="{FF2B5EF4-FFF2-40B4-BE49-F238E27FC236}">
                <a16:creationId xmlns:a16="http://schemas.microsoft.com/office/drawing/2014/main" id="{AF1C42A2-0B89-25BC-134C-1E3F3550E491}"/>
              </a:ext>
            </a:extLst>
          </p:cNvPr>
          <p:cNvSpPr txBox="1"/>
          <p:nvPr/>
        </p:nvSpPr>
        <p:spPr>
          <a:xfrm>
            <a:off x="-32179" y="1142946"/>
            <a:ext cx="3694118" cy="3754874"/>
          </a:xfrm>
          <a:prstGeom prst="rect">
            <a:avLst/>
          </a:prstGeom>
          <a:noFill/>
        </p:spPr>
        <p:txBody>
          <a:bodyPr wrap="square">
            <a:spAutoFit/>
          </a:bodyPr>
          <a:lstStyle/>
          <a:p>
            <a:pPr algn="l"/>
            <a:r>
              <a:rPr lang="fi-FI" sz="1400" b="0" i="0" dirty="0">
                <a:solidFill>
                  <a:srgbClr val="131415"/>
                </a:solidFill>
                <a:effectLst/>
                <a:highlight>
                  <a:srgbClr val="FFFFFF"/>
                </a:highlight>
                <a:latin typeface="Yle Next"/>
              </a:rPr>
              <a:t>Ruskin mukaan heille tulee paljon nuoria, alle 25-vuotiaita asiakkaita. Osalla heistä on jäänyt koulu kesken tai opinnot ovat jatkuneet niin pitkään, ettei opintotukea voi enää saada.</a:t>
            </a:r>
          </a:p>
          <a:p>
            <a:pPr algn="l"/>
            <a:r>
              <a:rPr lang="fi-FI" sz="1400" b="0" i="0" dirty="0">
                <a:solidFill>
                  <a:srgbClr val="131415"/>
                </a:solidFill>
                <a:effectLst/>
                <a:highlight>
                  <a:srgbClr val="FFFFFF"/>
                </a:highlight>
                <a:latin typeface="Yle Next"/>
              </a:rPr>
              <a:t>– Sitten voi itse kokea, että työ- tai toimintakyky ei ole hyvä. On ehkä käyty lääkärissä, mutta sitä ei ole pidemmälle tutkittu, joten ei voi saada sairauspäivärahaa. Osa kokee, että ei vain pysty, ahdistaa tai on mielenterveydellisiä ongelmia.</a:t>
            </a:r>
          </a:p>
          <a:p>
            <a:pPr algn="l"/>
            <a:r>
              <a:rPr lang="fi-FI" sz="1400" b="0" i="0" dirty="0" err="1">
                <a:solidFill>
                  <a:srgbClr val="131415"/>
                </a:solidFill>
                <a:effectLst/>
                <a:highlight>
                  <a:srgbClr val="FFFFFF"/>
                </a:highlight>
                <a:latin typeface="Yle Next"/>
              </a:rPr>
              <a:t>Rusk</a:t>
            </a:r>
            <a:r>
              <a:rPr lang="fi-FI" sz="1400" b="0" i="0" dirty="0">
                <a:solidFill>
                  <a:srgbClr val="131415"/>
                </a:solidFill>
                <a:effectLst/>
                <a:highlight>
                  <a:srgbClr val="FFFFFF"/>
                </a:highlight>
                <a:latin typeface="Yle Next"/>
              </a:rPr>
              <a:t> kertoo, että osa asiakkaista ei edes tiedä, että heidän pitäisi käydä ilmoittautumassa työnhakijaksi </a:t>
            </a:r>
            <a:r>
              <a:rPr lang="fi-FI" sz="1400" b="0" i="0" dirty="0" err="1">
                <a:solidFill>
                  <a:srgbClr val="131415"/>
                </a:solidFill>
                <a:effectLst/>
                <a:highlight>
                  <a:srgbClr val="FFFFFF"/>
                </a:highlight>
                <a:latin typeface="Yle Next"/>
              </a:rPr>
              <a:t>te-toimistossa</a:t>
            </a:r>
            <a:r>
              <a:rPr lang="fi-FI" sz="1400" b="0" i="0" dirty="0">
                <a:solidFill>
                  <a:srgbClr val="131415"/>
                </a:solidFill>
                <a:effectLst/>
                <a:highlight>
                  <a:srgbClr val="FFFFFF"/>
                </a:highlight>
                <a:latin typeface="Yle Next"/>
              </a:rPr>
              <a:t> tai he ovat muuten eksyksissä suomalaisessa virastoviidakossa.</a:t>
            </a:r>
          </a:p>
          <a:p>
            <a:pPr algn="l"/>
            <a:r>
              <a:rPr lang="fi-FI" sz="1400" b="0" i="0" dirty="0">
                <a:solidFill>
                  <a:srgbClr val="131415"/>
                </a:solidFill>
                <a:effectLst/>
                <a:highlight>
                  <a:srgbClr val="FFFFFF"/>
                </a:highlight>
                <a:latin typeface="Yle Next"/>
              </a:rPr>
              <a:t>Laiminlyönnin korjaamisella eli vaikka palveluihin hakeutumisella voi estää tuen leikkaamisen. Perusosaa voidaan alentaa kerrallaan kahdeksi kuukaudeksi.</a:t>
            </a:r>
          </a:p>
        </p:txBody>
      </p:sp>
      <p:sp>
        <p:nvSpPr>
          <p:cNvPr id="11" name="Tekstiruutu 10">
            <a:extLst>
              <a:ext uri="{FF2B5EF4-FFF2-40B4-BE49-F238E27FC236}">
                <a16:creationId xmlns:a16="http://schemas.microsoft.com/office/drawing/2014/main" id="{F4A9C2E2-001E-4517-C776-EA446E720883}"/>
              </a:ext>
            </a:extLst>
          </p:cNvPr>
          <p:cNvSpPr txBox="1"/>
          <p:nvPr/>
        </p:nvSpPr>
        <p:spPr>
          <a:xfrm>
            <a:off x="6161790" y="36648"/>
            <a:ext cx="6117956" cy="1200329"/>
          </a:xfrm>
          <a:prstGeom prst="rect">
            <a:avLst/>
          </a:prstGeom>
          <a:noFill/>
        </p:spPr>
        <p:txBody>
          <a:bodyPr wrap="square">
            <a:spAutoFit/>
          </a:bodyPr>
          <a:lstStyle/>
          <a:p>
            <a:r>
              <a:rPr lang="fi-FI" dirty="0">
                <a:hlinkClick r:id="rId5">
                  <a:extLst>
                    <a:ext uri="{A12FA001-AC4F-418D-AE19-62706E023703}">
                      <ahyp:hlinkClr xmlns:ahyp="http://schemas.microsoft.com/office/drawing/2018/hyperlinkcolor" val="tx"/>
                    </a:ext>
                  </a:extLst>
                </a:hlinkClick>
              </a:rPr>
              <a:t>https://www.mtv.fi/lyhyet/ba3243dbf7fa6f96583a/video-hoitojonoista-eroon-miten-terveydenhoito-tulisi-turvata?first=f65885e850a87a2644a8&amp;section=urheilu-klipit</a:t>
            </a:r>
            <a:endParaRPr lang="fi-FI" dirty="0"/>
          </a:p>
          <a:p>
            <a:endParaRPr lang="fi-FI" dirty="0"/>
          </a:p>
        </p:txBody>
      </p:sp>
      <p:sp>
        <p:nvSpPr>
          <p:cNvPr id="13" name="Tekstiruutu 12">
            <a:extLst>
              <a:ext uri="{FF2B5EF4-FFF2-40B4-BE49-F238E27FC236}">
                <a16:creationId xmlns:a16="http://schemas.microsoft.com/office/drawing/2014/main" id="{637ECF08-A423-1B3B-79F5-BECD18192B06}"/>
              </a:ext>
            </a:extLst>
          </p:cNvPr>
          <p:cNvSpPr txBox="1"/>
          <p:nvPr/>
        </p:nvSpPr>
        <p:spPr>
          <a:xfrm>
            <a:off x="6030210" y="4336156"/>
            <a:ext cx="6117956" cy="2031325"/>
          </a:xfrm>
          <a:prstGeom prst="rect">
            <a:avLst/>
          </a:prstGeom>
          <a:noFill/>
        </p:spPr>
        <p:txBody>
          <a:bodyPr wrap="square">
            <a:spAutoFit/>
          </a:bodyPr>
          <a:lstStyle/>
          <a:p>
            <a:r>
              <a:rPr lang="fi-FI" b="0" i="0" dirty="0">
                <a:solidFill>
                  <a:srgbClr val="F8F9FA"/>
                </a:solidFill>
                <a:effectLst/>
                <a:highlight>
                  <a:srgbClr val="131415"/>
                </a:highlight>
                <a:latin typeface="Yle Next"/>
              </a:rPr>
              <a:t>Sosiaali- ja terveydenhuollon uudistus näkyy eri alueilla hieman eri tavalla. Esimerkiksi Uudellamaalla uudistus tarkoittaa, että neljä hyvinvointialuetta, Helsingin kaupunki ja HUS tuottavat yhdessä potilaiden tarvitseman hoidon perusterveydenhuollosta erikoissairaanhoitoon.</a:t>
            </a:r>
          </a:p>
          <a:p>
            <a:r>
              <a:rPr lang="fi-FI" dirty="0">
                <a:solidFill>
                  <a:schemeClr val="bg1"/>
                </a:solidFill>
                <a:hlinkClick r:id="rId6">
                  <a:extLst>
                    <a:ext uri="{A12FA001-AC4F-418D-AE19-62706E023703}">
                      <ahyp:hlinkClr xmlns:ahyp="http://schemas.microsoft.com/office/drawing/2018/hyperlinkcolor" val="tx"/>
                    </a:ext>
                  </a:extLst>
                </a:hlinkClick>
              </a:rPr>
              <a:t>https://areena.yle.fi/1-64726347</a:t>
            </a:r>
            <a:endParaRPr lang="fi-FI" dirty="0">
              <a:solidFill>
                <a:schemeClr val="bg1"/>
              </a:solidFill>
            </a:endParaRPr>
          </a:p>
          <a:p>
            <a:endParaRPr lang="fi-FI" dirty="0"/>
          </a:p>
        </p:txBody>
      </p:sp>
      <p:sp>
        <p:nvSpPr>
          <p:cNvPr id="17" name="Tekstiruutu 16">
            <a:extLst>
              <a:ext uri="{FF2B5EF4-FFF2-40B4-BE49-F238E27FC236}">
                <a16:creationId xmlns:a16="http://schemas.microsoft.com/office/drawing/2014/main" id="{0E67695E-0D73-6B60-0044-681B2BA3095A}"/>
              </a:ext>
            </a:extLst>
          </p:cNvPr>
          <p:cNvSpPr txBox="1"/>
          <p:nvPr/>
        </p:nvSpPr>
        <p:spPr>
          <a:xfrm>
            <a:off x="4905665" y="1107071"/>
            <a:ext cx="6117956" cy="2308324"/>
          </a:xfrm>
          <a:prstGeom prst="rect">
            <a:avLst/>
          </a:prstGeom>
          <a:noFill/>
        </p:spPr>
        <p:txBody>
          <a:bodyPr wrap="square">
            <a:spAutoFit/>
          </a:bodyPr>
          <a:lstStyle/>
          <a:p>
            <a:r>
              <a:rPr lang="fi-FI" dirty="0">
                <a:hlinkClick r:id="rId7"/>
              </a:rPr>
              <a:t>https://www.mtv.fi/lyhyet/5a99a7216feccf17ac55/video-sote-uudistus-on-lahella-toteutumista</a:t>
            </a:r>
            <a:endParaRPr lang="fi-FI" dirty="0"/>
          </a:p>
          <a:p>
            <a:pPr algn="l" fontAlgn="base"/>
            <a:r>
              <a:rPr lang="fi-FI" b="0" i="0" dirty="0">
                <a:solidFill>
                  <a:srgbClr val="FFFFFF"/>
                </a:solidFill>
                <a:effectLst/>
                <a:highlight>
                  <a:srgbClr val="0D0D0F"/>
                </a:highlight>
                <a:latin typeface="FyranSans"/>
              </a:rPr>
              <a:t>Sosiaali- ja terveysvaliokunta tiedotti tänään, että ihmisten peruspalveluiden parantamiseen tähtäävä sote-uudistus on lähellä toteutumista.</a:t>
            </a:r>
          </a:p>
          <a:p>
            <a:pPr algn="l" fontAlgn="base"/>
            <a:r>
              <a:rPr lang="fi-FI" b="0" i="0" dirty="0">
                <a:effectLst/>
                <a:highlight>
                  <a:srgbClr val="0D0D0F"/>
                </a:highlight>
                <a:latin typeface="FyranSans"/>
              </a:rPr>
              <a:t>15.6.</a:t>
            </a:r>
          </a:p>
          <a:p>
            <a:endParaRPr lang="fi-FI" dirty="0"/>
          </a:p>
          <a:p>
            <a:endParaRPr lang="fi-FI" dirty="0"/>
          </a:p>
        </p:txBody>
      </p:sp>
    </p:spTree>
    <p:extLst>
      <p:ext uri="{BB962C8B-B14F-4D97-AF65-F5344CB8AC3E}">
        <p14:creationId xmlns:p14="http://schemas.microsoft.com/office/powerpoint/2010/main" val="948789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ruutu 5">
            <a:extLst>
              <a:ext uri="{FF2B5EF4-FFF2-40B4-BE49-F238E27FC236}">
                <a16:creationId xmlns:a16="http://schemas.microsoft.com/office/drawing/2014/main" id="{0BEBE256-B004-B26B-A252-142B718805E4}"/>
              </a:ext>
            </a:extLst>
          </p:cNvPr>
          <p:cNvSpPr txBox="1"/>
          <p:nvPr/>
        </p:nvSpPr>
        <p:spPr>
          <a:xfrm>
            <a:off x="0" y="-8181"/>
            <a:ext cx="6094708" cy="2585323"/>
          </a:xfrm>
          <a:prstGeom prst="rect">
            <a:avLst/>
          </a:prstGeom>
          <a:noFill/>
        </p:spPr>
        <p:txBody>
          <a:bodyPr wrap="square">
            <a:spAutoFit/>
          </a:bodyPr>
          <a:lstStyle/>
          <a:p>
            <a:r>
              <a:rPr lang="fi-FI" dirty="0"/>
              <a:t>Millainen on terveydenhoitoalan syksy?</a:t>
            </a:r>
          </a:p>
          <a:p>
            <a:r>
              <a:rPr lang="fi-FI" dirty="0"/>
              <a:t>4 min</a:t>
            </a:r>
          </a:p>
          <a:p>
            <a:r>
              <a:rPr lang="fi-FI" dirty="0"/>
              <a:t>Sosiaali- ja terveydenhuollon uudistus toi Suomeen hyvinvointialueet tämän vuoden alussa. Miten tämä reilun puolen ajanjakso on muuttanut hoitajien työtä ja mitä kesälomien jälkeinen syksy tuo tullessaan? Toimittaja Vesa Marttisen haastattelussa on Superin puheenjohtaja Silja Paavola. </a:t>
            </a:r>
            <a:r>
              <a:rPr lang="fi-FI" dirty="0">
                <a:hlinkClick r:id="rId2"/>
              </a:rPr>
              <a:t>https://areena.yle.fi/1-66469482</a:t>
            </a:r>
            <a:endParaRPr lang="fi-FI" dirty="0"/>
          </a:p>
          <a:p>
            <a:endParaRPr lang="fi-FI" dirty="0"/>
          </a:p>
        </p:txBody>
      </p:sp>
      <p:sp>
        <p:nvSpPr>
          <p:cNvPr id="9" name="Tekstiruutu 8">
            <a:extLst>
              <a:ext uri="{FF2B5EF4-FFF2-40B4-BE49-F238E27FC236}">
                <a16:creationId xmlns:a16="http://schemas.microsoft.com/office/drawing/2014/main" id="{C16BB8F4-856B-AFF1-0A1D-9517999BD19E}"/>
              </a:ext>
            </a:extLst>
          </p:cNvPr>
          <p:cNvSpPr txBox="1"/>
          <p:nvPr/>
        </p:nvSpPr>
        <p:spPr>
          <a:xfrm>
            <a:off x="6094708" y="-11462"/>
            <a:ext cx="5048573" cy="3693319"/>
          </a:xfrm>
          <a:prstGeom prst="rect">
            <a:avLst/>
          </a:prstGeom>
          <a:noFill/>
        </p:spPr>
        <p:txBody>
          <a:bodyPr wrap="square">
            <a:spAutoFit/>
          </a:bodyPr>
          <a:lstStyle/>
          <a:p>
            <a:r>
              <a:rPr lang="fi-FI" dirty="0"/>
              <a:t>Historiallinen sote-päivä käynnistyy – eduskunnassa ratkaiseva äänestys</a:t>
            </a:r>
          </a:p>
          <a:p>
            <a:r>
              <a:rPr lang="fi-FI" dirty="0"/>
              <a:t>14 min</a:t>
            </a:r>
          </a:p>
          <a:p>
            <a:r>
              <a:rPr lang="fi-FI" dirty="0"/>
              <a:t>Eduskunnassa hallituksen sosiaali- ja terveyspalvelu-uudistus eli tuttavallisemmin sote on viimein tänään iltapäivällä ratkaisevassa äänestyksessä. Uudistus siirtäisi sosiaali- ja terveydenhuollon järjestämisvastuun kunnilta 21 uudelle, niin sanotulle hyvinvointialueelle ja Helsingin kaupungille. Soten vaikeaa taivalta kommentoi dosentti Liina-Kaisa Tynkkynen Tampereen yliopistosta. </a:t>
            </a:r>
            <a:r>
              <a:rPr lang="fi-FI" dirty="0">
                <a:hlinkClick r:id="rId3"/>
              </a:rPr>
              <a:t>https://areena.yle.fi/1-50885741</a:t>
            </a:r>
            <a:endParaRPr lang="fi-FI" dirty="0"/>
          </a:p>
          <a:p>
            <a:endParaRPr lang="fi-FI" dirty="0"/>
          </a:p>
        </p:txBody>
      </p:sp>
      <p:sp>
        <p:nvSpPr>
          <p:cNvPr id="11" name="Tekstiruutu 10">
            <a:extLst>
              <a:ext uri="{FF2B5EF4-FFF2-40B4-BE49-F238E27FC236}">
                <a16:creationId xmlns:a16="http://schemas.microsoft.com/office/drawing/2014/main" id="{D15A2967-859E-B526-0B13-576FC917F283}"/>
              </a:ext>
            </a:extLst>
          </p:cNvPr>
          <p:cNvSpPr txBox="1"/>
          <p:nvPr/>
        </p:nvSpPr>
        <p:spPr>
          <a:xfrm>
            <a:off x="82012" y="2527695"/>
            <a:ext cx="6117956" cy="2308324"/>
          </a:xfrm>
          <a:prstGeom prst="rect">
            <a:avLst/>
          </a:prstGeom>
          <a:noFill/>
        </p:spPr>
        <p:txBody>
          <a:bodyPr wrap="square">
            <a:spAutoFit/>
          </a:bodyPr>
          <a:lstStyle/>
          <a:p>
            <a:r>
              <a:rPr lang="fi-FI" dirty="0"/>
              <a:t>Terveydenhuollon etävastaanotot lisääntyvät</a:t>
            </a:r>
          </a:p>
          <a:p>
            <a:r>
              <a:rPr lang="fi-FI" dirty="0"/>
              <a:t>4 min</a:t>
            </a:r>
          </a:p>
          <a:p>
            <a:r>
              <a:rPr lang="fi-FI" dirty="0"/>
              <a:t>Satakunnassa näyttää vahvasti siltä, että nykyisten terveyskeskusten määrä vähenee merkittävästi ja niitä paikataan etävastaanottoja lisäämällä. Mitä pitkään puuhattu sote-uudistus tarkoittaa nyt hyvinvointialueille?</a:t>
            </a:r>
          </a:p>
          <a:p>
            <a:r>
              <a:rPr lang="fi-FI" dirty="0">
                <a:hlinkClick r:id="rId4"/>
              </a:rPr>
              <a:t>https://areena.yle.fi/1-67084788</a:t>
            </a:r>
            <a:endParaRPr lang="fi-FI" dirty="0"/>
          </a:p>
          <a:p>
            <a:endParaRPr lang="fi-FI" dirty="0"/>
          </a:p>
        </p:txBody>
      </p:sp>
      <p:sp>
        <p:nvSpPr>
          <p:cNvPr id="13" name="Tekstiruutu 12">
            <a:extLst>
              <a:ext uri="{FF2B5EF4-FFF2-40B4-BE49-F238E27FC236}">
                <a16:creationId xmlns:a16="http://schemas.microsoft.com/office/drawing/2014/main" id="{00EE913C-E92E-8426-9003-F1453CCC84EA}"/>
              </a:ext>
            </a:extLst>
          </p:cNvPr>
          <p:cNvSpPr txBox="1"/>
          <p:nvPr/>
        </p:nvSpPr>
        <p:spPr>
          <a:xfrm>
            <a:off x="5899366" y="3364702"/>
            <a:ext cx="6117956" cy="2308324"/>
          </a:xfrm>
          <a:prstGeom prst="rect">
            <a:avLst/>
          </a:prstGeom>
          <a:noFill/>
        </p:spPr>
        <p:txBody>
          <a:bodyPr wrap="square">
            <a:spAutoFit/>
          </a:bodyPr>
          <a:lstStyle/>
          <a:p>
            <a:r>
              <a:rPr lang="fi-FI" dirty="0"/>
              <a:t>Päivystyskaaos ja sote-uudistus puhuttavat Jälkiviisaissa – "Historian suurin hallintouudistus eikä terveydenhuollon uudistus"</a:t>
            </a:r>
          </a:p>
          <a:p>
            <a:r>
              <a:rPr lang="fi-FI" dirty="0"/>
              <a:t>16 min</a:t>
            </a:r>
          </a:p>
          <a:p>
            <a:r>
              <a:rPr lang="fi-FI" dirty="0"/>
              <a:t>Jälkiviisaiden aiheina ovat puolustusministeri Antti Kaikkosen isyysvapaa, Euroopan parlamentin korruptioskandaali sekä sairaaloiden päivystysruuhkat. </a:t>
            </a:r>
            <a:r>
              <a:rPr lang="fi-FI" dirty="0">
                <a:hlinkClick r:id="rId5"/>
              </a:rPr>
              <a:t>https://areena.yle.fi/1-64608702</a:t>
            </a:r>
            <a:endParaRPr lang="fi-FI" dirty="0"/>
          </a:p>
          <a:p>
            <a:endParaRPr lang="fi-FI" dirty="0"/>
          </a:p>
        </p:txBody>
      </p:sp>
      <p:sp>
        <p:nvSpPr>
          <p:cNvPr id="3" name="Tekstiruutu 2">
            <a:extLst>
              <a:ext uri="{FF2B5EF4-FFF2-40B4-BE49-F238E27FC236}">
                <a16:creationId xmlns:a16="http://schemas.microsoft.com/office/drawing/2014/main" id="{A5FFD8F7-148F-CED7-D194-64BE027D7724}"/>
              </a:ext>
            </a:extLst>
          </p:cNvPr>
          <p:cNvSpPr txBox="1"/>
          <p:nvPr/>
        </p:nvSpPr>
        <p:spPr>
          <a:xfrm>
            <a:off x="0" y="4700249"/>
            <a:ext cx="5649132" cy="1200329"/>
          </a:xfrm>
          <a:prstGeom prst="rect">
            <a:avLst/>
          </a:prstGeom>
          <a:noFill/>
        </p:spPr>
        <p:txBody>
          <a:bodyPr wrap="square">
            <a:spAutoFit/>
          </a:bodyPr>
          <a:lstStyle/>
          <a:p>
            <a:r>
              <a:rPr lang="fi-FI" dirty="0">
                <a:hlinkClick r:id="rId6"/>
              </a:rPr>
              <a:t>https://ilkkapohjalainen.fi/uutiset/hammashoitopalvelut-siirtyv%C3%A4t-aallokkoon-talven-aikana-nurmosta-siirtyy-kaikki-per%C3%A4sein%C3%A4joelta-vain-osa</a:t>
            </a:r>
            <a:endParaRPr lang="fi-FI" dirty="0"/>
          </a:p>
          <a:p>
            <a:endParaRPr lang="fi-FI" dirty="0"/>
          </a:p>
        </p:txBody>
      </p:sp>
    </p:spTree>
    <p:extLst>
      <p:ext uri="{BB962C8B-B14F-4D97-AF65-F5344CB8AC3E}">
        <p14:creationId xmlns:p14="http://schemas.microsoft.com/office/powerpoint/2010/main" val="1749816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74A40A-E4F0-CDC5-B996-7A9777F301ED}"/>
              </a:ext>
            </a:extLst>
          </p:cNvPr>
          <p:cNvSpPr>
            <a:spLocks noGrp="1"/>
          </p:cNvSpPr>
          <p:nvPr>
            <p:ph type="title"/>
          </p:nvPr>
        </p:nvSpPr>
        <p:spPr>
          <a:xfrm>
            <a:off x="135126" y="0"/>
            <a:ext cx="10515600" cy="692150"/>
          </a:xfrm>
        </p:spPr>
        <p:txBody>
          <a:bodyPr>
            <a:normAutofit/>
          </a:bodyPr>
          <a:lstStyle/>
          <a:p>
            <a:r>
              <a:rPr lang="fi-FI" sz="2800" b="1" dirty="0">
                <a:solidFill>
                  <a:srgbClr val="0070C0"/>
                </a:solidFill>
              </a:rPr>
              <a:t>Suuret yhteiskunnalliset muutokset syynä sote-uudistukseen</a:t>
            </a:r>
          </a:p>
        </p:txBody>
      </p:sp>
      <p:sp>
        <p:nvSpPr>
          <p:cNvPr id="3" name="Sisällön paikkamerkki 2">
            <a:extLst>
              <a:ext uri="{FF2B5EF4-FFF2-40B4-BE49-F238E27FC236}">
                <a16:creationId xmlns:a16="http://schemas.microsoft.com/office/drawing/2014/main" id="{6BD69DB0-00A7-1AE6-1689-E3C103DE2FCA}"/>
              </a:ext>
            </a:extLst>
          </p:cNvPr>
          <p:cNvSpPr>
            <a:spLocks noGrp="1"/>
          </p:cNvSpPr>
          <p:nvPr>
            <p:ph sz="half" idx="1"/>
          </p:nvPr>
        </p:nvSpPr>
        <p:spPr>
          <a:xfrm>
            <a:off x="279471" y="580526"/>
            <a:ext cx="6380480" cy="5657849"/>
          </a:xfrm>
        </p:spPr>
        <p:txBody>
          <a:bodyPr>
            <a:normAutofit/>
          </a:bodyPr>
          <a:lstStyle/>
          <a:p>
            <a:pPr marL="0" indent="0">
              <a:buNone/>
            </a:pPr>
            <a:r>
              <a:rPr lang="fi-FI" sz="2400" b="1" dirty="0">
                <a:solidFill>
                  <a:schemeClr val="accent5">
                    <a:lumMod val="75000"/>
                  </a:schemeClr>
                </a:solidFill>
              </a:rPr>
              <a:t>Yhteiskunnallisia muutoksia</a:t>
            </a:r>
          </a:p>
          <a:p>
            <a:r>
              <a:rPr lang="fi-FI" sz="2000" b="1" dirty="0">
                <a:solidFill>
                  <a:schemeClr val="accent5">
                    <a:lumMod val="75000"/>
                  </a:schemeClr>
                </a:solidFill>
              </a:rPr>
              <a:t>Väestörakenteen muutos</a:t>
            </a:r>
          </a:p>
          <a:p>
            <a:pPr lvl="1"/>
            <a:r>
              <a:rPr lang="fi-FI" sz="2000" dirty="0">
                <a:solidFill>
                  <a:schemeClr val="accent5">
                    <a:lumMod val="75000"/>
                  </a:schemeClr>
                </a:solidFill>
              </a:rPr>
              <a:t>syntyvyyden lasku ja eliniän piteneminen</a:t>
            </a:r>
          </a:p>
          <a:p>
            <a:r>
              <a:rPr lang="fi-FI" sz="2000" b="1" dirty="0">
                <a:solidFill>
                  <a:schemeClr val="accent5">
                    <a:lumMod val="75000"/>
                  </a:schemeClr>
                </a:solidFill>
              </a:rPr>
              <a:t>Huoltosuhteen muutos</a:t>
            </a:r>
          </a:p>
          <a:p>
            <a:pPr lvl="1"/>
            <a:r>
              <a:rPr lang="fi-FI" sz="2000" dirty="0">
                <a:solidFill>
                  <a:schemeClr val="accent5">
                    <a:lumMod val="75000"/>
                  </a:schemeClr>
                </a:solidFill>
              </a:rPr>
              <a:t>yhä suurempi osa väestöstä eläkkeellä ja siten työvoiman ulkopuolella</a:t>
            </a:r>
          </a:p>
          <a:p>
            <a:pPr lvl="1"/>
            <a:r>
              <a:rPr lang="fi-FI" sz="2000" dirty="0">
                <a:solidFill>
                  <a:schemeClr val="accent5">
                    <a:lumMod val="75000"/>
                  </a:schemeClr>
                </a:solidFill>
              </a:rPr>
              <a:t>verotulojen väheneminen</a:t>
            </a:r>
          </a:p>
          <a:p>
            <a:r>
              <a:rPr lang="fi-FI" sz="2000" b="1" dirty="0">
                <a:solidFill>
                  <a:schemeClr val="accent5">
                    <a:lumMod val="75000"/>
                  </a:schemeClr>
                </a:solidFill>
              </a:rPr>
              <a:t>Kustannusten kasvu</a:t>
            </a:r>
          </a:p>
          <a:p>
            <a:pPr lvl="1"/>
            <a:r>
              <a:rPr lang="fi-FI" sz="2000" dirty="0">
                <a:solidFill>
                  <a:schemeClr val="accent5">
                    <a:lumMod val="75000"/>
                  </a:schemeClr>
                </a:solidFill>
              </a:rPr>
              <a:t>vanhusten sosiaali- ja terveyspalvelut kuormittavat terveydenhuoltoa yhä enemmän</a:t>
            </a:r>
          </a:p>
          <a:p>
            <a:pPr lvl="1"/>
            <a:r>
              <a:rPr lang="fi-FI" sz="2000" b="1" i="1" dirty="0">
                <a:solidFill>
                  <a:schemeClr val="accent5">
                    <a:lumMod val="75000"/>
                  </a:schemeClr>
                </a:solidFill>
              </a:rPr>
              <a:t>pitkäaikaissairauksien</a:t>
            </a:r>
            <a:r>
              <a:rPr lang="fi-FI" sz="2000" dirty="0">
                <a:solidFill>
                  <a:schemeClr val="accent5">
                    <a:lumMod val="75000"/>
                  </a:schemeClr>
                </a:solidFill>
              </a:rPr>
              <a:t> hoito on erityisen kallista</a:t>
            </a:r>
            <a:endParaRPr lang="fi-FI" sz="2000" b="1" dirty="0">
              <a:solidFill>
                <a:schemeClr val="accent5">
                  <a:lumMod val="75000"/>
                </a:schemeClr>
              </a:solidFill>
            </a:endParaRPr>
          </a:p>
          <a:p>
            <a:r>
              <a:rPr lang="fi-FI" sz="2000" b="1" dirty="0">
                <a:solidFill>
                  <a:schemeClr val="accent5">
                    <a:lumMod val="75000"/>
                  </a:schemeClr>
                </a:solidFill>
              </a:rPr>
              <a:t>Palvelujen laatu</a:t>
            </a:r>
          </a:p>
          <a:p>
            <a:pPr lvl="1"/>
            <a:r>
              <a:rPr lang="fi-FI" sz="2000" dirty="0">
                <a:solidFill>
                  <a:schemeClr val="accent5">
                    <a:lumMod val="75000"/>
                  </a:schemeClr>
                </a:solidFill>
              </a:rPr>
              <a:t>palvelujen saatavuudessa ja saavutettavuudessa sekä ammattitaitoisen työvoiman saannissa alueellisia eroja</a:t>
            </a:r>
          </a:p>
          <a:p>
            <a:pPr marL="457200" lvl="1" indent="0">
              <a:buNone/>
            </a:pPr>
            <a:endParaRPr lang="fi-FI" sz="2000" dirty="0"/>
          </a:p>
          <a:p>
            <a:pPr lvl="1"/>
            <a:endParaRPr lang="fi-FI" sz="2000" dirty="0"/>
          </a:p>
        </p:txBody>
      </p:sp>
      <p:sp>
        <p:nvSpPr>
          <p:cNvPr id="4" name="Sisällön paikkamerkki 3">
            <a:extLst>
              <a:ext uri="{FF2B5EF4-FFF2-40B4-BE49-F238E27FC236}">
                <a16:creationId xmlns:a16="http://schemas.microsoft.com/office/drawing/2014/main" id="{365D4742-A19A-DCE2-4893-97D1E0D5F7DA}"/>
              </a:ext>
            </a:extLst>
          </p:cNvPr>
          <p:cNvSpPr>
            <a:spLocks noGrp="1"/>
          </p:cNvSpPr>
          <p:nvPr>
            <p:ph sz="half" idx="2"/>
          </p:nvPr>
        </p:nvSpPr>
        <p:spPr>
          <a:xfrm>
            <a:off x="7007110" y="559679"/>
            <a:ext cx="4571154" cy="5205413"/>
          </a:xfrm>
        </p:spPr>
        <p:txBody>
          <a:bodyPr>
            <a:normAutofit/>
          </a:bodyPr>
          <a:lstStyle/>
          <a:p>
            <a:pPr marL="0" indent="0">
              <a:buNone/>
            </a:pPr>
            <a:r>
              <a:rPr lang="fi-FI" sz="2400" b="1" dirty="0">
                <a:solidFill>
                  <a:schemeClr val="accent5">
                    <a:lumMod val="75000"/>
                  </a:schemeClr>
                </a:solidFill>
              </a:rPr>
              <a:t>Sote 2023 tavoitteita</a:t>
            </a:r>
            <a:endParaRPr lang="fi-FI" sz="2000" dirty="0">
              <a:solidFill>
                <a:schemeClr val="accent5">
                  <a:lumMod val="75000"/>
                </a:schemeClr>
              </a:solidFill>
            </a:endParaRPr>
          </a:p>
          <a:p>
            <a:pPr marL="0" indent="0" algn="l">
              <a:buNone/>
            </a:pPr>
            <a:r>
              <a:rPr lang="fi-FI" sz="2000" b="0" i="0" u="none" strike="noStrike" baseline="0" dirty="0">
                <a:solidFill>
                  <a:schemeClr val="accent5">
                    <a:lumMod val="75000"/>
                  </a:schemeClr>
                </a:solidFill>
              </a:rPr>
              <a:t>• turvata yhdenvertaiset ja laadukkaat sosiaali- ja terveydenhuollon sekä pelastustoimen palvelut hyvinvointialueella asuville</a:t>
            </a:r>
          </a:p>
          <a:p>
            <a:pPr marL="0" indent="0" algn="l">
              <a:buNone/>
            </a:pPr>
            <a:r>
              <a:rPr lang="fi-FI" sz="2000" b="0" i="0" u="none" strike="noStrike" baseline="0" dirty="0">
                <a:solidFill>
                  <a:schemeClr val="accent5">
                    <a:lumMod val="75000"/>
                  </a:schemeClr>
                </a:solidFill>
              </a:rPr>
              <a:t>•  parantaa palvelujen saatavuutta ja saavutettavuutta</a:t>
            </a:r>
          </a:p>
          <a:p>
            <a:pPr marL="0" indent="0" algn="l">
              <a:buNone/>
            </a:pPr>
            <a:r>
              <a:rPr lang="fi-FI" sz="2000" b="0" i="0" u="none" strike="noStrike" baseline="0" dirty="0">
                <a:solidFill>
                  <a:schemeClr val="accent5">
                    <a:lumMod val="75000"/>
                  </a:schemeClr>
                </a:solidFill>
              </a:rPr>
              <a:t>•  kaventaa hyvinvointi- ja terveyseroja</a:t>
            </a:r>
          </a:p>
          <a:p>
            <a:pPr marL="0" indent="0" algn="l">
              <a:buNone/>
            </a:pPr>
            <a:r>
              <a:rPr lang="fi-FI" sz="2000" b="0" i="0" u="none" strike="noStrike" baseline="0" dirty="0">
                <a:solidFill>
                  <a:schemeClr val="accent5">
                    <a:lumMod val="75000"/>
                  </a:schemeClr>
                </a:solidFill>
              </a:rPr>
              <a:t>•  turvata ammattitaitoisen työvoiman saanti</a:t>
            </a:r>
          </a:p>
          <a:p>
            <a:pPr marL="0" indent="0" algn="l">
              <a:buNone/>
            </a:pPr>
            <a:r>
              <a:rPr lang="fi-FI" sz="2000" b="0" i="0" u="none" strike="noStrike" baseline="0" dirty="0">
                <a:solidFill>
                  <a:schemeClr val="accent5">
                    <a:lumMod val="75000"/>
                  </a:schemeClr>
                </a:solidFill>
              </a:rPr>
              <a:t>•  vastata väestön ikääntymisen ja syntyvyyden laskun aiheuttamiin haasteisiin</a:t>
            </a:r>
          </a:p>
          <a:p>
            <a:pPr marL="0" indent="0" algn="l">
              <a:buNone/>
            </a:pPr>
            <a:r>
              <a:rPr lang="fi-FI" sz="2000" b="0" i="0" u="none" strike="noStrike" baseline="0" dirty="0">
                <a:solidFill>
                  <a:schemeClr val="accent5">
                    <a:lumMod val="75000"/>
                  </a:schemeClr>
                </a:solidFill>
              </a:rPr>
              <a:t>•  hillitä kustannusten kasvua</a:t>
            </a:r>
            <a:endParaRPr lang="fi-FI" sz="2000" dirty="0">
              <a:solidFill>
                <a:schemeClr val="accent5">
                  <a:lumMod val="75000"/>
                </a:schemeClr>
              </a:solidFill>
            </a:endParaRPr>
          </a:p>
        </p:txBody>
      </p:sp>
      <p:sp>
        <p:nvSpPr>
          <p:cNvPr id="6" name="Tekstiruutu 5">
            <a:extLst>
              <a:ext uri="{FF2B5EF4-FFF2-40B4-BE49-F238E27FC236}">
                <a16:creationId xmlns:a16="http://schemas.microsoft.com/office/drawing/2014/main" id="{C664BA77-E443-ACE7-FB73-D6FAA93DA63F}"/>
              </a:ext>
            </a:extLst>
          </p:cNvPr>
          <p:cNvSpPr txBox="1"/>
          <p:nvPr/>
        </p:nvSpPr>
        <p:spPr>
          <a:xfrm>
            <a:off x="6055161" y="5290074"/>
            <a:ext cx="6094708" cy="923330"/>
          </a:xfrm>
          <a:prstGeom prst="rect">
            <a:avLst/>
          </a:prstGeom>
          <a:noFill/>
        </p:spPr>
        <p:txBody>
          <a:bodyPr wrap="square">
            <a:spAutoFit/>
          </a:bodyPr>
          <a:lstStyle/>
          <a:p>
            <a:r>
              <a:rPr lang="fi-FI" dirty="0">
                <a:hlinkClick r:id="rId2"/>
              </a:rPr>
              <a:t>https://www.mtv.fi/lyhyet/c608497e486568722e3b/tekoalyn-avulla-julkinen-terveydenhuolto-sujuvammaksi?section=klipp</a:t>
            </a:r>
            <a:endParaRPr lang="fi-FI" dirty="0"/>
          </a:p>
          <a:p>
            <a:endParaRPr lang="fi-FI" dirty="0"/>
          </a:p>
        </p:txBody>
      </p:sp>
      <p:sp>
        <p:nvSpPr>
          <p:cNvPr id="8" name="Tekstiruutu 7">
            <a:extLst>
              <a:ext uri="{FF2B5EF4-FFF2-40B4-BE49-F238E27FC236}">
                <a16:creationId xmlns:a16="http://schemas.microsoft.com/office/drawing/2014/main" id="{2895C368-C752-74BA-A6D7-AA5CDA4E6D1E}"/>
              </a:ext>
            </a:extLst>
          </p:cNvPr>
          <p:cNvSpPr txBox="1"/>
          <p:nvPr/>
        </p:nvSpPr>
        <p:spPr>
          <a:xfrm>
            <a:off x="-67688" y="5646170"/>
            <a:ext cx="6094708" cy="1200329"/>
          </a:xfrm>
          <a:prstGeom prst="rect">
            <a:avLst/>
          </a:prstGeom>
          <a:noFill/>
        </p:spPr>
        <p:txBody>
          <a:bodyPr wrap="square">
            <a:spAutoFit/>
          </a:bodyPr>
          <a:lstStyle/>
          <a:p>
            <a:r>
              <a:rPr lang="fi-FI" dirty="0">
                <a:hlinkClick r:id="rId3"/>
              </a:rPr>
              <a:t>https://www.mtv.fi/lyhyet/ba3243dbf7fa6f96583a/video-hoitojonoista-eroon-miten-terveydenhoito-tulisi-turvata?first=f65885e850a87a2644a8&amp;section=urheilu-klipit</a:t>
            </a:r>
            <a:endParaRPr lang="fi-FI" dirty="0"/>
          </a:p>
          <a:p>
            <a:endParaRPr lang="fi-FI" dirty="0"/>
          </a:p>
        </p:txBody>
      </p:sp>
      <p:sp>
        <p:nvSpPr>
          <p:cNvPr id="7" name="Tekstiruutu 6">
            <a:extLst>
              <a:ext uri="{FF2B5EF4-FFF2-40B4-BE49-F238E27FC236}">
                <a16:creationId xmlns:a16="http://schemas.microsoft.com/office/drawing/2014/main" id="{58D5C0FC-B478-3B71-DB53-739F7CE8358B}"/>
              </a:ext>
            </a:extLst>
          </p:cNvPr>
          <p:cNvSpPr txBox="1"/>
          <p:nvPr/>
        </p:nvSpPr>
        <p:spPr>
          <a:xfrm>
            <a:off x="6027020" y="5934670"/>
            <a:ext cx="6150990" cy="1200329"/>
          </a:xfrm>
          <a:prstGeom prst="rect">
            <a:avLst/>
          </a:prstGeom>
          <a:noFill/>
        </p:spPr>
        <p:txBody>
          <a:bodyPr wrap="square">
            <a:spAutoFit/>
          </a:bodyPr>
          <a:lstStyle/>
          <a:p>
            <a:r>
              <a:rPr lang="fi-FI" dirty="0">
                <a:hlinkClick r:id="rId4"/>
              </a:rPr>
              <a:t>https://www.mtv.fi/lyhyet/6805c5dad0fd44c06ade/video-teknologia-vanhuspalveluiden-apuna-ja-uhkana-tarvitaanko-lakimuutos</a:t>
            </a:r>
            <a:endParaRPr lang="fi-FI" dirty="0"/>
          </a:p>
          <a:p>
            <a:endParaRPr lang="fi-FI" dirty="0"/>
          </a:p>
        </p:txBody>
      </p:sp>
    </p:spTree>
    <p:extLst>
      <p:ext uri="{BB962C8B-B14F-4D97-AF65-F5344CB8AC3E}">
        <p14:creationId xmlns:p14="http://schemas.microsoft.com/office/powerpoint/2010/main" val="379593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4">
                                            <p:txEl>
                                              <p:pRg st="0" end="0"/>
                                            </p:txEl>
                                          </p:spTgt>
                                        </p:tgtEl>
                                        <p:attrNameLst>
                                          <p:attrName>style.visibility</p:attrName>
                                        </p:attrNameLst>
                                      </p:cBhvr>
                                      <p:to>
                                        <p:strVal val="visible"/>
                                      </p:to>
                                    </p:set>
                                    <p:animEffect transition="in" filter="wipe(down)">
                                      <p:cBhvr>
                                        <p:cTn id="62" dur="500"/>
                                        <p:tgtEl>
                                          <p:spTgt spid="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4">
                                            <p:txEl>
                                              <p:pRg st="1" end="1"/>
                                            </p:txEl>
                                          </p:spTgt>
                                        </p:tgtEl>
                                        <p:attrNameLst>
                                          <p:attrName>style.visibility</p:attrName>
                                        </p:attrNameLst>
                                      </p:cBhvr>
                                      <p:to>
                                        <p:strVal val="visible"/>
                                      </p:to>
                                    </p:set>
                                    <p:animEffect transition="in" filter="wipe(down)">
                                      <p:cBhvr>
                                        <p:cTn id="67" dur="500"/>
                                        <p:tgtEl>
                                          <p:spTgt spid="4">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4">
                                            <p:txEl>
                                              <p:pRg st="2" end="2"/>
                                            </p:txEl>
                                          </p:spTgt>
                                        </p:tgtEl>
                                        <p:attrNameLst>
                                          <p:attrName>style.visibility</p:attrName>
                                        </p:attrNameLst>
                                      </p:cBhvr>
                                      <p:to>
                                        <p:strVal val="visible"/>
                                      </p:to>
                                    </p:set>
                                    <p:animEffect transition="in" filter="wipe(down)">
                                      <p:cBhvr>
                                        <p:cTn id="72" dur="500"/>
                                        <p:tgtEl>
                                          <p:spTgt spid="4">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4">
                                            <p:txEl>
                                              <p:pRg st="3" end="3"/>
                                            </p:txEl>
                                          </p:spTgt>
                                        </p:tgtEl>
                                        <p:attrNameLst>
                                          <p:attrName>style.visibility</p:attrName>
                                        </p:attrNameLst>
                                      </p:cBhvr>
                                      <p:to>
                                        <p:strVal val="visible"/>
                                      </p:to>
                                    </p:set>
                                    <p:animEffect transition="in" filter="wipe(down)">
                                      <p:cBhvr>
                                        <p:cTn id="77" dur="500"/>
                                        <p:tgtEl>
                                          <p:spTgt spid="4">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4">
                                            <p:txEl>
                                              <p:pRg st="4" end="4"/>
                                            </p:txEl>
                                          </p:spTgt>
                                        </p:tgtEl>
                                        <p:attrNameLst>
                                          <p:attrName>style.visibility</p:attrName>
                                        </p:attrNameLst>
                                      </p:cBhvr>
                                      <p:to>
                                        <p:strVal val="visible"/>
                                      </p:to>
                                    </p:set>
                                    <p:animEffect transition="in" filter="wipe(down)">
                                      <p:cBhvr>
                                        <p:cTn id="82" dur="500"/>
                                        <p:tgtEl>
                                          <p:spTgt spid="4">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4">
                                            <p:txEl>
                                              <p:pRg st="5" end="5"/>
                                            </p:txEl>
                                          </p:spTgt>
                                        </p:tgtEl>
                                        <p:attrNameLst>
                                          <p:attrName>style.visibility</p:attrName>
                                        </p:attrNameLst>
                                      </p:cBhvr>
                                      <p:to>
                                        <p:strVal val="visible"/>
                                      </p:to>
                                    </p:set>
                                    <p:animEffect transition="in" filter="wipe(down)">
                                      <p:cBhvr>
                                        <p:cTn id="87" dur="500"/>
                                        <p:tgtEl>
                                          <p:spTgt spid="4">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4">
                                            <p:txEl>
                                              <p:pRg st="6" end="6"/>
                                            </p:txEl>
                                          </p:spTgt>
                                        </p:tgtEl>
                                        <p:attrNameLst>
                                          <p:attrName>style.visibility</p:attrName>
                                        </p:attrNameLst>
                                      </p:cBhvr>
                                      <p:to>
                                        <p:strVal val="visible"/>
                                      </p:to>
                                    </p:set>
                                    <p:animEffect transition="in" filter="wipe(down)">
                                      <p:cBhvr>
                                        <p:cTn id="9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5303C7A2-A008-F422-04DE-350B67A94172}"/>
              </a:ext>
            </a:extLst>
          </p:cNvPr>
          <p:cNvPicPr>
            <a:picLocks noChangeAspect="1"/>
          </p:cNvPicPr>
          <p:nvPr/>
        </p:nvPicPr>
        <p:blipFill>
          <a:blip r:embed="rId2"/>
          <a:stretch>
            <a:fillRect/>
          </a:stretch>
        </p:blipFill>
        <p:spPr>
          <a:xfrm>
            <a:off x="967312" y="0"/>
            <a:ext cx="10257376" cy="6858000"/>
          </a:xfrm>
          <a:prstGeom prst="rect">
            <a:avLst/>
          </a:prstGeom>
        </p:spPr>
      </p:pic>
    </p:spTree>
    <p:extLst>
      <p:ext uri="{BB962C8B-B14F-4D97-AF65-F5344CB8AC3E}">
        <p14:creationId xmlns:p14="http://schemas.microsoft.com/office/powerpoint/2010/main" val="96856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7E047904-ADA3-EA6F-E78D-C486DCD3F959}"/>
              </a:ext>
            </a:extLst>
          </p:cNvPr>
          <p:cNvPicPr>
            <a:picLocks noChangeAspect="1"/>
          </p:cNvPicPr>
          <p:nvPr/>
        </p:nvPicPr>
        <p:blipFill>
          <a:blip r:embed="rId2"/>
          <a:stretch>
            <a:fillRect/>
          </a:stretch>
        </p:blipFill>
        <p:spPr>
          <a:xfrm>
            <a:off x="0" y="189272"/>
            <a:ext cx="10601325" cy="6602054"/>
          </a:xfrm>
          <a:prstGeom prst="rect">
            <a:avLst/>
          </a:prstGeom>
        </p:spPr>
      </p:pic>
    </p:spTree>
    <p:extLst>
      <p:ext uri="{BB962C8B-B14F-4D97-AF65-F5344CB8AC3E}">
        <p14:creationId xmlns:p14="http://schemas.microsoft.com/office/powerpoint/2010/main" val="495699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7D1AD743-46DC-41E6-9F81-A9C4EBE8F240}"/>
              </a:ext>
            </a:extLst>
          </p:cNvPr>
          <p:cNvPicPr>
            <a:picLocks noChangeAspect="1"/>
          </p:cNvPicPr>
          <p:nvPr/>
        </p:nvPicPr>
        <p:blipFill>
          <a:blip r:embed="rId2"/>
          <a:stretch>
            <a:fillRect/>
          </a:stretch>
        </p:blipFill>
        <p:spPr>
          <a:xfrm>
            <a:off x="0" y="0"/>
            <a:ext cx="10228011" cy="6858000"/>
          </a:xfrm>
          <a:prstGeom prst="rect">
            <a:avLst/>
          </a:prstGeom>
        </p:spPr>
      </p:pic>
    </p:spTree>
    <p:extLst>
      <p:ext uri="{BB962C8B-B14F-4D97-AF65-F5344CB8AC3E}">
        <p14:creationId xmlns:p14="http://schemas.microsoft.com/office/powerpoint/2010/main" val="647659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470E9F8A-D048-2DF8-07A8-667C58C66DD1}"/>
              </a:ext>
            </a:extLst>
          </p:cNvPr>
          <p:cNvPicPr>
            <a:picLocks noChangeAspect="1"/>
          </p:cNvPicPr>
          <p:nvPr/>
        </p:nvPicPr>
        <p:blipFill>
          <a:blip r:embed="rId2"/>
          <a:stretch>
            <a:fillRect/>
          </a:stretch>
        </p:blipFill>
        <p:spPr>
          <a:xfrm>
            <a:off x="5966921" y="2688073"/>
            <a:ext cx="6043101" cy="1898541"/>
          </a:xfrm>
          <a:prstGeom prst="rect">
            <a:avLst/>
          </a:prstGeom>
        </p:spPr>
      </p:pic>
      <p:sp>
        <p:nvSpPr>
          <p:cNvPr id="4" name="Tekstiruutu 3">
            <a:extLst>
              <a:ext uri="{FF2B5EF4-FFF2-40B4-BE49-F238E27FC236}">
                <a16:creationId xmlns:a16="http://schemas.microsoft.com/office/drawing/2014/main" id="{FEE7DAB3-6219-B38A-27D9-5729C1892600}"/>
              </a:ext>
            </a:extLst>
          </p:cNvPr>
          <p:cNvSpPr txBox="1"/>
          <p:nvPr/>
        </p:nvSpPr>
        <p:spPr>
          <a:xfrm>
            <a:off x="0" y="0"/>
            <a:ext cx="11967421" cy="2862322"/>
          </a:xfrm>
          <a:prstGeom prst="rect">
            <a:avLst/>
          </a:prstGeom>
          <a:noFill/>
        </p:spPr>
        <p:txBody>
          <a:bodyPr wrap="square" rtlCol="0">
            <a:spAutoFit/>
          </a:bodyPr>
          <a:lstStyle/>
          <a:p>
            <a:r>
              <a:rPr lang="fi-FI" sz="2000" b="1" dirty="0">
                <a:solidFill>
                  <a:schemeClr val="accent1"/>
                </a:solidFill>
              </a:rPr>
              <a:t>Palveluohjaus</a:t>
            </a:r>
          </a:p>
          <a:p>
            <a:pPr marL="285750" indent="-285750">
              <a:buFontTx/>
              <a:buChar char="-"/>
            </a:pPr>
            <a:r>
              <a:rPr lang="fi-FI" sz="2000" dirty="0">
                <a:solidFill>
                  <a:schemeClr val="accent1"/>
                </a:solidFill>
              </a:rPr>
              <a:t>Moniammatillinen tiimi selvittää palveluiden tarpeen ja pohtii vaihtoehtoja yhdessä asiakkaan kanssa.</a:t>
            </a:r>
          </a:p>
          <a:p>
            <a:pPr marL="285750" indent="-285750">
              <a:buFontTx/>
              <a:buChar char="-"/>
            </a:pPr>
            <a:r>
              <a:rPr lang="fi-FI" sz="2000" dirty="0">
                <a:solidFill>
                  <a:schemeClr val="accent1"/>
                </a:solidFill>
              </a:rPr>
              <a:t>Valitut palvelut yhdistetään hoito- tai palveluketjuksi.</a:t>
            </a:r>
          </a:p>
          <a:p>
            <a:r>
              <a:rPr lang="fi-FI" sz="2000" b="1" dirty="0">
                <a:solidFill>
                  <a:schemeClr val="accent1"/>
                </a:solidFill>
              </a:rPr>
              <a:t>Hoitotakuu</a:t>
            </a:r>
          </a:p>
          <a:p>
            <a:pPr marL="285750" indent="-285750">
              <a:buFontTx/>
              <a:buChar char="-"/>
            </a:pPr>
            <a:r>
              <a:rPr lang="fi-FI" sz="2000" dirty="0">
                <a:solidFill>
                  <a:schemeClr val="accent1"/>
                </a:solidFill>
              </a:rPr>
              <a:t>Potilaan oikeus päästä kiireettömään hoitoon tietyssä ajassa.</a:t>
            </a:r>
          </a:p>
          <a:p>
            <a:pPr marL="285750" indent="-285750">
              <a:buFontTx/>
              <a:buChar char="-"/>
            </a:pPr>
            <a:r>
              <a:rPr lang="fi-FI" sz="2000" dirty="0">
                <a:solidFill>
                  <a:schemeClr val="accent1"/>
                </a:solidFill>
              </a:rPr>
              <a:t>Kiireellistä hoitoa on oikeus saada välittömästi.</a:t>
            </a:r>
          </a:p>
          <a:p>
            <a:r>
              <a:rPr lang="fi-FI" sz="2000" b="1" dirty="0">
                <a:solidFill>
                  <a:schemeClr val="accent1"/>
                </a:solidFill>
              </a:rPr>
              <a:t>Käypä hoito -suositukset</a:t>
            </a:r>
          </a:p>
          <a:p>
            <a:pPr marL="342900" indent="-342900">
              <a:buFontTx/>
              <a:buChar char="-"/>
            </a:pPr>
            <a:r>
              <a:rPr lang="fi-FI" sz="2000" dirty="0">
                <a:solidFill>
                  <a:schemeClr val="accent1"/>
                </a:solidFill>
              </a:rPr>
              <a:t>asiantuntijoiden laatimia, tutkimuksiin pohjautuvia ohjeita yleisimpien sairauksien hoitoon ja ehkäisyyn</a:t>
            </a:r>
          </a:p>
          <a:p>
            <a:pPr marL="342900" indent="-342900">
              <a:buFontTx/>
              <a:buChar char="-"/>
            </a:pPr>
            <a:r>
              <a:rPr lang="fi-FI" sz="2000" b="1" dirty="0">
                <a:solidFill>
                  <a:schemeClr val="accent1"/>
                </a:solidFill>
              </a:rPr>
              <a:t>yhtenäistävät</a:t>
            </a:r>
            <a:r>
              <a:rPr lang="fi-FI" sz="2000" dirty="0">
                <a:solidFill>
                  <a:schemeClr val="accent1"/>
                </a:solidFill>
              </a:rPr>
              <a:t> </a:t>
            </a:r>
            <a:r>
              <a:rPr lang="fi-FI" sz="2000" b="1" i="1" dirty="0">
                <a:solidFill>
                  <a:schemeClr val="accent1"/>
                </a:solidFill>
              </a:rPr>
              <a:t>hoitokäytänteitä</a:t>
            </a:r>
            <a:r>
              <a:rPr lang="fi-FI" sz="2000" dirty="0">
                <a:solidFill>
                  <a:schemeClr val="accent1"/>
                </a:solidFill>
              </a:rPr>
              <a:t> koko maassa</a:t>
            </a:r>
          </a:p>
        </p:txBody>
      </p:sp>
      <p:sp>
        <p:nvSpPr>
          <p:cNvPr id="3" name="Tekstiruutu 2">
            <a:extLst>
              <a:ext uri="{FF2B5EF4-FFF2-40B4-BE49-F238E27FC236}">
                <a16:creationId xmlns:a16="http://schemas.microsoft.com/office/drawing/2014/main" id="{B2D7D0E1-1C38-10CF-23D8-281BC278ED18}"/>
              </a:ext>
            </a:extLst>
          </p:cNvPr>
          <p:cNvSpPr txBox="1"/>
          <p:nvPr/>
        </p:nvSpPr>
        <p:spPr>
          <a:xfrm>
            <a:off x="5872713" y="5264462"/>
            <a:ext cx="6094708" cy="738664"/>
          </a:xfrm>
          <a:prstGeom prst="rect">
            <a:avLst/>
          </a:prstGeom>
          <a:noFill/>
        </p:spPr>
        <p:txBody>
          <a:bodyPr wrap="square">
            <a:spAutoFit/>
          </a:bodyPr>
          <a:lstStyle/>
          <a:p>
            <a:r>
              <a:rPr lang="fi-FI" sz="1200" dirty="0">
                <a:hlinkClick r:id="rId3"/>
              </a:rPr>
              <a:t>https://www.mtv.fi/sarja/huomenta-suomi-1487/millaista-on-kuntouttava-psykoterapia-ja-miten-sellaiseen-hakeudutaan-20676472</a:t>
            </a:r>
            <a:endParaRPr lang="fi-FI" sz="1200" dirty="0"/>
          </a:p>
          <a:p>
            <a:endParaRPr lang="fi-FI" dirty="0"/>
          </a:p>
        </p:txBody>
      </p:sp>
      <p:sp>
        <p:nvSpPr>
          <p:cNvPr id="5" name="Tekstiruutu 4">
            <a:extLst>
              <a:ext uri="{FF2B5EF4-FFF2-40B4-BE49-F238E27FC236}">
                <a16:creationId xmlns:a16="http://schemas.microsoft.com/office/drawing/2014/main" id="{E44B6867-7F1B-BAF9-B2D8-FEB59CACDAD3}"/>
              </a:ext>
            </a:extLst>
          </p:cNvPr>
          <p:cNvSpPr txBox="1"/>
          <p:nvPr/>
        </p:nvSpPr>
        <p:spPr>
          <a:xfrm>
            <a:off x="-33578" y="2919001"/>
            <a:ext cx="6043100" cy="3970318"/>
          </a:xfrm>
          <a:prstGeom prst="rect">
            <a:avLst/>
          </a:prstGeom>
          <a:noFill/>
        </p:spPr>
        <p:txBody>
          <a:bodyPr wrap="square">
            <a:spAutoFit/>
          </a:bodyPr>
          <a:lstStyle/>
          <a:p>
            <a:pPr algn="l"/>
            <a:r>
              <a:rPr lang="fi-FI" b="1" i="0" dirty="0">
                <a:solidFill>
                  <a:srgbClr val="131415"/>
                </a:solidFill>
                <a:effectLst/>
                <a:latin typeface="Yle Next"/>
              </a:rPr>
              <a:t>Digitaalinen hoitopolkusovellus asiointia helpottamaan</a:t>
            </a:r>
          </a:p>
          <a:p>
            <a:pPr algn="l"/>
            <a:r>
              <a:rPr lang="fi-FI" b="0" i="0" dirty="0">
                <a:solidFill>
                  <a:srgbClr val="131415"/>
                </a:solidFill>
                <a:effectLst/>
                <a:latin typeface="Yle Next"/>
              </a:rPr>
              <a:t>Kymenlaakson hyvinvointialue ottaa niin ikään tänään perjantaina käyttöön digitaalisen hoitopolkusovelluksen, jonka tarkoituksena on helpottaa asiointia terveydenhuollon henkilöstön kanssa.</a:t>
            </a:r>
          </a:p>
          <a:p>
            <a:pPr algn="l"/>
            <a:r>
              <a:rPr lang="fi-FI" b="0" i="0" dirty="0">
                <a:solidFill>
                  <a:srgbClr val="131415"/>
                </a:solidFill>
                <a:effectLst/>
                <a:latin typeface="Yle Next"/>
              </a:rPr>
              <a:t>– Digipolulle on tehty kattava infopaketti raskaudenkeskeytyksestä ja lisäksi vielä linkit ehkäisyn Käypä hoito –suositukseen. Potilaat toivottavasti lukevat näitä ennen vastaanottokäyntiä, jotta varsinaisessa keskustelussa päästäisiin nopeammin eteenpäin, Grönvall kertoo.</a:t>
            </a:r>
          </a:p>
          <a:p>
            <a:pPr algn="l"/>
            <a:r>
              <a:rPr lang="fi-FI" b="0" i="0" dirty="0">
                <a:solidFill>
                  <a:srgbClr val="131415"/>
                </a:solidFill>
                <a:effectLst/>
                <a:latin typeface="Yle Next"/>
              </a:rPr>
              <a:t>Jos asiakas ei pysty käyttämään digisovellusta, asioinnin voi tehdä vanhaan malliin puhelimitse. </a:t>
            </a:r>
            <a:r>
              <a:rPr lang="fi-FI" b="0" i="0">
                <a:solidFill>
                  <a:srgbClr val="131415"/>
                </a:solidFill>
                <a:effectLst/>
                <a:latin typeface="Yle Next"/>
                <a:hlinkClick r:id="rId4"/>
              </a:rPr>
              <a:t>https://yle.fi/a/74-20048023</a:t>
            </a:r>
            <a:endParaRPr lang="fi-FI" b="0" i="0">
              <a:solidFill>
                <a:srgbClr val="131415"/>
              </a:solidFill>
              <a:effectLst/>
              <a:latin typeface="Yle Next"/>
            </a:endParaRPr>
          </a:p>
          <a:p>
            <a:pPr algn="l"/>
            <a:endParaRPr lang="fi-FI" b="0" i="0" dirty="0">
              <a:solidFill>
                <a:srgbClr val="131415"/>
              </a:solidFill>
              <a:effectLst/>
              <a:latin typeface="Yle Next"/>
            </a:endParaRPr>
          </a:p>
        </p:txBody>
      </p:sp>
    </p:spTree>
    <p:extLst>
      <p:ext uri="{BB962C8B-B14F-4D97-AF65-F5344CB8AC3E}">
        <p14:creationId xmlns:p14="http://schemas.microsoft.com/office/powerpoint/2010/main" val="7666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1)">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heel(1)">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heel(1)">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heel(1)">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heel(1)">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heel(1)">
                                      <p:cBhvr>
                                        <p:cTn id="37" dur="2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heel(1)">
                                      <p:cBhvr>
                                        <p:cTn id="42" dur="2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heel(1)">
                                      <p:cBhvr>
                                        <p:cTn id="47"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8e8df33-a090-4ce7-a58b-5234ff1e67e3">
      <Terms xmlns="http://schemas.microsoft.com/office/infopath/2007/PartnerControls"/>
    </lcf76f155ced4ddcb4097134ff3c332f>
    <TaxCatchAll xmlns="f0974581-4bbf-443e-902f-14073e9fb4f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BFA0A3B0D7763A428C603A9965B631F3" ma:contentTypeVersion="15" ma:contentTypeDescription="Luo uusi asiakirja." ma:contentTypeScope="" ma:versionID="e9a2ac6108e975ea09913b3359f7f9cb">
  <xsd:schema xmlns:xsd="http://www.w3.org/2001/XMLSchema" xmlns:xs="http://www.w3.org/2001/XMLSchema" xmlns:p="http://schemas.microsoft.com/office/2006/metadata/properties" xmlns:ns2="48e8df33-a090-4ce7-a58b-5234ff1e67e3" xmlns:ns3="f5e6c97b-5595-4ee7-8a83-973ec926e39b" xmlns:ns4="f0974581-4bbf-443e-902f-14073e9fb4f6" targetNamespace="http://schemas.microsoft.com/office/2006/metadata/properties" ma:root="true" ma:fieldsID="5ba9bd7a23d351f6b90a87768955468a" ns2:_="" ns3:_="" ns4:_="">
    <xsd:import namespace="48e8df33-a090-4ce7-a58b-5234ff1e67e3"/>
    <xsd:import namespace="f5e6c97b-5595-4ee7-8a83-973ec926e39b"/>
    <xsd:import namespace="f0974581-4bbf-443e-902f-14073e9fb4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4: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e8df33-a090-4ce7-a58b-5234ff1e67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Kuvien tunnisteet" ma:readOnly="false" ma:fieldId="{5cf76f15-5ced-4ddc-b409-7134ff3c332f}" ma:taxonomyMulti="true" ma:sspId="4d49524a-21d1-44ef-b988-918b9b43375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e6c97b-5595-4ee7-8a83-973ec926e39b" elementFormDefault="qualified">
    <xsd:import namespace="http://schemas.microsoft.com/office/2006/documentManagement/types"/>
    <xsd:import namespace="http://schemas.microsoft.com/office/infopath/2007/PartnerControls"/>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974581-4bbf-443e-902f-14073e9fb4f6"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47c3ecc-9e27-4d18-ad78-bf79d5fad879}" ma:internalName="TaxCatchAll" ma:showField="CatchAllData" ma:web="f5e6c97b-5595-4ee7-8a83-973ec926e3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246F4B-BE01-4104-BFE6-798279F12F4F}">
  <ds:schemaRefs>
    <ds:schemaRef ds:uri="http://schemas.microsoft.com/office/2006/metadata/properties"/>
    <ds:schemaRef ds:uri="http://schemas.microsoft.com/office/infopath/2007/PartnerControls"/>
    <ds:schemaRef ds:uri="48e8df33-a090-4ce7-a58b-5234ff1e67e3"/>
    <ds:schemaRef ds:uri="f0974581-4bbf-443e-902f-14073e9fb4f6"/>
  </ds:schemaRefs>
</ds:datastoreItem>
</file>

<file path=customXml/itemProps2.xml><?xml version="1.0" encoding="utf-8"?>
<ds:datastoreItem xmlns:ds="http://schemas.openxmlformats.org/officeDocument/2006/customXml" ds:itemID="{A2AC2AC4-025C-4056-9B7C-6AC5F01B9693}">
  <ds:schemaRefs>
    <ds:schemaRef ds:uri="http://schemas.microsoft.com/sharepoint/v3/contenttype/forms"/>
  </ds:schemaRefs>
</ds:datastoreItem>
</file>

<file path=customXml/itemProps3.xml><?xml version="1.0" encoding="utf-8"?>
<ds:datastoreItem xmlns:ds="http://schemas.openxmlformats.org/officeDocument/2006/customXml" ds:itemID="{88AA8DEF-BE39-4467-8DC5-519616275F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e8df33-a090-4ce7-a58b-5234ff1e67e3"/>
    <ds:schemaRef ds:uri="f5e6c97b-5595-4ee7-8a83-973ec926e39b"/>
    <ds:schemaRef ds:uri="f0974581-4bbf-443e-902f-14073e9fb4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872</TotalTime>
  <Words>1137</Words>
  <Application>Microsoft Office PowerPoint</Application>
  <PresentationFormat>Laajakuva</PresentationFormat>
  <Paragraphs>94</Paragraphs>
  <Slides>11</Slides>
  <Notes>0</Notes>
  <HiddenSlides>0</HiddenSlides>
  <MMClips>0</MMClips>
  <ScaleCrop>false</ScaleCrop>
  <HeadingPairs>
    <vt:vector size="6" baseType="variant">
      <vt:variant>
        <vt:lpstr>Käytetyt fontit</vt:lpstr>
      </vt:variant>
      <vt:variant>
        <vt:i4>9</vt:i4>
      </vt:variant>
      <vt:variant>
        <vt:lpstr>Teema</vt:lpstr>
      </vt:variant>
      <vt:variant>
        <vt:i4>1</vt:i4>
      </vt:variant>
      <vt:variant>
        <vt:lpstr>Dian otsikot</vt:lpstr>
      </vt:variant>
      <vt:variant>
        <vt:i4>11</vt:i4>
      </vt:variant>
    </vt:vector>
  </HeadingPairs>
  <TitlesOfParts>
    <vt:vector size="21" baseType="lpstr">
      <vt:lpstr>Arial</vt:lpstr>
      <vt:lpstr>Calibri</vt:lpstr>
      <vt:lpstr>Calibri Light</vt:lpstr>
      <vt:lpstr>FyranSans</vt:lpstr>
      <vt:lpstr>Noto Sans</vt:lpstr>
      <vt:lpstr>Publico</vt:lpstr>
      <vt:lpstr>Sanomat</vt:lpstr>
      <vt:lpstr>Segoe UI Historic</vt:lpstr>
      <vt:lpstr>Yle Next</vt:lpstr>
      <vt:lpstr>Office-teema</vt:lpstr>
      <vt:lpstr>PowerPoint-esitys</vt:lpstr>
      <vt:lpstr>PowerPoint-esitys</vt:lpstr>
      <vt:lpstr> 4. Suomen sosiaali- ja terveyspalvelujärjestelmä 2023 alkaen</vt:lpstr>
      <vt:lpstr>PowerPoint-esitys</vt:lpstr>
      <vt:lpstr>Suuret yhteiskunnalliset muutokset syynä sote-uudistukseen</vt:lpstr>
      <vt:lpstr>PowerPoint-esitys</vt:lpstr>
      <vt:lpstr>PowerPoint-esitys</vt:lpstr>
      <vt:lpstr>PowerPoint-esitys</vt:lpstr>
      <vt:lpstr>PowerPoint-esitys</vt:lpstr>
      <vt:lpstr>Sote-keskuksista saa terveys- ja sosiaalipalvelut yhdestä paikasta</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Suomen sosiaali- ja terveyspalvelujärjestelmä</dc:title>
  <dc:creator>Paula</dc:creator>
  <cp:lastModifiedBy>Anitta Marttila</cp:lastModifiedBy>
  <cp:revision>30</cp:revision>
  <dcterms:created xsi:type="dcterms:W3CDTF">2022-06-21T06:57:15Z</dcterms:created>
  <dcterms:modified xsi:type="dcterms:W3CDTF">2025-08-13T07:26:38Z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0x010100BFA0A3B0D7763A428C603A9965B631F3</vt:lpwstr>
  </property>
</Properties>
</file>