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30" r:id="rId2"/>
    <p:sldId id="331" r:id="rId3"/>
    <p:sldId id="332" r:id="rId4"/>
    <p:sldId id="333" r:id="rId5"/>
  </p:sldIdLst>
  <p:sldSz cx="9144000" cy="6858000" type="screen4x3"/>
  <p:notesSz cx="9874250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älijärvi Jouni" initials="V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58F"/>
    <a:srgbClr val="996600"/>
    <a:srgbClr val="996633"/>
    <a:srgbClr val="CC9900"/>
    <a:srgbClr val="606060"/>
    <a:srgbClr val="CC3300"/>
    <a:srgbClr val="C5E1FB"/>
    <a:srgbClr val="C2E8DF"/>
    <a:srgbClr val="8AF2B4"/>
    <a:srgbClr val="0B2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797" autoAdjust="0"/>
    <p:restoredTop sz="91768" autoAdjust="0"/>
  </p:normalViewPr>
  <p:slideViewPr>
    <p:cSldViewPr>
      <p:cViewPr varScale="1">
        <p:scale>
          <a:sx n="51" d="100"/>
          <a:sy n="51" d="100"/>
        </p:scale>
        <p:origin x="624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7" d="100"/>
        <a:sy n="6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843" cy="339721"/>
          </a:xfrm>
          <a:prstGeom prst="rect">
            <a:avLst/>
          </a:prstGeom>
        </p:spPr>
        <p:txBody>
          <a:bodyPr vert="horz" lIns="90590" tIns="45295" rIns="90590" bIns="4529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593108" y="1"/>
            <a:ext cx="4278843" cy="339721"/>
          </a:xfrm>
          <a:prstGeom prst="rect">
            <a:avLst/>
          </a:prstGeom>
        </p:spPr>
        <p:txBody>
          <a:bodyPr vert="horz" lIns="90590" tIns="45295" rIns="90590" bIns="45295" rtlCol="0"/>
          <a:lstStyle>
            <a:lvl1pPr algn="r">
              <a:defRPr sz="1200"/>
            </a:lvl1pPr>
          </a:lstStyle>
          <a:p>
            <a:fld id="{EEF4E523-0BE6-4FDB-A592-9A1A81005C65}" type="datetimeFigureOut">
              <a:rPr lang="fi-FI" smtClean="0"/>
              <a:pPr/>
              <a:t>3.10.2017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6456869"/>
            <a:ext cx="4278843" cy="339720"/>
          </a:xfrm>
          <a:prstGeom prst="rect">
            <a:avLst/>
          </a:prstGeom>
        </p:spPr>
        <p:txBody>
          <a:bodyPr vert="horz" lIns="90590" tIns="45295" rIns="90590" bIns="4529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593108" y="6456869"/>
            <a:ext cx="4278843" cy="339720"/>
          </a:xfrm>
          <a:prstGeom prst="rect">
            <a:avLst/>
          </a:prstGeom>
        </p:spPr>
        <p:txBody>
          <a:bodyPr vert="horz" lIns="90590" tIns="45295" rIns="90590" bIns="45295" rtlCol="0" anchor="b"/>
          <a:lstStyle>
            <a:lvl1pPr algn="r">
              <a:defRPr sz="1200"/>
            </a:lvl1pPr>
          </a:lstStyle>
          <a:p>
            <a:fld id="{430F18BF-4538-4792-88B5-66D0C6FA16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1367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2788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0" tIns="45295" rIns="90590" bIns="4529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3124" y="1"/>
            <a:ext cx="42788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0" tIns="45295" rIns="90590" bIns="4529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8500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28897"/>
            <a:ext cx="789940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0" tIns="45295" rIns="90590" bIns="45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612"/>
            <a:ext cx="42788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0" tIns="45295" rIns="90590" bIns="4529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3124" y="6456612"/>
            <a:ext cx="42788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0" tIns="45295" rIns="90590" bIns="452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DCD95B-781C-4B3B-8694-C2925C53B66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85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98" y="0"/>
            <a:ext cx="846667" cy="6858000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35" y="5616000"/>
            <a:ext cx="533400" cy="1088136"/>
          </a:xfrm>
          <a:prstGeom prst="rect">
            <a:avLst/>
          </a:prstGeom>
        </p:spPr>
      </p:pic>
      <p:sp>
        <p:nvSpPr>
          <p:cNvPr id="13" name="Text Box 7"/>
          <p:cNvSpPr txBox="1">
            <a:spLocks noChangeArrowheads="1"/>
          </p:cNvSpPr>
          <p:nvPr userDrawn="1"/>
        </p:nvSpPr>
        <p:spPr bwMode="auto">
          <a:xfrm>
            <a:off x="6084168" y="44624"/>
            <a:ext cx="3051175" cy="55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marL="0" marR="0" indent="0" algn="l" defTabSz="927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0" dirty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lang="fi-FI" sz="1400" b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UNIVERSITY</a:t>
            </a:r>
            <a:r>
              <a:rPr lang="fi-FI" sz="1400" b="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OF JY</a:t>
            </a:r>
            <a:r>
              <a:rPr lang="fi-FI" sz="1400" b="0" spc="-10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V</a:t>
            </a:r>
            <a:r>
              <a:rPr lang="fi-FI" sz="1400" b="0" spc="3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ÄS</a:t>
            </a:r>
            <a:r>
              <a:rPr lang="fi-FI" sz="1400" b="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KYLÄ</a:t>
            </a:r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  <a:p>
            <a:pPr defTabSz="927100" eaLnBrk="0" hangingPunct="0"/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  <p:pic>
        <p:nvPicPr>
          <p:cNvPr id="14" name="Kuva 13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94" b="10621"/>
          <a:stretch/>
        </p:blipFill>
        <p:spPr>
          <a:xfrm>
            <a:off x="3093570" y="720000"/>
            <a:ext cx="6049918" cy="6129611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5576" y="1588"/>
            <a:ext cx="4195909" cy="2275284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49742" y="4216845"/>
            <a:ext cx="5508612" cy="1084363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800">
                <a:solidFill>
                  <a:schemeClr val="bg2">
                    <a:lumMod val="75000"/>
                  </a:schemeClr>
                </a:solidFill>
                <a:latin typeface="Palatino" pitchFamily="18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648" y="2492896"/>
            <a:ext cx="7200800" cy="1470025"/>
          </a:xfrm>
        </p:spPr>
        <p:txBody>
          <a:bodyPr>
            <a:normAutofit/>
          </a:bodyPr>
          <a:lstStyle>
            <a:lvl1pPr algn="ctr">
              <a:tabLst>
                <a:tab pos="6008688" algn="l"/>
                <a:tab pos="6096000" algn="l"/>
              </a:tabLst>
              <a:defRPr sz="4400" b="0" cap="all" baseline="0">
                <a:solidFill>
                  <a:srgbClr val="606060"/>
                </a:solidFill>
                <a:latin typeface="Palatino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043608" y="6381328"/>
            <a:ext cx="2474912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12F3CDED-623A-4FC3-BE26-6BC7CE8C7616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12" name="Rectangle 9"/>
          <p:cNvSpPr>
            <a:spLocks noChangeArrowheads="1"/>
          </p:cNvSpPr>
          <p:nvPr userDrawn="1"/>
        </p:nvSpPr>
        <p:spPr bwMode="auto">
          <a:xfrm>
            <a:off x="-36512" y="1588"/>
            <a:ext cx="9180000" cy="6856412"/>
          </a:xfrm>
          <a:prstGeom prst="rect">
            <a:avLst/>
          </a:prstGeom>
          <a:noFill/>
          <a:ln w="15875">
            <a:solidFill>
              <a:srgbClr val="02409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484D4A-574F-435D-B779-AFF717504BC0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34632-4269-4CB8-B768-E2F4455C10B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75450" y="485775"/>
            <a:ext cx="1982788" cy="575151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043608" y="485775"/>
            <a:ext cx="5579442" cy="57515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43608" y="6408738"/>
            <a:ext cx="2016224" cy="476250"/>
          </a:xfrm>
        </p:spPr>
        <p:txBody>
          <a:bodyPr/>
          <a:lstStyle>
            <a:lvl1pPr>
              <a:defRPr/>
            </a:lvl1pPr>
          </a:lstStyle>
          <a:p>
            <a:fld id="{5B7A3557-AD68-42DD-BBB5-D92ECDF4041A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347864" y="6408738"/>
            <a:ext cx="3095799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660232" y="6381750"/>
            <a:ext cx="2088232" cy="476250"/>
          </a:xfrm>
        </p:spPr>
        <p:txBody>
          <a:bodyPr/>
          <a:lstStyle>
            <a:lvl1pPr>
              <a:defRPr/>
            </a:lvl1pPr>
          </a:lstStyle>
          <a:p>
            <a:fld id="{DDC2FB4E-A1E7-4FB3-86FD-FE526B77C1F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 userDrawn="1"/>
        </p:nvSpPr>
        <p:spPr>
          <a:xfrm>
            <a:off x="846666" y="7199"/>
            <a:ext cx="8290800" cy="6842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 Box 7"/>
          <p:cNvSpPr txBox="1">
            <a:spLocks noChangeArrowheads="1"/>
          </p:cNvSpPr>
          <p:nvPr userDrawn="1"/>
        </p:nvSpPr>
        <p:spPr bwMode="auto">
          <a:xfrm>
            <a:off x="6129337" y="44624"/>
            <a:ext cx="3051175" cy="55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marL="0" marR="0" indent="0" algn="l" defTabSz="927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0" dirty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lang="fi-FI" sz="1400" b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UNIVERSITY</a:t>
            </a:r>
            <a:r>
              <a:rPr lang="fi-FI" sz="1400" b="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OF JY</a:t>
            </a:r>
            <a:r>
              <a:rPr lang="fi-FI" sz="1400" b="0" spc="-10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V</a:t>
            </a:r>
            <a:r>
              <a:rPr lang="fi-FI" sz="1400" b="0" spc="3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ÄS</a:t>
            </a:r>
            <a:r>
              <a:rPr lang="fi-FI" sz="1400" b="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KYLÄ</a:t>
            </a:r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  <a:p>
            <a:pPr defTabSz="927100" eaLnBrk="0" hangingPunct="0"/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  <p:pic>
        <p:nvPicPr>
          <p:cNvPr id="16" name="Kuva 1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94" b="10621"/>
          <a:stretch/>
        </p:blipFill>
        <p:spPr>
          <a:xfrm>
            <a:off x="3074400" y="712800"/>
            <a:ext cx="6049918" cy="6129611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3874" y="0"/>
            <a:ext cx="4195909" cy="2275284"/>
          </a:xfrm>
          <a:prstGeom prst="rect">
            <a:avLst/>
          </a:prstGeom>
        </p:spPr>
      </p:pic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30888" y="6453188"/>
            <a:ext cx="1989584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2514E6BF-C00E-4818-8DEC-5D8AD366FF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096888" y="6453188"/>
            <a:ext cx="2421632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D8586A2A-A2A6-4445-8ACF-BE57716FD2CB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662536" y="6453188"/>
            <a:ext cx="3038475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22" name="Otsikko 1"/>
          <p:cNvSpPr>
            <a:spLocks noGrp="1"/>
          </p:cNvSpPr>
          <p:nvPr>
            <p:ph type="title"/>
          </p:nvPr>
        </p:nvSpPr>
        <p:spPr>
          <a:xfrm>
            <a:off x="1115616" y="2060848"/>
            <a:ext cx="7704856" cy="1143000"/>
          </a:xfrm>
        </p:spPr>
        <p:txBody>
          <a:bodyPr>
            <a:no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3" name="Sisällön paikkamerkki 2"/>
          <p:cNvSpPr>
            <a:spLocks noGrp="1"/>
          </p:cNvSpPr>
          <p:nvPr>
            <p:ph idx="1"/>
          </p:nvPr>
        </p:nvSpPr>
        <p:spPr>
          <a:xfrm>
            <a:off x="1115616" y="3419872"/>
            <a:ext cx="7704856" cy="2735858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56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0F5DD2-5805-4BDC-9E2C-177F3B65D8E0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39CD2-6DAE-4FF3-A212-C677906F8B4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8072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48072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115616" y="6408738"/>
            <a:ext cx="1944216" cy="476250"/>
          </a:xfrm>
        </p:spPr>
        <p:txBody>
          <a:bodyPr/>
          <a:lstStyle>
            <a:lvl1pPr>
              <a:defRPr/>
            </a:lvl1pPr>
          </a:lstStyle>
          <a:p>
            <a:fld id="{82F9EB79-EEE0-45E2-8D7D-5DA814DDCF46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419872" y="6387678"/>
            <a:ext cx="2951783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CFB9C-13AD-4FB0-96B5-2AB215FA3F1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187624" y="1844824"/>
            <a:ext cx="3701528" cy="4248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76056" y="1844824"/>
            <a:ext cx="3764266" cy="4248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0FC33-D5B1-40F6-AC68-79C4339C1800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48794-F2EE-46CD-BB93-536AC76B0D7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848872" cy="108012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43608" y="1700808"/>
            <a:ext cx="3672408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043608" y="2924944"/>
            <a:ext cx="3672408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76056" y="1700808"/>
            <a:ext cx="3816424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76056" y="2924944"/>
            <a:ext cx="3816424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1043608" y="6408738"/>
            <a:ext cx="2016224" cy="476250"/>
          </a:xfrm>
        </p:spPr>
        <p:txBody>
          <a:bodyPr/>
          <a:lstStyle>
            <a:lvl1pPr>
              <a:defRPr/>
            </a:lvl1pPr>
          </a:lstStyle>
          <a:p>
            <a:fld id="{F91E5CC5-E21F-4CE8-9DC4-A324C9AA14CC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51BDE-012F-4114-8808-85713FEC05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4131A8-4FD1-44F0-9E10-4855835C6E47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3B9CA-66AD-4242-939B-0520471BAAD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1043608" y="6408738"/>
            <a:ext cx="2016224" cy="476250"/>
          </a:xfrm>
        </p:spPr>
        <p:txBody>
          <a:bodyPr/>
          <a:lstStyle>
            <a:lvl1pPr>
              <a:defRPr/>
            </a:lvl1pPr>
          </a:lstStyle>
          <a:p>
            <a:fld id="{19881C1C-2C14-486E-8FC3-6449404AD5C5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419872" y="6381750"/>
            <a:ext cx="2951783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BC541-2753-4BC4-B18B-FF313FA445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2592288" cy="9255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95936" y="620688"/>
            <a:ext cx="4896544" cy="56166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043608" y="1546249"/>
            <a:ext cx="259228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1043608" y="6408738"/>
            <a:ext cx="2016224" cy="476250"/>
          </a:xfrm>
        </p:spPr>
        <p:txBody>
          <a:bodyPr/>
          <a:lstStyle>
            <a:lvl1pPr>
              <a:defRPr/>
            </a:lvl1pPr>
          </a:lstStyle>
          <a:p>
            <a:fld id="{051DD91E-5340-4E88-9367-09B09638E121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347865" y="6408738"/>
            <a:ext cx="2952328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660232" y="6381750"/>
            <a:ext cx="2232248" cy="476250"/>
          </a:xfrm>
        </p:spPr>
        <p:txBody>
          <a:bodyPr/>
          <a:lstStyle>
            <a:lvl1pPr>
              <a:defRPr/>
            </a:lvl1pPr>
          </a:lstStyle>
          <a:p>
            <a:fld id="{003BFAFD-D0C7-44CD-B280-FEA3B8F367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B642EA-9FBA-452A-82F3-96E9DF3D1958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22706-1431-4AA4-91C6-33E36359634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46667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623" y="470204"/>
            <a:ext cx="76328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624" y="1757667"/>
            <a:ext cx="7632848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87624" y="6381328"/>
            <a:ext cx="187220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Palatino" pitchFamily="18" charset="0"/>
              </a:defRPr>
            </a:lvl1pPr>
          </a:lstStyle>
          <a:p>
            <a:fld id="{506FAAAA-43EB-419A-AE0E-3E29D1AFA9B8}" type="datetime3">
              <a:rPr lang="en-US" smtClean="0"/>
              <a:pPr/>
              <a:t>3 October 2017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91880" y="6396899"/>
            <a:ext cx="295178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Palatino" pitchFamily="18" charset="0"/>
              </a:defRPr>
            </a:lvl1pPr>
          </a:lstStyle>
          <a:p>
            <a:r>
              <a:rPr lang="en-US"/>
              <a:t>Koulutuksen tutkimuslaitos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0232" y="6381750"/>
            <a:ext cx="21602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Palatino" pitchFamily="18" charset="0"/>
              </a:defRPr>
            </a:lvl1pPr>
          </a:lstStyle>
          <a:p>
            <a:fld id="{E0DAD421-BC1A-463B-9A39-82815BDB74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84721" y="60487"/>
            <a:ext cx="3051175" cy="33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defTabSz="927100" eaLnBrk="0" hangingPunct="0"/>
            <a:r>
              <a:rPr lang="fi-FI" sz="1600" b="0" dirty="0">
                <a:solidFill>
                  <a:srgbClr val="000099"/>
                </a:solidFill>
                <a:latin typeface="Helvetica" pitchFamily="34" charset="0"/>
              </a:rPr>
              <a:t>      </a:t>
            </a:r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88"/>
            <a:ext cx="9144000" cy="6856412"/>
          </a:xfrm>
          <a:prstGeom prst="rect">
            <a:avLst/>
          </a:prstGeom>
          <a:noFill/>
          <a:ln w="15875">
            <a:solidFill>
              <a:srgbClr val="02409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33" y="5616000"/>
            <a:ext cx="533400" cy="1088136"/>
          </a:xfrm>
          <a:prstGeom prst="rect">
            <a:avLst/>
          </a:prstGeom>
        </p:spPr>
      </p:pic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84720" y="36823"/>
            <a:ext cx="3051175" cy="33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defTabSz="927100" eaLnBrk="0" hangingPunct="0"/>
            <a:r>
              <a:rPr lang="fi-FI" sz="1600" b="0" dirty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lang="fi-FI" sz="1400" b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UNIVERSITY</a:t>
            </a:r>
            <a:r>
              <a:rPr lang="fi-FI" sz="1400" b="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OF JY</a:t>
            </a:r>
            <a:r>
              <a:rPr lang="fi-FI" sz="1400" b="0" spc="-12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V</a:t>
            </a:r>
            <a:r>
              <a:rPr lang="fi-FI" sz="1400" b="0" spc="2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ÄS</a:t>
            </a:r>
            <a:r>
              <a:rPr lang="fi-FI" sz="1400" b="0" baseline="0" dirty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KYLÄ</a:t>
            </a:r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D64E18"/>
        </a:buClr>
        <a:buSzPct val="8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844824"/>
            <a:ext cx="8064896" cy="1470025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rgbClr val="C00000"/>
                </a:solidFill>
              </a:rPr>
              <a:t>YLEISSIVISTÄVÄN KOULUTUKSEN NÄKYMÄ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3284984"/>
            <a:ext cx="6400800" cy="3312368"/>
          </a:xfrm>
        </p:spPr>
        <p:txBody>
          <a:bodyPr/>
          <a:lstStyle/>
          <a:p>
            <a:pPr marL="342900" indent="-342900" eaLnBrk="1" hangingPunct="1"/>
            <a:endParaRPr lang="fi-FI" sz="2200" dirty="0">
              <a:solidFill>
                <a:schemeClr val="accent1">
                  <a:lumMod val="50000"/>
                </a:schemeClr>
              </a:solidFill>
            </a:endParaRPr>
          </a:p>
          <a:p>
            <a:pPr indent="-342900" eaLnBrk="1" hangingPunct="1">
              <a:spcBef>
                <a:spcPts val="300"/>
              </a:spcBef>
            </a:pPr>
            <a:r>
              <a:rPr lang="fi-FI" sz="2400" dirty="0">
                <a:solidFill>
                  <a:schemeClr val="accent1">
                    <a:lumMod val="50000"/>
                  </a:schemeClr>
                </a:solidFill>
              </a:rPr>
              <a:t>Jouni Välijärvi, professori</a:t>
            </a:r>
          </a:p>
          <a:p>
            <a:pPr indent="-342900" eaLnBrk="1" hangingPunct="1">
              <a:spcBef>
                <a:spcPts val="300"/>
              </a:spcBef>
            </a:pPr>
            <a:r>
              <a:rPr lang="fi-FI" sz="2400" dirty="0">
                <a:solidFill>
                  <a:schemeClr val="accent1">
                    <a:lumMod val="50000"/>
                  </a:schemeClr>
                </a:solidFill>
              </a:rPr>
              <a:t>Jyväskylän yliopisto</a:t>
            </a:r>
          </a:p>
          <a:p>
            <a:pPr indent="-342900" eaLnBrk="1" hangingPunct="1">
              <a:spcBef>
                <a:spcPts val="300"/>
              </a:spcBef>
            </a:pPr>
            <a:endParaRPr lang="fi-FI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eaLnBrk="1" hangingPunct="1">
              <a:spcBef>
                <a:spcPts val="300"/>
              </a:spcBef>
            </a:pPr>
            <a:endParaRPr lang="fi-FI" sz="2400" dirty="0"/>
          </a:p>
          <a:p>
            <a:pPr marL="342900" indent="-342900" eaLnBrk="1" hangingPunct="1"/>
            <a:endParaRPr lang="fi-FI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4089" y="629816"/>
            <a:ext cx="7848351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altLang="fi-FI" sz="3600" kern="0" dirty="0">
                <a:latin typeface="+mj-lt"/>
                <a:ea typeface="+mj-ea"/>
                <a:cs typeface="+mj-cs"/>
              </a:rPr>
              <a:t>SULJETUSTA  AVOIMEEN</a:t>
            </a:r>
            <a:r>
              <a:rPr kumimoji="0" lang="fi-FI" altLang="fi-FI" sz="36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TIETO</a:t>
            </a:r>
            <a:endParaRPr kumimoji="0" lang="fi-FI" altLang="fi-FI" sz="3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kstikehys 2"/>
          <p:cNvSpPr txBox="1"/>
          <p:nvPr/>
        </p:nvSpPr>
        <p:spPr>
          <a:xfrm>
            <a:off x="1267573" y="1683667"/>
            <a:ext cx="7696915" cy="70019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fi-FI" sz="2800" dirty="0"/>
              <a:t>Salatiedosta tiedon tuottamiseen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i-FI" sz="2800" dirty="0"/>
              <a:t>Sulkakynästä </a:t>
            </a:r>
            <a:r>
              <a:rPr lang="fi-FI" sz="2800" dirty="0" err="1"/>
              <a:t>Wikipediaan</a:t>
            </a:r>
            <a:endParaRPr lang="fi-FI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i-FI" sz="2800" dirty="0"/>
              <a:t>Yksityisestä jaettuun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9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i-FI" sz="2800" dirty="0"/>
              <a:t>Yhdestä totuudesta kilpaileviin käsityksiin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i-FI" sz="2800" dirty="0"/>
              <a:t>Vastaanottamisesta kriittiseen jalostamiseen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i-FI" sz="2800" dirty="0"/>
              <a:t>Elitismistä kaikille kuuluvaan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i-FI" sz="2800" dirty="0"/>
              <a:t>Säilyttävästä uudistavaan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i-FI" sz="2800" dirty="0"/>
              <a:t>Kansallisesta globaaliin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i-FI" sz="2800" dirty="0"/>
          </a:p>
          <a:p>
            <a:endParaRPr lang="fi-FI" sz="2800" dirty="0"/>
          </a:p>
          <a:p>
            <a:endParaRPr lang="fi-FI" sz="2800" dirty="0"/>
          </a:p>
          <a:p>
            <a:endParaRPr lang="fi-FI" sz="2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45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3"/>
          <p:cNvSpPr txBox="1">
            <a:spLocks noChangeArrowheads="1"/>
          </p:cNvSpPr>
          <p:nvPr/>
        </p:nvSpPr>
        <p:spPr bwMode="auto">
          <a:xfrm>
            <a:off x="971600" y="512375"/>
            <a:ext cx="7557838" cy="752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i-FI" sz="3600" dirty="0">
                <a:cs typeface="Arial" pitchFamily="34" charset="0"/>
              </a:rPr>
              <a:t>PEDAGOGIIKAN UUDISTUMISEN </a:t>
            </a:r>
          </a:p>
          <a:p>
            <a:pPr algn="ctr" eaLnBrk="1" hangingPunct="1">
              <a:defRPr/>
            </a:pPr>
            <a:r>
              <a:rPr lang="fi-FI" sz="3600" dirty="0">
                <a:cs typeface="Arial" pitchFamily="34" charset="0"/>
              </a:rPr>
              <a:t>VÄLTTÄMÄTTÖMYYS </a:t>
            </a:r>
          </a:p>
          <a:p>
            <a:pPr eaLnBrk="1" hangingPunct="1">
              <a:defRPr/>
            </a:pPr>
            <a:endParaRPr lang="fi-FI" sz="20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Koulu, työ ja maailma oppimisen ympäristöinä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Opiskelutaidot, kriittisyys, etiikka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Koulun todellisuus – nuorten todellisuus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Kouluoppimisen mielekkyys ja tarkoitus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Vuorovaikutteinen oppiminen 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Koulu yhteisönä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Johtajuus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Oppimisen tuki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Opettajan muuttuva tehtäväkuva</a:t>
            </a:r>
          </a:p>
          <a:p>
            <a:pPr eaLnBrk="1" hangingPunct="1">
              <a:defRPr/>
            </a:pPr>
            <a:endParaRPr lang="fi-FI" sz="900" dirty="0">
              <a:cs typeface="Arial" pitchFamily="34" charset="0"/>
            </a:endParaRPr>
          </a:p>
          <a:p>
            <a:pPr eaLnBrk="1" hangingPunct="1">
              <a:defRPr/>
            </a:pPr>
            <a:r>
              <a:rPr lang="fi-FI" sz="2400" dirty="0">
                <a:cs typeface="Arial" pitchFamily="34" charset="0"/>
              </a:rPr>
              <a:t>	</a:t>
            </a:r>
            <a:r>
              <a:rPr lang="fi-FI" sz="2000" dirty="0">
                <a:solidFill>
                  <a:srgbClr val="0070C0"/>
                </a:solidFill>
                <a:cs typeface="Arial" pitchFamily="34" charset="0"/>
              </a:rPr>
              <a:t>	</a:t>
            </a:r>
          </a:p>
          <a:p>
            <a:pPr marL="342900" indent="-342900" eaLnBrk="1" hangingPunct="1">
              <a:buFont typeface="Wingdings" pitchFamily="2" charset="2"/>
              <a:buChar char="q"/>
              <a:defRPr/>
            </a:pPr>
            <a:endParaRPr lang="fi-FI" sz="11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defRPr/>
            </a:pPr>
            <a:endParaRPr lang="fi-FI" sz="24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buFont typeface="Wingdings" pitchFamily="2" charset="2"/>
              <a:buChar char="q"/>
              <a:defRPr/>
            </a:pPr>
            <a:endParaRPr lang="fi-FI" sz="11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defRPr/>
            </a:pPr>
            <a:endParaRPr lang="fi-FI" sz="2400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907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3"/>
          <p:cNvSpPr txBox="1">
            <a:spLocks noChangeArrowheads="1"/>
          </p:cNvSpPr>
          <p:nvPr/>
        </p:nvSpPr>
        <p:spPr bwMode="auto">
          <a:xfrm>
            <a:off x="395536" y="332656"/>
            <a:ext cx="8928992" cy="8663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i-FI" sz="3600" dirty="0">
                <a:cs typeface="Arial" pitchFamily="34" charset="0"/>
              </a:rPr>
              <a:t>ELINIKÄINEN JA ELÄMÄNLAA-</a:t>
            </a:r>
          </a:p>
          <a:p>
            <a:pPr algn="ctr" eaLnBrk="1" hangingPunct="1">
              <a:defRPr/>
            </a:pPr>
            <a:r>
              <a:rPr lang="fi-FI" sz="3600" dirty="0">
                <a:cs typeface="Arial" pitchFamily="34" charset="0"/>
              </a:rPr>
              <a:t>JUINEN OPPIMINEN</a:t>
            </a:r>
          </a:p>
          <a:p>
            <a:pPr eaLnBrk="1" hangingPunct="1">
              <a:defRPr/>
            </a:pPr>
            <a:endParaRPr lang="fi-FI" sz="20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Opiskelun perustaitojen hallinta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Omien oppimistarpeiden tunnistaminen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10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Oppimismahdollisuuksien tunnistaminen: formaalit, </a:t>
            </a:r>
          </a:p>
          <a:p>
            <a:pPr marL="1085850" lvl="1" indent="-342900" eaLnBrk="1" hangingPunct="1">
              <a:defRPr/>
            </a:pPr>
            <a:r>
              <a:rPr lang="fi-FI" sz="2400" dirty="0">
                <a:cs typeface="Arial" pitchFamily="34" charset="0"/>
              </a:rPr>
              <a:t>     </a:t>
            </a:r>
            <a:r>
              <a:rPr lang="fi-FI" sz="2400" dirty="0" err="1">
                <a:cs typeface="Arial" pitchFamily="34" charset="0"/>
              </a:rPr>
              <a:t>informaalit</a:t>
            </a:r>
            <a:endParaRPr lang="fi-FI" sz="2400" dirty="0">
              <a:cs typeface="Arial" pitchFamily="34" charset="0"/>
            </a:endParaRPr>
          </a:p>
          <a:p>
            <a:pPr marL="1085850" lvl="1" indent="-342900" eaLnBrk="1" hangingPunct="1">
              <a:defRPr/>
            </a:pPr>
            <a:endParaRPr lang="fi-FI" sz="10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Intohimo ja oppimisen mielekkyys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Oppimisen yksilöllisyys ja </a:t>
            </a:r>
            <a:r>
              <a:rPr lang="fi-FI" sz="2400" dirty="0" err="1">
                <a:cs typeface="Arial" pitchFamily="34" charset="0"/>
              </a:rPr>
              <a:t>kontekstuaalisuus</a:t>
            </a:r>
            <a:r>
              <a:rPr lang="fi-FI" sz="2400" dirty="0">
                <a:cs typeface="Arial" pitchFamily="34" charset="0"/>
              </a:rPr>
              <a:t>; yksilölliset</a:t>
            </a:r>
          </a:p>
          <a:p>
            <a:pPr marL="1085850" lvl="1" indent="-342900" eaLnBrk="1" hangingPunct="1">
              <a:defRPr/>
            </a:pPr>
            <a:r>
              <a:rPr lang="fi-FI" sz="2400" dirty="0">
                <a:cs typeface="Arial" pitchFamily="34" charset="0"/>
              </a:rPr>
              <a:t>     oppimispolut, suunnitelmallisuus, tavoitteellisuus</a:t>
            </a:r>
          </a:p>
          <a:p>
            <a:pPr marL="1085850" lvl="1" indent="-342900" eaLnBrk="1" hangingPunct="1">
              <a:defRPr/>
            </a:pPr>
            <a:endParaRPr lang="fi-FI" sz="9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fi-FI" sz="2400" dirty="0">
                <a:cs typeface="Arial" pitchFamily="34" charset="0"/>
              </a:rPr>
              <a:t>Oppimisen tuki ja ohjaus – syrjäytymisen riskien </a:t>
            </a:r>
          </a:p>
          <a:p>
            <a:pPr marL="1085850" lvl="1" indent="-342900" eaLnBrk="1" hangingPunct="1">
              <a:defRPr/>
            </a:pPr>
            <a:r>
              <a:rPr lang="fi-FI" sz="2400" dirty="0">
                <a:cs typeface="Arial" pitchFamily="34" charset="0"/>
              </a:rPr>
              <a:t>     ehkäisy</a:t>
            </a: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2400" dirty="0">
              <a:cs typeface="Arial" pitchFamily="34" charset="0"/>
            </a:endParaRPr>
          </a:p>
          <a:p>
            <a:pPr marL="1085850" lvl="1" indent="-342900" eaLnBrk="1" hangingPunct="1">
              <a:buFont typeface="Wingdings" panose="05000000000000000000" pitchFamily="2" charset="2"/>
              <a:buChar char="v"/>
              <a:defRPr/>
            </a:pPr>
            <a:endParaRPr lang="fi-FI" sz="2400" dirty="0">
              <a:cs typeface="Arial" pitchFamily="34" charset="0"/>
            </a:endParaRPr>
          </a:p>
          <a:p>
            <a:pPr marL="1085850" lvl="1" indent="-342900" eaLnBrk="1" hangingPunct="1">
              <a:buFont typeface="Wingdings" pitchFamily="2" charset="2"/>
              <a:buChar char="q"/>
              <a:defRPr/>
            </a:pPr>
            <a:endParaRPr lang="fi-FI" dirty="0">
              <a:cs typeface="Arial" pitchFamily="34" charset="0"/>
            </a:endParaRPr>
          </a:p>
          <a:p>
            <a:pPr marL="1085850" lvl="1" indent="-342900" eaLnBrk="1" hangingPunct="1">
              <a:buFont typeface="Wingdings" pitchFamily="2" charset="2"/>
              <a:buChar char="q"/>
              <a:defRPr/>
            </a:pPr>
            <a:endParaRPr lang="fi-FI" sz="20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defRPr/>
            </a:pPr>
            <a:endParaRPr lang="fi-FI" sz="20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defRPr/>
            </a:pPr>
            <a:endParaRPr lang="fi-FI" sz="20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defRPr/>
            </a:pPr>
            <a:endParaRPr lang="fi-FI" sz="20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buFont typeface="Wingdings" pitchFamily="2" charset="2"/>
              <a:buChar char="q"/>
              <a:defRPr/>
            </a:pPr>
            <a:endParaRPr lang="fi-FI" sz="20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buFont typeface="Wingdings" pitchFamily="2" charset="2"/>
              <a:buChar char="q"/>
              <a:defRPr/>
            </a:pPr>
            <a:endParaRPr lang="fi-FI" sz="2000" dirty="0">
              <a:solidFill>
                <a:srgbClr val="0070C0"/>
              </a:solidFill>
              <a:cs typeface="Arial" pitchFamily="34" charset="0"/>
            </a:endParaRPr>
          </a:p>
          <a:p>
            <a:pPr marL="1085850" lvl="1" indent="-342900" eaLnBrk="1" hangingPunct="1">
              <a:buFont typeface="Wingdings" pitchFamily="2" charset="2"/>
              <a:buChar char="q"/>
              <a:defRPr/>
            </a:pPr>
            <a:endParaRPr lang="fi-FI" sz="2000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428827"/>
      </p:ext>
    </p:extLst>
  </p:cSld>
  <p:clrMapOvr>
    <a:masterClrMapping/>
  </p:clrMapOvr>
</p:sld>
</file>

<file path=ppt/theme/theme1.xml><?xml version="1.0" encoding="utf-8"?>
<a:theme xmlns:a="http://schemas.openxmlformats.org/drawingml/2006/main" name="slidefra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slideframe1</Template>
  <TotalTime>2129</TotalTime>
  <Words>116</Words>
  <Application>Microsoft Office PowerPoint</Application>
  <PresentationFormat>Näytössä katseltava diaesitys (4:3)</PresentationFormat>
  <Paragraphs>77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MS PGothic</vt:lpstr>
      <vt:lpstr>Arial</vt:lpstr>
      <vt:lpstr>Helvetica</vt:lpstr>
      <vt:lpstr>Palatino</vt:lpstr>
      <vt:lpstr>Wingdings</vt:lpstr>
      <vt:lpstr>slideframe1</vt:lpstr>
      <vt:lpstr>YLEISSIVISTÄVÄN KOULUTUKSEN NÄKYMÄ</vt:lpstr>
      <vt:lpstr>PowerPoint-esitys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Finnish education system</dc:title>
  <dc:creator>Välijärvi Jouni</dc:creator>
  <cp:lastModifiedBy>Administrator</cp:lastModifiedBy>
  <cp:revision>179</cp:revision>
  <cp:lastPrinted>2015-05-05T09:54:36Z</cp:lastPrinted>
  <dcterms:created xsi:type="dcterms:W3CDTF">2015-05-05T07:59:03Z</dcterms:created>
  <dcterms:modified xsi:type="dcterms:W3CDTF">2017-10-03T08:58:25Z</dcterms:modified>
</cp:coreProperties>
</file>