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acifico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1ae56df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1ae56df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1ae56df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1ae56df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75152958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75152958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f688d16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f688d16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3dd9e8b4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3dd9e8b4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b5e7173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b5e7173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7f1e96e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7f1e96e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LyzOq40rpwQ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tf2Qit5gGPQ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le.fi/a/3-10263319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le.fi/a/74-20031562" TargetMode="External"/><Relationship Id="rId4" Type="http://schemas.openxmlformats.org/officeDocument/2006/relationships/hyperlink" Target="https://yle.fi/a/3-10668517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le.fi/aihe/artikkeli/2018/08/31/kop-kop-kuuleeko-haltia-kun-koputan-puuta-puiden-henkia-on-palvottu-ja-pelatty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tf2Qit5gGPQ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004700" y="1436900"/>
            <a:ext cx="3980100" cy="18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Vuosikurssin puun istutus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Nature Is Speaking: Shailene Woodley is Forest - YouTube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4724"/>
            <a:ext cx="4627112" cy="473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41650" y="65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Keskustele kavereiden kanssa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136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Kerro jokin puuhun/puihin liittyvä muisto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Mikä on lempipuusi?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Mikä merkitys puilla on hyvinvoinnillesi?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Mikä merkitys puilla on luonnossa?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Mikä merkitys puilla on ilmastolle?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i" sz="1050" u="sng">
                <a:solidFill>
                  <a:srgbClr val="0097A7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https://www.youtube.com/watch?v=tf2Qit5gGPQ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540" y="445025"/>
            <a:ext cx="2978409" cy="446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525" y="1306625"/>
            <a:ext cx="2082801" cy="33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324475"/>
            <a:ext cx="8520600" cy="8688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Ykkösten oma puu – Muuramen lukiossa perinne jo noin vuodesta 2010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-226700" y="1306625"/>
            <a:ext cx="3882300" cy="3287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900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Miksi</a:t>
            </a:r>
            <a:r>
              <a:rPr b="1" lang="fi" sz="1900">
                <a:solidFill>
                  <a:srgbClr val="38761D"/>
                </a:solidFill>
              </a:rPr>
              <a:t> puu istutetaan:</a:t>
            </a:r>
            <a:endParaRPr b="1" sz="1900">
              <a:solidFill>
                <a:srgbClr val="38761D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○"/>
            </a:pPr>
            <a:r>
              <a:rPr b="1" lang="fi" sz="1700">
                <a:solidFill>
                  <a:srgbClr val="38761D"/>
                </a:solidFill>
              </a:rPr>
              <a:t>Se on symbolinen teko, joka kuvastaa jatkuvuutta.</a:t>
            </a:r>
            <a:endParaRPr b="1" sz="1700">
              <a:solidFill>
                <a:srgbClr val="38761D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○"/>
            </a:pPr>
            <a:r>
              <a:rPr b="1" lang="fi" sz="1700">
                <a:solidFill>
                  <a:srgbClr val="38761D"/>
                </a:solidFill>
              </a:rPr>
              <a:t>Sillä on tarkoitus muistuttaa meitä viheralueiden tärkeydestä. </a:t>
            </a:r>
            <a:endParaRPr b="1" sz="1700">
              <a:solidFill>
                <a:srgbClr val="38761D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Char char="○"/>
            </a:pPr>
            <a:r>
              <a:rPr b="1" lang="fi" sz="1700">
                <a:solidFill>
                  <a:srgbClr val="38761D"/>
                </a:solidFill>
              </a:rPr>
              <a:t>Puut toimivat elinympäristöinä muille lajeille/eliöille eli ylläpitävät luonnon monimuotoisuutta.</a:t>
            </a:r>
            <a:endParaRPr b="1" sz="1700">
              <a:solidFill>
                <a:srgbClr val="38761D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5555000" y="1193275"/>
            <a:ext cx="3456900" cy="37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○"/>
            </a:pPr>
            <a:r>
              <a:rPr b="1" lang="fi" sz="1900">
                <a:solidFill>
                  <a:srgbClr val="38761D"/>
                </a:solidFill>
              </a:rPr>
              <a:t>P</a:t>
            </a:r>
            <a:r>
              <a:rPr b="1" lang="fi" sz="1900">
                <a:solidFill>
                  <a:srgbClr val="38761D"/>
                </a:solidFill>
              </a:rPr>
              <a:t>uut sitovat maaperää.</a:t>
            </a:r>
            <a:endParaRPr b="1" sz="1900">
              <a:solidFill>
                <a:srgbClr val="38761D"/>
              </a:solidFill>
            </a:endParaRPr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○"/>
            </a:pPr>
            <a:r>
              <a:rPr b="1" lang="fi" sz="1900">
                <a:solidFill>
                  <a:srgbClr val="38761D"/>
                </a:solidFill>
              </a:rPr>
              <a:t>Puut luovat varjoja.</a:t>
            </a:r>
            <a:endParaRPr b="1" sz="1900">
              <a:solidFill>
                <a:srgbClr val="38761D"/>
              </a:solidFill>
            </a:endParaRPr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○"/>
            </a:pPr>
            <a:r>
              <a:rPr b="1" lang="fi" sz="1900">
                <a:solidFill>
                  <a:srgbClr val="38761D"/>
                </a:solidFill>
              </a:rPr>
              <a:t>Puut säätelevät lämpötilaa suotuisammaksi (haihduttavat vettä ja siten viilentävät ja kosteuttavat ilmaa).</a:t>
            </a:r>
            <a:endParaRPr b="1" sz="1900">
              <a:solidFill>
                <a:srgbClr val="38761D"/>
              </a:solidFill>
            </a:endParaRPr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○"/>
            </a:pPr>
            <a:r>
              <a:rPr b="1" lang="fi" sz="1900">
                <a:solidFill>
                  <a:srgbClr val="38761D"/>
                </a:solidFill>
              </a:rPr>
              <a:t>Sitovat hiilidioksidia ja tuottavat happea.</a:t>
            </a:r>
            <a:endParaRPr b="1" sz="19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highlight>
                  <a:schemeClr val="lt1"/>
                </a:highlight>
              </a:rPr>
              <a:t>Paljonko puita tarvitaan…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017725"/>
            <a:ext cx="41844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dk1"/>
                </a:solidFill>
                <a:highlight>
                  <a:schemeClr val="lt1"/>
                </a:highlight>
              </a:rPr>
              <a:t>Kun huristelet 500 kilometriä autolla, joka kuluttaa 8 l / 100 km,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dk1"/>
                </a:solidFill>
                <a:highlight>
                  <a:schemeClr val="lt1"/>
                </a:highlight>
              </a:rPr>
              <a:t>hiilidioksidia vapautuu runsaat 100 kg, josta hiiltä vajaat 30 kg. 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dk1"/>
                </a:solidFill>
                <a:highlight>
                  <a:schemeClr val="lt1"/>
                </a:highlight>
              </a:rPr>
              <a:t>Automatkan päästöt voisi kuitata yhdellä puulla, jonka on annettava kasvaa ainakin 20-vuotiaaksi.</a:t>
            </a:r>
            <a:r>
              <a:rPr b="1" lang="fi">
                <a:solidFill>
                  <a:schemeClr val="dk1"/>
                </a:solidFill>
                <a:highlight>
                  <a:schemeClr val="lt1"/>
                </a:highlight>
              </a:rPr>
              <a:t> Puun hiilensitomiskyky kasvaa puun iän myötä.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dk1"/>
                </a:solidFill>
                <a:highlight>
                  <a:schemeClr val="lt1"/>
                </a:highlight>
              </a:rPr>
              <a:t>Suomalainen autoilija ajaa keskimäärin           20 000 km vuodessa.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i" sz="991">
                <a:solidFill>
                  <a:schemeClr val="dk1"/>
                </a:solidFill>
                <a:highlight>
                  <a:schemeClr val="lt1"/>
                </a:highlight>
              </a:rPr>
              <a:t>Lähde: </a:t>
            </a:r>
            <a:r>
              <a:rPr b="1" lang="fi" sz="991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Yle: Juhannusautoilija: Näin monta puuta tarvitaan korvaamaan hiilidioksidipäästösi</a:t>
            </a:r>
            <a:endParaRPr b="1" sz="99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01225"/>
            <a:ext cx="3999901" cy="399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Maailmallakin istutetaan metsiä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572000" y="3848850"/>
            <a:ext cx="42603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615"/>
              <a:t>Lähteet: </a:t>
            </a:r>
            <a:r>
              <a:rPr lang="fi" sz="3615" u="sng">
                <a:solidFill>
                  <a:schemeClr val="hlink"/>
                </a:solidFill>
                <a:hlinkClick r:id="rId3"/>
              </a:rPr>
              <a:t>Yle: Kiina aikoo istuttaa Suomen pinta-alan verran puita, ja tästä syystä eurooppalaiset haluavat olla hankkeessa mukana</a:t>
            </a:r>
            <a:endParaRPr sz="361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615" u="sng">
                <a:solidFill>
                  <a:schemeClr val="hlink"/>
                </a:solidFill>
                <a:hlinkClick r:id="rId4"/>
              </a:rPr>
              <a:t>Maapallon kasvipeitteinen ala kasvaa – tutkijat ihmeissään Kiinan ja Intian saavutuksista</a:t>
            </a:r>
            <a:endParaRPr sz="361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625" y="927750"/>
            <a:ext cx="3372850" cy="408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8965" y="479025"/>
            <a:ext cx="3263434" cy="33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Puut puhuttelevat kansanperinteessä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070850"/>
            <a:ext cx="4638900" cy="3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Koivu edustaa hyvyyttä, puhtautta ja valkeutta. Koivun oksat tuovat onnea ja “hyvää väkeä”.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Kataja suojelee ihmistä luonnossa ja pihapiirissä. Katajaa on käytetty myös lääkkeenä moniin vaivoihin.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Kuusen juurella on uhrattu jumalille ja kuunneltu haltijoiden neuvoja.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Pihlaja on vanha pyhä puu. Pihlajalla on hyvää kutsuvaa voimaa.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1391"/>
              <a:t>Lähde: </a:t>
            </a:r>
            <a:r>
              <a:rPr lang="fi" sz="1391" u="sng">
                <a:solidFill>
                  <a:schemeClr val="hlink"/>
                </a:solidFill>
                <a:hlinkClick r:id="rId3"/>
              </a:rPr>
              <a:t>Yle: Kop, kop – kuuleeko haltia, kun koputan puuta? Puiden henkiä on palvottu ja pelätty – tällaisia voimia eri puulajeihin on liitetty</a:t>
            </a:r>
            <a:endParaRPr sz="1391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725" y="2906000"/>
            <a:ext cx="2665376" cy="17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0850" y="641550"/>
            <a:ext cx="3107501" cy="207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i" sz="1450">
                <a:solidFill>
                  <a:srgbClr val="202124"/>
                </a:solidFill>
                <a:highlight>
                  <a:srgbClr val="FFFFFF"/>
                </a:highlight>
              </a:rPr>
              <a:t>Me istutettiin yhdessä puu</a:t>
            </a:r>
            <a:endParaRPr i="1" sz="14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i" sz="1450">
                <a:solidFill>
                  <a:srgbClr val="202124"/>
                </a:solidFill>
                <a:highlight>
                  <a:srgbClr val="FFFFFF"/>
                </a:highlight>
              </a:rPr>
              <a:t>Sen oksille linnut laskeutuu</a:t>
            </a:r>
            <a:endParaRPr i="1" sz="14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i" sz="1450">
                <a:solidFill>
                  <a:srgbClr val="202124"/>
                </a:solidFill>
                <a:highlight>
                  <a:srgbClr val="FFFFFF"/>
                </a:highlight>
              </a:rPr>
              <a:t>Mun juuret, ne ovat täällä maassa syvällä</a:t>
            </a:r>
            <a:endParaRPr i="1" sz="14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i" sz="1450">
                <a:solidFill>
                  <a:srgbClr val="202124"/>
                </a:solidFill>
                <a:highlight>
                  <a:srgbClr val="FFFFFF"/>
                </a:highlight>
              </a:rPr>
              <a:t>Ja siitä taimesta kasvoi puu</a:t>
            </a:r>
            <a:endParaRPr i="1" sz="14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i" sz="1450">
                <a:solidFill>
                  <a:srgbClr val="202124"/>
                </a:solidFill>
                <a:highlight>
                  <a:srgbClr val="FFFFFF"/>
                </a:highlight>
              </a:rPr>
              <a:t>Se maailman tuulissa vahvistuu</a:t>
            </a:r>
            <a:endParaRPr i="1" sz="14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fi" sz="1450">
                <a:solidFill>
                  <a:srgbClr val="202124"/>
                </a:solidFill>
                <a:highlight>
                  <a:srgbClr val="FFFFFF"/>
                </a:highlight>
              </a:rPr>
              <a:t>Mun juuret, ne ovat täällä maassa syvällä</a:t>
            </a:r>
            <a:endParaRPr i="1" sz="14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450">
                <a:solidFill>
                  <a:srgbClr val="202124"/>
                </a:solidFill>
                <a:highlight>
                  <a:srgbClr val="FFFFFF"/>
                </a:highlight>
              </a:rPr>
              <a:t>Antti Tuisku: </a:t>
            </a:r>
            <a:r>
              <a:rPr i="1" lang="fi" sz="1450">
                <a:solidFill>
                  <a:srgbClr val="202124"/>
                </a:solidFill>
                <a:highlight>
                  <a:srgbClr val="FFFFFF"/>
                </a:highlight>
              </a:rPr>
              <a:t>Juuret</a:t>
            </a:r>
            <a:endParaRPr i="1" sz="14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14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https://www.youtube.com/watch?v=tf2Qit5gGPQ</a:t>
            </a:r>
            <a:endParaRPr sz="14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-10669" l="-8629" r="-8617" t="-6577"/>
          <a:stretch/>
        </p:blipFill>
        <p:spPr>
          <a:xfrm>
            <a:off x="4729525" y="445025"/>
            <a:ext cx="3083726" cy="462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3313"/>
            <a:ext cx="8839198" cy="22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