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6" r:id="rId9"/>
    <p:sldId id="261" r:id="rId10"/>
    <p:sldId id="267" r:id="rId11"/>
    <p:sldId id="260" r:id="rId12"/>
    <p:sldId id="268" r:id="rId13"/>
    <p:sldId id="262" r:id="rId14"/>
    <p:sldId id="263" r:id="rId15"/>
    <p:sldId id="264" r:id="rId16"/>
    <p:sldId id="270" r:id="rId17"/>
    <p:sldId id="271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5EEE2-654E-FE49-BD85-005F2834FC5B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EE9A8-617B-594C-B730-A2C79CCFC5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156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8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31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4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15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87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70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6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98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57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650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18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4CA76-3B71-48A9-91D4-4D977124511C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9C7A-F18E-4ECE-806E-B6CE4715C9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62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omaoppilaskunta.fi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OMAN KOULUN NIMI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r>
              <a:rPr lang="fi-FI" dirty="0">
                <a:latin typeface="Rubik" panose="02000604000000020004" pitchFamily="2" charset="-79"/>
                <a:cs typeface="Rubik" panose="02000604000000020004" pitchFamily="2" charset="-79"/>
              </a:rPr>
              <a:t>OPPILASKUNTA, HALLITUS, LUOTTAMUSOPPILAS-VAALIT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437112"/>
            <a:ext cx="3419872" cy="22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17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95288" y="476250"/>
            <a:ext cx="8532688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LUOKAN LUOTTAMUSOPPILAAN VALINTA</a:t>
            </a: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/>
            </a:r>
            <a:b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</a:br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JAKAUDUTAAN 3-4 HENGEN RYHMIIN MIETTIMÄÄN: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Millainen on hyvä edustaja? 	Millainen on huono edustaja?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r>
              <a:rPr lang="fi-FI" altLang="fi-FI" sz="2000" dirty="0">
                <a:latin typeface="Rubik" panose="02000604000000020004" pitchFamily="2" charset="-79"/>
                <a:cs typeface="Rubik" panose="02000604000000020004" pitchFamily="2" charset="-79"/>
              </a:rPr>
              <a:t>+				-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KOOTAAN RYHMIEN PLUSSAT JA MIINUKSET TAULULLE.</a:t>
            </a:r>
          </a:p>
          <a:p>
            <a:pPr eaLnBrk="1" hangingPunct="1"/>
            <a:endParaRPr lang="fi-FI" altLang="fi-FI" dirty="0">
              <a:latin typeface="Calibri" panose="020F0502020204030204" pitchFamily="34" charset="0"/>
            </a:endParaRPr>
          </a:p>
          <a:p>
            <a:pPr eaLnBrk="1" hangingPunct="1"/>
            <a:endParaRPr lang="fi-FI" altLang="fi-FI" dirty="0"/>
          </a:p>
          <a:p>
            <a:pPr eaLnBrk="1" hangingPunct="1"/>
            <a:endParaRPr lang="fi-FI" alt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2112"/>
            <a:ext cx="2411760" cy="155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83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23726" y="1020792"/>
            <a:ext cx="860425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Kerro nyt pienryhmäsi jäsenille, haluatko itse ehdokkaaksi.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KYLLÄ	/	EN TIEDÄ	/	EN TÄLLÄ KERTAA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Voitte miettiä, kuka meidän luokalta olisi hyvä edustaja – voitte myös käydä kertomassa sen hänelle. Kannustakaa hyvää ehdokasta mukaan!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KOOTAAN TAULULLE EHDOKKAIDEN NIMET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Jos ehdokkaita on vain 1-2, ei äänestystä tarvita.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Jos ehdokkaita on useampi, mikä on toivottavaa, toteutetaan äänestys. 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5176994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826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11560" y="980728"/>
            <a:ext cx="74888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ÄÄNESTYS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Kirjoitetaan ehdokkaiden nimet taululle. </a:t>
            </a: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Voidaan myös numeroida.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Jokainen oppilas saa yhden äänestyslapun, myös ehdokkaat.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Jokainen kirjoittaa lapulle oman valinnan mukaan ja taittaa äänestyslapun. Laput kerätään uurnaan tai laatikkoon.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Opettaja voi toimia ääntenlaskijana tai valitaan muutaman oppilaan ryhmä laskemaan äänet.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Eniten ääniä saanut / saaneet valitaan. </a:t>
            </a:r>
          </a:p>
          <a:p>
            <a:endParaRPr lang="fi-FI" altLang="fi-FI" dirty="0">
              <a:latin typeface="Rubik" panose="02000604000000020004" pitchFamily="2" charset="-79"/>
              <a:cs typeface="Rubik" panose="02000604000000020004" pitchFamily="2" charset="-79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44223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7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11560" y="980728"/>
            <a:ext cx="74888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HALLITUKSEN KOKOONPANO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Eri luokkien luottamusoppilaat muodostavat hallituksen ja hallituksen työtä ohjaa ja tukee oppilaskunnan ohjaava opettaja. </a:t>
            </a:r>
            <a:r>
              <a:rPr lang="fi-FI" altLang="fi-FI" sz="2400" dirty="0">
                <a:solidFill>
                  <a:srgbClr val="FF00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Hallituksen yhteystiedot ovat näkyvästi ilmoitustaululla.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Hallitus kokoontuu säännöllisesti kokouksiin. </a:t>
            </a:r>
            <a:r>
              <a:rPr lang="fi-FI" altLang="fi-FI" sz="2400" dirty="0">
                <a:solidFill>
                  <a:srgbClr val="FF00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Kokouksista tehdyt muistiinpanot ovat kaikkien saatavilla koulun verkkosivuilla.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endParaRPr lang="fi-FI" altLang="fi-FI" dirty="0">
              <a:latin typeface="Rubik" panose="02000604000000020004" pitchFamily="2" charset="-79"/>
              <a:cs typeface="Rubik" panose="02000604000000020004" pitchFamily="2" charset="-79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2" y="-19116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82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11560" y="980728"/>
            <a:ext cx="74888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OMAOPPILASKUNTA.FI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Oppilaskuntatoimintaan, hallituksen työhön ja ohjaavan opettajan rooliin löytyy tukea sivulta </a:t>
            </a:r>
            <a:r>
              <a:rPr lang="fi-FI" altLang="fi-FI" sz="2400" dirty="0">
                <a:solidFill>
                  <a:srgbClr val="0070C0"/>
                </a:solidFill>
                <a:latin typeface="Rubik" panose="02000604000000020004" pitchFamily="2" charset="-79"/>
                <a:cs typeface="Rubik" panose="02000604000000020004" pitchFamily="2" charset="-79"/>
                <a:hlinkClick r:id="rId2"/>
              </a:rPr>
              <a:t>www.omaoppilaskunta.fi</a:t>
            </a:r>
            <a:r>
              <a:rPr lang="fi-FI" altLang="fi-FI" sz="2400" dirty="0">
                <a:solidFill>
                  <a:srgbClr val="0070C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Facebook-ryhmä </a:t>
            </a:r>
            <a:r>
              <a:rPr lang="fi-FI" altLang="fi-FI" sz="2400" dirty="0">
                <a:solidFill>
                  <a:srgbClr val="0070C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Oppilaskunnat ja osallisuus 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tarjoaa vertaistukea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Tämän esityksen pohjana on käytetty Tiina </a:t>
            </a:r>
            <a:r>
              <a:rPr lang="fi-FI" altLang="fi-FI" sz="2400" dirty="0" err="1">
                <a:latin typeface="Rubik" panose="02000604000000020004" pitchFamily="2" charset="-79"/>
                <a:cs typeface="Rubik" panose="02000604000000020004" pitchFamily="2" charset="-79"/>
              </a:rPr>
              <a:t>Tunkkarin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 esitystä </a:t>
            </a:r>
            <a:r>
              <a:rPr lang="fi-FI" altLang="fi-FI" sz="2400">
                <a:latin typeface="Rubik" panose="02000604000000020004" pitchFamily="2" charset="-79"/>
                <a:cs typeface="Rubik" panose="02000604000000020004" pitchFamily="2" charset="-79"/>
              </a:rPr>
              <a:t>Nurmeksen Kirkkokadun 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koulusta. </a:t>
            </a:r>
          </a:p>
          <a:p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endParaRPr lang="fi-FI" altLang="fi-FI" dirty="0">
              <a:latin typeface="Rubik" panose="02000604000000020004" pitchFamily="2" charset="-79"/>
              <a:cs typeface="Rubik" panose="02000604000000020004" pitchFamily="2" charset="-79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2" y="-19116"/>
            <a:ext cx="2587708" cy="16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10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9552" y="764704"/>
            <a:ext cx="84249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i-FI" sz="4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MIKÄ ON OPPILASKUNTA ?</a:t>
            </a:r>
          </a:p>
          <a:p>
            <a:pPr>
              <a:spcAft>
                <a:spcPts val="0"/>
              </a:spcAft>
            </a:pPr>
            <a:r>
              <a:rPr lang="fi-FI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Kaikki koulun oppilaat kuuluvat koulun oppilaskuntaan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Toimintaa johtaa hallitus, joka koostuu luottamusoppilaista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Oppilaskuntatoiminta: 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	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lisää oppilaiden osallisuutta koulun asioihin 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vahvistaa yhteenkuuluvaisuuden tunnetta ja yhteisöllisyyttä 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parantaa oppilaiden asemaa koulussa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edistää oppilaiden vastuuta yhteisten asioiden hoidossa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  <a:tabLst>
                <a:tab pos="9144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edistää oppilaiden harrastustoimintaa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616" y="5733256"/>
            <a:ext cx="1727316" cy="111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3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734941" y="970006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Jokainen luokka valitsee 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kaksi edustajaansa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eli luottamusoppilasta hallitukseen. 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62425" y="2204864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Luokat valitsevat omat edustajansa yleensä vaaleilla. Uusi hallitus aloittaa toimintansa 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syyskuussa / joulun jälkeen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fi-FI" sz="2400" dirty="0"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  <a:p>
            <a:pPr>
              <a:tabLst>
                <a:tab pos="457200" algn="l"/>
              </a:tabLst>
            </a:pPr>
            <a:r>
              <a:rPr lang="fi-FI" sz="2400" dirty="0">
                <a:solidFill>
                  <a:srgbClr val="FF0000"/>
                </a:solidFill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Koulun ilmoitustaululla on lista kaikkien luokkien edustajista.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fi-FI" sz="2400" dirty="0">
              <a:effectLst/>
              <a:latin typeface="Rubik" panose="02000604000000020004" pitchFamily="2" charset="-79"/>
              <a:ea typeface="Times New Roman"/>
              <a:cs typeface="Rubik" panose="02000604000000020004" pitchFamily="2" charset="-79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613277"/>
            <a:ext cx="3419872" cy="22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43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9552" y="570816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0"/>
              </a:spcAft>
            </a:pP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MITÄ KAIKKEA OPPILASKUNTA TEKEE? </a:t>
            </a:r>
            <a:r>
              <a:rPr lang="fi-FI" sz="2400" b="1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SE ON MEISTÄ ITSESTÄ KIINNI, ESIM:</a:t>
            </a: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</a:t>
            </a:r>
          </a:p>
          <a:p>
            <a:pPr marL="342900" indent="-342900"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huolehtii, että oppilaat pääsevät osallistumaan ja vaikuttamaan koulun </a:t>
            </a:r>
            <a:r>
              <a:rPr lang="fi-FI" sz="2400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toimintaan ja tuo esille oppilaiden näkökulmaa ja mielipidettä</a:t>
            </a: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(opekokous, rehtorin tapaamiset, yhteydet </a:t>
            </a:r>
            <a:r>
              <a:rPr lang="fi-FI" sz="2400" dirty="0" err="1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nuvaan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</a:t>
            </a:r>
            <a:r>
              <a:rPr lang="fi-FI" sz="2400" dirty="0" err="1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tms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)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järjestää kyselyjä oppilaille erilaisista koulun toimintaan liittyvistä asioista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järjestää juhlia, diskoja, tapahtumia, retkiä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toteuttaa taksvärkkipäivän, eli päivän jolloin kaikki koulun oppilaat ovat työssä yhden päivän tienaten rahaa johonkin hyväntekeväisyyskohteeseen.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ylläpitää kioskitoimintaa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huolehtii oppilaiden viihtymisestä koulussa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järjestää koulukuvaukset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684" y="5589240"/>
            <a:ext cx="1727316" cy="111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2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39552" y="570816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0"/>
              </a:spcAft>
            </a:pP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MITÄ KAIKKEA OPPILASKUNTA TEKEE? </a:t>
            </a:r>
            <a:r>
              <a:rPr lang="fi-FI" sz="2400" b="1" dirty="0"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SE ON MEISTÄ ITSESTÄ KIINNI, ESIM:</a:t>
            </a:r>
            <a:r>
              <a:rPr lang="fi-FI" sz="2400" b="1" dirty="0"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 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fi-FI" sz="2400" dirty="0">
                <a:solidFill>
                  <a:srgbClr val="FF0000"/>
                </a:solidFill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j</a:t>
            </a:r>
            <a:r>
              <a:rPr lang="fi-FI" sz="2400" dirty="0">
                <a:solidFill>
                  <a:srgbClr val="FF0000"/>
                </a:solidFill>
                <a:effectLst/>
                <a:latin typeface="Rubik" panose="02000604000000020004" pitchFamily="2" charset="-79"/>
                <a:ea typeface="Times New Roman"/>
                <a:cs typeface="Rubik" panose="02000604000000020004" pitchFamily="2" charset="-79"/>
              </a:rPr>
              <a:t>atka/muokkaa listaa oman koulun esimerkein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684" y="5589240"/>
            <a:ext cx="1727316" cy="111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6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kstikehys 1"/>
          <p:cNvSpPr txBox="1">
            <a:spLocks noChangeArrowheads="1"/>
          </p:cNvSpPr>
          <p:nvPr/>
        </p:nvSpPr>
        <p:spPr bwMode="auto">
          <a:xfrm>
            <a:off x="241301" y="260350"/>
            <a:ext cx="8219132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Luottamusoppilaat muodostavat hallituksen. </a:t>
            </a:r>
            <a:b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</a:br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Hallitus: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johtaa ja koordinoi oppilaskunnan toimintaa.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käsittelee oppilaiden, vanhempien tai muiden yhteistyötahojen esille tuomia asioita.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ideoi myös itse käsiteltäviä asioita sekä valmistelee ehdotuksia ja esityksiä yhteistyökumppaneille, kuten oppilaskunnalle, opettajakunnalle, rehtorille ja johtokunnalle.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pyrkii kehittämään oppilaiden vaikutusmahdollisuuksia ja oppilaiden osallisuutta heitä koskevissa asioissa.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tekee lopulliset päätökset käytössä olevien varojen käytöstä.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Hallituksessa on eri tehtäviä. </a:t>
            </a:r>
            <a:endParaRPr lang="fi-FI" altLang="fi-FI" sz="20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000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36912"/>
            <a:ext cx="1435580" cy="92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4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kstikehys 1"/>
          <p:cNvSpPr txBox="1">
            <a:spLocks noChangeArrowheads="1"/>
          </p:cNvSpPr>
          <p:nvPr/>
        </p:nvSpPr>
        <p:spPr bwMode="auto">
          <a:xfrm>
            <a:off x="241301" y="260350"/>
            <a:ext cx="8219132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Hallituksessa on eri tehtäviä:</a:t>
            </a:r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puheenjohtaja, sihteeri, tiedottaja, kuulutusvastaava, ilmoitustaulun hoitaja, tapahtumavastaava jne.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Usein puheenjohtajan ja sihteerintehtäviä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hoitavat koulun ”vanhimmat” oppilaat, mutta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hallitus tietenkin päättää asiasta.</a:t>
            </a:r>
          </a:p>
          <a:p>
            <a:pPr eaLnBrk="1" hangingPunct="1"/>
            <a:endParaRPr lang="fi-FI" altLang="fi-FI" sz="2400" b="1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Yksi tehtävä on kuitenkin kaikilla yhteinen: kaikki hallituksen jäsenet pyrkivät omalla esimerkillään korostamaan koulun me-henkeä.</a:t>
            </a:r>
          </a:p>
          <a:p>
            <a:pPr eaLnBrk="1" hangingPunct="1"/>
            <a:endParaRPr lang="fi-FI" altLang="fi-FI" sz="20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endParaRPr lang="fi-FI" altLang="fi-FI" sz="2000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36912"/>
            <a:ext cx="1435580" cy="92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9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kstikehys 1"/>
          <p:cNvSpPr txBox="1">
            <a:spLocks noChangeArrowheads="1"/>
          </p:cNvSpPr>
          <p:nvPr/>
        </p:nvSpPr>
        <p:spPr bwMode="auto">
          <a:xfrm>
            <a:off x="323528" y="476672"/>
            <a:ext cx="8352531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Luottamusoppilaan eli luokan edustajan tehtävät:</a:t>
            </a:r>
          </a:p>
          <a:p>
            <a:pPr eaLnBrk="1" hangingPunct="1"/>
            <a:endParaRPr lang="fi-FI" altLang="fi-FI" sz="2400" b="1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Neuvottelee ja vie viestiä oman luokan oppilailta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hallituksen kokoukseen sekä tuo tietoa kokouksesta takaisin koko luokalle.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On aktiivinen kokouksissa ja osallistuu tarvittaessa</a:t>
            </a: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toimikuntiin </a:t>
            </a:r>
            <a:r>
              <a:rPr lang="fi-FI" altLang="fi-FI" sz="2400" dirty="0">
                <a:solidFill>
                  <a:srgbClr val="FF00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(esim. kioski / tapahtumat jne. / listaa omaan kouluun sopivia).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Toimii linkkinä muille oppilaille. Luokan edustajan kautta kaikki oppilaat voivat vaikuttaa koulun asioihin.</a:t>
            </a:r>
          </a:p>
          <a:p>
            <a:pPr eaLnBrk="1" hangingPunct="1"/>
            <a:endParaRPr lang="fi-FI" altLang="fi-FI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4" y="5445224"/>
            <a:ext cx="2185194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0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kstikehys 1"/>
          <p:cNvSpPr txBox="1">
            <a:spLocks noChangeArrowheads="1"/>
          </p:cNvSpPr>
          <p:nvPr/>
        </p:nvSpPr>
        <p:spPr bwMode="auto">
          <a:xfrm>
            <a:off x="323528" y="476672"/>
            <a:ext cx="835253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Luokanopettajan / luokanvalvojan tehtävänä 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on tukea luottamusoppilaan yhteydenpitoa luokan kanssa.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Koulun aikuiset tukevat 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oppilaskunnan toimintaa esimerkiksi olemalla kiinnostuneita oppilaiden näkemyksistä. </a:t>
            </a:r>
          </a:p>
          <a:p>
            <a:pPr eaLnBrk="1" hangingPunct="1"/>
            <a:endParaRPr lang="fi-FI" altLang="fi-FI" sz="2400" dirty="0">
              <a:latin typeface="Rubik" panose="02000604000000020004" pitchFamily="2" charset="-79"/>
              <a:cs typeface="Rubik" panose="02000604000000020004" pitchFamily="2" charset="-79"/>
            </a:endParaRPr>
          </a:p>
          <a:p>
            <a:pPr eaLnBrk="1" hangingPunct="1"/>
            <a:r>
              <a:rPr lang="fi-FI" altLang="fi-FI" sz="2400" b="1" dirty="0">
                <a:latin typeface="Rubik" panose="02000604000000020004" pitchFamily="2" charset="-79"/>
                <a:cs typeface="Rubik" panose="02000604000000020004" pitchFamily="2" charset="-79"/>
              </a:rPr>
              <a:t>Kouluyhteisö huolehtii </a:t>
            </a:r>
            <a:r>
              <a:rPr lang="fi-FI" altLang="fi-FI" sz="2400" dirty="0">
                <a:latin typeface="Rubik" panose="02000604000000020004" pitchFamily="2" charset="-79"/>
                <a:cs typeface="Rubik" panose="02000604000000020004" pitchFamily="2" charset="-79"/>
              </a:rPr>
              <a:t>siitä, että oppilaskunnan kokoonpano tiedotetaan koteihin.  Vanhempia ja huoltajia kiinnostaa myös se, mitä oppilaskunta tekee. </a:t>
            </a:r>
            <a:endParaRPr lang="fi-FI" altLang="fi-FI" dirty="0">
              <a:latin typeface="Calibri" panose="020F050202020403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4" y="5445224"/>
            <a:ext cx="2185194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47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F7C12497C1D8B4DAEBFD144B0F268DB" ma:contentTypeVersion="9" ma:contentTypeDescription="Luo uusi asiakirja." ma:contentTypeScope="" ma:versionID="d96fc50841b893e9183e4156b89e8608">
  <xsd:schema xmlns:xsd="http://www.w3.org/2001/XMLSchema" xmlns:xs="http://www.w3.org/2001/XMLSchema" xmlns:p="http://schemas.microsoft.com/office/2006/metadata/properties" xmlns:ns1="http://schemas.microsoft.com/sharepoint/v3" xmlns:ns2="ec9aa90d-5526-408b-9d06-684cb4e876eb" xmlns:ns3="671f1f29-47de-45b1-b805-d9d46d17e216" targetNamespace="http://schemas.microsoft.com/office/2006/metadata/properties" ma:root="true" ma:fieldsID="73acbe893154bffaaf81409e4b4db14e" ns1:_="" ns2:_="" ns3:_="">
    <xsd:import namespace="http://schemas.microsoft.com/sharepoint/v3"/>
    <xsd:import namespace="ec9aa90d-5526-408b-9d06-684cb4e876eb"/>
    <xsd:import namespace="671f1f29-47de-45b1-b805-d9d46d17e2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1:PublishingStartDate" minOccurs="0"/>
                <xsd:element ref="ns1:PublishingExpirationDate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aa90d-5526-408b-9d06-684cb4e87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f1f29-47de-45b1-b805-d9d46d17e21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87380D-A0D1-4AF7-B102-6A85E4E4A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c9aa90d-5526-408b-9d06-684cb4e876eb"/>
    <ds:schemaRef ds:uri="671f1f29-47de-45b1-b805-d9d46d17e2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5B2C21-EEF3-44AD-A89B-82203606E9D1}">
  <ds:schemaRefs>
    <ds:schemaRef ds:uri="http://schemas.microsoft.com/office/infopath/2007/PartnerControls"/>
    <ds:schemaRef ds:uri="ec9aa90d-5526-408b-9d06-684cb4e876eb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71f1f29-47de-45b1-b805-d9d46d17e21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094D5E-B93D-4314-8AB6-FE4B2CAFA2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439</Words>
  <Application>Microsoft Office PowerPoint</Application>
  <PresentationFormat>Näytössä katseltava diaesitys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Rubik</vt:lpstr>
      <vt:lpstr>Times New Roman</vt:lpstr>
      <vt:lpstr>Office-teema</vt:lpstr>
      <vt:lpstr>OMAN KOULUN NIMI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KIRKKOKADUN KOULUN</dc:title>
  <dc:creator>Tunkkari Tiina</dc:creator>
  <cp:lastModifiedBy>Järvinen Päivi.K</cp:lastModifiedBy>
  <cp:revision>33</cp:revision>
  <dcterms:created xsi:type="dcterms:W3CDTF">2013-10-06T11:02:22Z</dcterms:created>
  <dcterms:modified xsi:type="dcterms:W3CDTF">2019-09-06T12:32:45Z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0x010100EF7C12497C1D8B4DAEBFD144B0F268DB</vt:lpwstr>
  </property>
</Properties>
</file>