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72" r:id="rId2"/>
  </p:sldMasterIdLst>
  <p:notesMasterIdLst>
    <p:notesMasterId r:id="rId15"/>
  </p:notesMasterIdLst>
  <p:handoutMasterIdLst>
    <p:handoutMasterId r:id="rId16"/>
  </p:handoutMasterIdLst>
  <p:sldIdLst>
    <p:sldId id="421" r:id="rId3"/>
    <p:sldId id="466" r:id="rId4"/>
    <p:sldId id="438" r:id="rId5"/>
    <p:sldId id="446" r:id="rId6"/>
    <p:sldId id="447" r:id="rId7"/>
    <p:sldId id="467" r:id="rId8"/>
    <p:sldId id="468" r:id="rId9"/>
    <p:sldId id="469" r:id="rId10"/>
    <p:sldId id="470" r:id="rId11"/>
    <p:sldId id="471" r:id="rId12"/>
    <p:sldId id="472" r:id="rId13"/>
    <p:sldId id="400" r:id="rId14"/>
  </p:sldIdLst>
  <p:sldSz cx="9144000" cy="6858000" type="screen4x3"/>
  <p:notesSz cx="6669088" cy="98726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C5E1FB"/>
    <a:srgbClr val="FFFF99"/>
    <a:srgbClr val="CC66FF"/>
    <a:srgbClr val="00CC00"/>
    <a:srgbClr val="FF9933"/>
    <a:srgbClr val="FF0909"/>
    <a:srgbClr val="0B2B6B"/>
    <a:srgbClr val="E7F3FD"/>
    <a:srgbClr val="0B2C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97" autoAdjust="0"/>
    <p:restoredTop sz="94224" autoAdjust="0"/>
  </p:normalViewPr>
  <p:slideViewPr>
    <p:cSldViewPr>
      <p:cViewPr varScale="1">
        <p:scale>
          <a:sx n="78" d="100"/>
          <a:sy n="78" d="100"/>
        </p:scale>
        <p:origin x="26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73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B4E54A-A7D1-4E0C-BCC3-09600AA4C67F}" type="datetimeFigureOut">
              <a:rPr lang="fi-FI" smtClean="0"/>
              <a:t>8.12.2017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7"/>
            <a:ext cx="2889938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377317"/>
            <a:ext cx="2889938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19C691-2CE3-48D1-B2B0-2B0B424CB4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00118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938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7607" y="0"/>
            <a:ext cx="2889938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66775" y="739775"/>
            <a:ext cx="4935538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909" y="4689515"/>
            <a:ext cx="5335270" cy="4442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7316"/>
            <a:ext cx="2889938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7607" y="9377316"/>
            <a:ext cx="2889938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5DCD95B-781C-4B3B-8694-C2925C53B66A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1858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598" y="0"/>
            <a:ext cx="846667" cy="68580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20080" y="1916832"/>
            <a:ext cx="7772400" cy="1470025"/>
          </a:xfrm>
        </p:spPr>
        <p:txBody>
          <a:bodyPr>
            <a:normAutofit/>
          </a:bodyPr>
          <a:lstStyle>
            <a:lvl1pPr>
              <a:defRPr sz="4400" b="1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43980" y="3672607"/>
            <a:ext cx="6400800" cy="1752600"/>
          </a:xfrm>
        </p:spPr>
        <p:txBody>
          <a:bodyPr>
            <a:normAutofit/>
          </a:bodyPr>
          <a:lstStyle>
            <a:lvl1pPr marL="0" indent="0" algn="ctr">
              <a:buFont typeface="Wingdings" pitchFamily="2" charset="2"/>
              <a:buNone/>
              <a:defRPr sz="28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1096888" y="6453188"/>
            <a:ext cx="2421632" cy="476250"/>
          </a:xfrm>
        </p:spPr>
        <p:txBody>
          <a:bodyPr/>
          <a:lstStyle>
            <a:lvl1pPr>
              <a:defRPr>
                <a:latin typeface="Palatino" pitchFamily="18" charset="0"/>
              </a:defRPr>
            </a:lvl1pPr>
          </a:lstStyle>
          <a:p>
            <a:fld id="{DB734254-7610-4466-A8D2-8F0E67CE609A}" type="datetime1">
              <a:rPr lang="fi-FI" smtClean="0"/>
              <a:pPr/>
              <a:t>8.12.2017</a:t>
            </a:fld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662536" y="6453188"/>
            <a:ext cx="3038475" cy="476250"/>
          </a:xfrm>
        </p:spPr>
        <p:txBody>
          <a:bodyPr/>
          <a:lstStyle>
            <a:lvl1pPr>
              <a:defRPr>
                <a:latin typeface="Palatino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30888" y="6453188"/>
            <a:ext cx="2133600" cy="476250"/>
          </a:xfrm>
        </p:spPr>
        <p:txBody>
          <a:bodyPr/>
          <a:lstStyle>
            <a:lvl1pPr>
              <a:defRPr>
                <a:latin typeface="Palatino" pitchFamily="18" charset="0"/>
              </a:defRPr>
            </a:lvl1pPr>
          </a:lstStyle>
          <a:p>
            <a:fld id="{2514E6BF-C00E-4818-8DEC-5D8AD366FFD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-29268" y="0"/>
            <a:ext cx="9173267" cy="6856412"/>
          </a:xfrm>
          <a:prstGeom prst="rect">
            <a:avLst/>
          </a:prstGeom>
          <a:noFill/>
          <a:ln w="12700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i-FI" dirty="0"/>
          </a:p>
        </p:txBody>
      </p:sp>
      <p:pic>
        <p:nvPicPr>
          <p:cNvPr id="11" name="Kuva 10"/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035" y="5616000"/>
            <a:ext cx="533400" cy="1088136"/>
          </a:xfrm>
          <a:prstGeom prst="rect">
            <a:avLst/>
          </a:prstGeom>
        </p:spPr>
      </p:pic>
      <p:sp>
        <p:nvSpPr>
          <p:cNvPr id="13" name="Text Box 7"/>
          <p:cNvSpPr txBox="1">
            <a:spLocks noChangeArrowheads="1"/>
          </p:cNvSpPr>
          <p:nvPr userDrawn="1"/>
        </p:nvSpPr>
        <p:spPr bwMode="auto">
          <a:xfrm>
            <a:off x="539553" y="60487"/>
            <a:ext cx="3312368" cy="555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510" tIns="46254" rIns="92510" bIns="46254">
            <a:spAutoFit/>
          </a:bodyPr>
          <a:lstStyle/>
          <a:p>
            <a:pPr marL="0" marR="0" lvl="0" indent="0" algn="l" defTabSz="9271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i-FI" sz="1600" b="0" dirty="0" smtClean="0">
                <a:solidFill>
                  <a:srgbClr val="000099"/>
                </a:solidFill>
                <a:latin typeface="Helvetica" pitchFamily="34" charset="0"/>
              </a:rPr>
              <a:t>      </a:t>
            </a:r>
            <a:r>
              <a:rPr kumimoji="0" lang="fi-FI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808080">
                    <a:lumMod val="50000"/>
                  </a:srgbClr>
                </a:solidFill>
                <a:effectLst/>
                <a:uLnTx/>
                <a:uFillTx/>
                <a:latin typeface="Palatino" pitchFamily="18" charset="0"/>
                <a:cs typeface="Arial" charset="0"/>
              </a:rPr>
              <a:t>UNIVERSITY OF</a:t>
            </a:r>
            <a:r>
              <a:rPr kumimoji="0" lang="fi-FI" sz="1400" b="0" i="0" u="none" strike="noStrike" kern="1200" cap="none" spc="30" normalizeH="0" baseline="0" noProof="0" dirty="0" smtClean="0">
                <a:ln>
                  <a:noFill/>
                </a:ln>
                <a:solidFill>
                  <a:srgbClr val="808080">
                    <a:lumMod val="50000"/>
                  </a:srgbClr>
                </a:solidFill>
                <a:effectLst/>
                <a:uLnTx/>
                <a:uFillTx/>
                <a:latin typeface="Palatino" pitchFamily="18" charset="0"/>
                <a:cs typeface="Arial" charset="0"/>
              </a:rPr>
              <a:t> </a:t>
            </a:r>
            <a:r>
              <a:rPr kumimoji="0" lang="fi-FI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808080">
                    <a:lumMod val="50000"/>
                  </a:srgbClr>
                </a:solidFill>
                <a:effectLst/>
                <a:uLnTx/>
                <a:uFillTx/>
                <a:latin typeface="Palatino" pitchFamily="18" charset="0"/>
                <a:cs typeface="Arial" charset="0"/>
              </a:rPr>
              <a:t>JYVÄSK</a:t>
            </a:r>
            <a:r>
              <a:rPr kumimoji="0" lang="fi-FI" sz="1400" b="0" i="0" u="none" strike="noStrike" kern="1200" cap="none" spc="40" normalizeH="0" baseline="0" noProof="0" dirty="0" smtClean="0">
                <a:ln>
                  <a:noFill/>
                </a:ln>
                <a:solidFill>
                  <a:srgbClr val="808080">
                    <a:lumMod val="50000"/>
                  </a:srgbClr>
                </a:solidFill>
                <a:effectLst/>
                <a:uLnTx/>
                <a:uFillTx/>
                <a:latin typeface="Palatino" pitchFamily="18" charset="0"/>
                <a:cs typeface="Arial" charset="0"/>
              </a:rPr>
              <a:t>Y</a:t>
            </a:r>
            <a:r>
              <a:rPr kumimoji="0" lang="fi-FI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808080">
                    <a:lumMod val="50000"/>
                  </a:srgbClr>
                </a:solidFill>
                <a:effectLst/>
                <a:uLnTx/>
                <a:uFillTx/>
                <a:latin typeface="Palatino" pitchFamily="18" charset="0"/>
                <a:cs typeface="Arial" charset="0"/>
              </a:rPr>
              <a:t>LÄ</a:t>
            </a:r>
          </a:p>
          <a:p>
            <a:pPr defTabSz="927100" eaLnBrk="0" hangingPunct="0"/>
            <a:endParaRPr lang="fi-FI" sz="1400" b="0" dirty="0">
              <a:solidFill>
                <a:schemeClr val="bg2">
                  <a:lumMod val="50000"/>
                </a:schemeClr>
              </a:solidFill>
              <a:latin typeface="Palatino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E0591B-BE62-4296-BF5E-F39674F93F1F}" type="datetime1">
              <a:rPr lang="fi-FI"/>
              <a:pPr/>
              <a:t>8.12.2017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F34632-4269-4CB8-B768-E2F4455C10B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775450" y="485775"/>
            <a:ext cx="1982788" cy="5751513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27088" y="485775"/>
            <a:ext cx="5795962" cy="575151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13BC3CF-75EF-49EE-A9D4-9A3E86467160}" type="datetime1">
              <a:rPr lang="fi-FI"/>
              <a:pPr/>
              <a:t>8.12.2017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C2FB4E-A1E7-4FB3-86FD-FE526B77C1F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dirty="0" smtClean="0"/>
              <a:t>Kliknite, če želite urediti slog naslova matrice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6992F4-9E28-44B0-915B-997DEF6DEEC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77522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631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ACAC0F-4ED4-4B9D-B6F2-E040EBAD2C74}" type="datetime1">
              <a:rPr lang="fi-FI"/>
              <a:pPr/>
              <a:t>8.12.2017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539CD2-6DAE-4FF3-A212-C677906F8B4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04056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904056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852793-AA9B-4356-8F4F-CDCD05171DC2}" type="datetime1">
              <a:rPr lang="fi-FI"/>
              <a:pPr/>
              <a:t>8.12.2017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FCFB9C-13AD-4FB0-96B5-2AB215FA3F1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27088" y="1773238"/>
            <a:ext cx="3889375" cy="4464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868863" y="1773238"/>
            <a:ext cx="3889375" cy="4464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DC61E9-8790-44A4-98F2-22772E7CCB50}" type="datetime1">
              <a:rPr lang="fi-FI"/>
              <a:pPr/>
              <a:t>8.12.2017</a:t>
            </a:fld>
            <a:endParaRPr lang="en-US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948794-F2EE-46CD-BB93-536AC76B0D7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62880" y="476672"/>
            <a:ext cx="8229600" cy="1080120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75828" y="1700808"/>
            <a:ext cx="4040188" cy="112213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75828" y="2924944"/>
            <a:ext cx="4040188" cy="331236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850705" y="1700808"/>
            <a:ext cx="4041775" cy="112213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850705" y="2924944"/>
            <a:ext cx="4041775" cy="331236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611D26-FC5E-4B7C-8591-7455BC730DD6}" type="datetime1">
              <a:rPr lang="fi-FI"/>
              <a:pPr/>
              <a:t>8.12.2017</a:t>
            </a:fld>
            <a:endParaRPr lang="en-US" dirty="0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A51BDE-012F-4114-8808-85713FEC054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E8A2681-E095-45BC-9863-EC9FFBD04152}" type="datetime1">
              <a:rPr lang="fi-FI"/>
              <a:pPr/>
              <a:t>8.12.2017</a:t>
            </a:fld>
            <a:endParaRPr lang="en-US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A3B9CA-66AD-4242-939B-0520471BAAD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15A12F9-756E-4432-ADCC-04B027074EA7}" type="datetime1">
              <a:rPr lang="fi-FI"/>
              <a:pPr/>
              <a:t>8.12.2017</a:t>
            </a:fld>
            <a:endParaRPr lang="en-US" dirty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BBC541-2753-4BC4-B18B-FF313FA445E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7583" y="620688"/>
            <a:ext cx="3008313" cy="92556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780730" y="620688"/>
            <a:ext cx="5111750" cy="56166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27583" y="1546249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B795BAE-6052-4251-9645-B78FB0C59A9F}" type="datetime1">
              <a:rPr lang="fi-FI"/>
              <a:pPr/>
              <a:t>8.12.2017</a:t>
            </a:fld>
            <a:endParaRPr lang="en-US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3BFAFD-D0C7-44CD-B280-FEA3B8F367E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FB137BD-6CF3-443F-9E96-4FF9A37B5A81}" type="datetime1">
              <a:rPr lang="fi-FI"/>
              <a:pPr/>
              <a:t>8.12.2017</a:t>
            </a:fld>
            <a:endParaRPr lang="en-US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F22706-1431-4AA4-91C6-33E36359634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46667" cy="6858000"/>
          </a:xfrm>
          <a:prstGeom prst="rect">
            <a:avLst/>
          </a:prstGeom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87623" y="485775"/>
            <a:ext cx="7632849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7624" y="1773238"/>
            <a:ext cx="7632848" cy="44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26232" y="640873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fld id="{4D1250E0-F4AE-4608-B32A-51CDBF330907}" type="datetime1">
              <a:rPr lang="fi-FI"/>
              <a:pPr/>
              <a:t>8.12.2017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408738"/>
            <a:ext cx="316706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02450" y="640873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E0DAD421-BC1A-463B-9A39-82815BDB7429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584721" y="60487"/>
            <a:ext cx="3051175" cy="339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510" tIns="46254" rIns="92510" bIns="46254">
            <a:spAutoFit/>
          </a:bodyPr>
          <a:lstStyle/>
          <a:p>
            <a:pPr defTabSz="927100" eaLnBrk="0" hangingPunct="0"/>
            <a:r>
              <a:rPr lang="fi-FI" sz="1600" b="0" dirty="0" smtClean="0">
                <a:solidFill>
                  <a:srgbClr val="000099"/>
                </a:solidFill>
                <a:latin typeface="Helvetica" pitchFamily="34" charset="0"/>
              </a:rPr>
              <a:t>      </a:t>
            </a:r>
            <a:r>
              <a:rPr lang="fi-FI" sz="1400" b="0" dirty="0" smtClean="0">
                <a:solidFill>
                  <a:schemeClr val="bg2">
                    <a:lumMod val="50000"/>
                  </a:schemeClr>
                </a:solidFill>
                <a:latin typeface="Palatino" pitchFamily="18" charset="0"/>
              </a:rPr>
              <a:t>UNIVERSITY</a:t>
            </a:r>
            <a:r>
              <a:rPr lang="fi-FI" sz="1400" b="0" baseline="0" dirty="0" smtClean="0">
                <a:solidFill>
                  <a:schemeClr val="bg2">
                    <a:lumMod val="50000"/>
                  </a:schemeClr>
                </a:solidFill>
                <a:latin typeface="Palatino" pitchFamily="18" charset="0"/>
              </a:rPr>
              <a:t> OF</a:t>
            </a:r>
            <a:r>
              <a:rPr lang="fi-FI" sz="1400" b="0" spc="30" baseline="0" dirty="0" smtClean="0">
                <a:solidFill>
                  <a:schemeClr val="bg2">
                    <a:lumMod val="50000"/>
                  </a:schemeClr>
                </a:solidFill>
                <a:latin typeface="Palatino" pitchFamily="18" charset="0"/>
              </a:rPr>
              <a:t> </a:t>
            </a:r>
            <a:r>
              <a:rPr lang="fi-FI" sz="1400" b="0" baseline="0" dirty="0" smtClean="0">
                <a:solidFill>
                  <a:schemeClr val="bg2">
                    <a:lumMod val="50000"/>
                  </a:schemeClr>
                </a:solidFill>
                <a:latin typeface="Palatino" pitchFamily="18" charset="0"/>
              </a:rPr>
              <a:t>JYVÄSK</a:t>
            </a:r>
            <a:r>
              <a:rPr lang="fi-FI" sz="1400" b="0" spc="40" baseline="0" dirty="0" smtClean="0">
                <a:solidFill>
                  <a:schemeClr val="bg2">
                    <a:lumMod val="50000"/>
                  </a:schemeClr>
                </a:solidFill>
                <a:latin typeface="Palatino" pitchFamily="18" charset="0"/>
              </a:rPr>
              <a:t>Y</a:t>
            </a:r>
            <a:r>
              <a:rPr lang="fi-FI" sz="1400" b="0" spc="0" baseline="0" dirty="0" smtClean="0">
                <a:solidFill>
                  <a:schemeClr val="bg2">
                    <a:lumMod val="50000"/>
                  </a:schemeClr>
                </a:solidFill>
                <a:latin typeface="Palatino" pitchFamily="18" charset="0"/>
              </a:rPr>
              <a:t>LÄ</a:t>
            </a:r>
            <a:endParaRPr lang="fi-FI" sz="1400" b="0" spc="0" baseline="0" dirty="0">
              <a:solidFill>
                <a:schemeClr val="bg2">
                  <a:lumMod val="50000"/>
                </a:schemeClr>
              </a:solidFill>
              <a:latin typeface="Palatino" pitchFamily="18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1588"/>
            <a:ext cx="9144000" cy="6856412"/>
          </a:xfrm>
          <a:prstGeom prst="rect">
            <a:avLst/>
          </a:prstGeom>
          <a:noFill/>
          <a:ln w="12700">
            <a:solidFill>
              <a:srgbClr val="02409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i-FI" dirty="0"/>
          </a:p>
        </p:txBody>
      </p:sp>
      <p:pic>
        <p:nvPicPr>
          <p:cNvPr id="11" name="Kuva 10"/>
          <p:cNvPicPr>
            <a:picLocks noChangeAspect="1"/>
          </p:cNvPicPr>
          <p:nvPr userDrawn="1"/>
        </p:nvPicPr>
        <p:blipFill>
          <a:blip r:embed="rId16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633" y="5616000"/>
            <a:ext cx="533400" cy="108813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4" r:id="rId12"/>
    <p:sldLayoutId id="2147483675" r:id="rId13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3600" b="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D64E18"/>
        </a:buClr>
        <a:buSzPct val="8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fi.linkedin.com/in/raimovuorinen" TargetMode="External"/><Relationship Id="rId2" Type="http://schemas.openxmlformats.org/officeDocument/2006/relationships/hyperlink" Target="mailto:raimo.vuorinen@jyu.fi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omalinja.fi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Ohjauksen laatu ja nivelvaiheiden ohjauksen arviointi. 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843980" y="4268688"/>
            <a:ext cx="6400800" cy="1752600"/>
          </a:xfrm>
        </p:spPr>
        <p:txBody>
          <a:bodyPr>
            <a:normAutofit/>
          </a:bodyPr>
          <a:lstStyle/>
          <a:p>
            <a:r>
              <a:rPr lang="fi-FI" sz="1800" dirty="0" smtClean="0"/>
              <a:t>Raimo Vuorinen, KT</a:t>
            </a:r>
          </a:p>
          <a:p>
            <a:r>
              <a:rPr lang="fi-FI" sz="1800" dirty="0" smtClean="0"/>
              <a:t>Koulutuksen tutkimuslaitos, Jyväskylän yliopisto</a:t>
            </a:r>
            <a:endParaRPr lang="fi-FI" sz="1800" dirty="0"/>
          </a:p>
          <a:p>
            <a:r>
              <a:rPr lang="fi-FI" sz="1800" smtClean="0"/>
              <a:t>TNO-päivät 5.12.2017</a:t>
            </a:r>
            <a:endParaRPr lang="fi-FI" sz="1800" dirty="0" smtClean="0"/>
          </a:p>
          <a:p>
            <a:r>
              <a:rPr lang="fi-FI" sz="1800" dirty="0" smtClean="0"/>
              <a:t>Verkkokokous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1709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Arviointiasetelma/Yksilötaso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Asiakkaan tarvitseman ohjauksen sisällöt menetelmät</a:t>
            </a:r>
          </a:p>
          <a:p>
            <a:pPr lvl="0"/>
            <a:r>
              <a:rPr lang="fi-FI" dirty="0"/>
              <a:t>Ohjauksen ja muiden palvelujen saatavuus, tarvevastaavuus ja riittävyys</a:t>
            </a:r>
          </a:p>
          <a:p>
            <a:pPr lvl="0"/>
            <a:r>
              <a:rPr lang="fi-FI" dirty="0"/>
              <a:t>Henkilöstön ohjausosaaminen</a:t>
            </a:r>
          </a:p>
          <a:p>
            <a:pPr lvl="0"/>
            <a:r>
              <a:rPr lang="fi-FI" dirty="0"/>
              <a:t>Ohjauksen laatu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237526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3" y="260648"/>
            <a:ext cx="7632849" cy="710977"/>
          </a:xfrm>
        </p:spPr>
        <p:txBody>
          <a:bodyPr>
            <a:normAutofit/>
          </a:bodyPr>
          <a:lstStyle/>
          <a:p>
            <a:r>
              <a:rPr lang="fi-FI" sz="2800" b="1" dirty="0" smtClean="0">
                <a:solidFill>
                  <a:schemeClr val="accent2"/>
                </a:solidFill>
              </a:rPr>
              <a:t>Tarkennettu </a:t>
            </a:r>
            <a:r>
              <a:rPr lang="fi-FI" sz="2800" b="1" smtClean="0">
                <a:solidFill>
                  <a:schemeClr val="accent2"/>
                </a:solidFill>
              </a:rPr>
              <a:t>aikataulu 2017 </a:t>
            </a:r>
            <a:r>
              <a:rPr lang="fi-FI" sz="2800" b="1" dirty="0" smtClean="0">
                <a:solidFill>
                  <a:schemeClr val="accent2"/>
                </a:solidFill>
              </a:rPr>
              <a:t>- 2018</a:t>
            </a:r>
            <a:endParaRPr lang="fi-FI" sz="2800" b="1" dirty="0">
              <a:solidFill>
                <a:schemeClr val="accent2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6474064"/>
              </p:ext>
            </p:extLst>
          </p:nvPr>
        </p:nvGraphicFramePr>
        <p:xfrm>
          <a:off x="971600" y="908720"/>
          <a:ext cx="8064895" cy="568625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xmlns="" val="4147584553"/>
                    </a:ext>
                  </a:extLst>
                </a:gridCol>
                <a:gridCol w="4952332">
                  <a:extLst>
                    <a:ext uri="{9D8B030D-6E8A-4147-A177-3AD203B41FA5}">
                      <a16:colId xmlns:a16="http://schemas.microsoft.com/office/drawing/2014/main" xmlns="" val="329833448"/>
                    </a:ext>
                  </a:extLst>
                </a:gridCol>
                <a:gridCol w="1816419">
                  <a:extLst>
                    <a:ext uri="{9D8B030D-6E8A-4147-A177-3AD203B41FA5}">
                      <a16:colId xmlns:a16="http://schemas.microsoft.com/office/drawing/2014/main" xmlns="" val="1006410163"/>
                    </a:ext>
                  </a:extLst>
                </a:gridCol>
              </a:tblGrid>
              <a:tr h="414696">
                <a:tc>
                  <a:txBody>
                    <a:bodyPr/>
                    <a:lstStyle/>
                    <a:p>
                      <a:r>
                        <a:rPr lang="fi-FI" dirty="0" smtClean="0"/>
                        <a:t>Työvaihe</a:t>
                      </a:r>
                      <a:endParaRPr lang="fi-FI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Toimenpiteet</a:t>
                      </a:r>
                      <a:endParaRPr lang="fi-FI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Aikataulu</a:t>
                      </a:r>
                      <a:endParaRPr lang="fi-FI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19744942"/>
                  </a:ext>
                </a:extLst>
              </a:tr>
              <a:tr h="1889560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fi-FI" sz="1600" dirty="0" smtClean="0"/>
                        <a:t>Vaihe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yhteenveto kansallisista ja kansainvälisistä ohjauksen laatukehikoista</a:t>
                      </a:r>
                    </a:p>
                    <a:p>
                      <a:r>
                        <a:rPr lang="fi-FI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rajapinta </a:t>
                      </a:r>
                      <a:r>
                        <a:rPr lang="fi-FI" sz="16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OPH:n</a:t>
                      </a:r>
                      <a:r>
                        <a:rPr lang="fi-FI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julkaisemiin hyvän ohjauksen kriteereihin ja uusin opetussuunnitelmien perusteisiin</a:t>
                      </a:r>
                    </a:p>
                    <a:p>
                      <a:r>
                        <a:rPr lang="fi-FI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rajapinta TE-toimistojen ohjauksen laatukriteereihin (TEM 2013)</a:t>
                      </a:r>
                    </a:p>
                    <a:p>
                      <a:r>
                        <a:rPr lang="fi-FI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rajapinta käytössä oleviin kansainvälisiin arviointityövälineisiin ja elinikäisen ohjauksen eurooppalaisiin puitteisiin (2015)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baseline="0" dirty="0" smtClean="0"/>
                        <a:t>Elo-joulukuu 2017</a:t>
                      </a:r>
                    </a:p>
                    <a:p>
                      <a:endParaRPr lang="fi-FI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5426849"/>
                  </a:ext>
                </a:extLst>
              </a:tr>
              <a:tr h="1187242">
                <a:tc>
                  <a:txBody>
                    <a:bodyPr/>
                    <a:lstStyle/>
                    <a:p>
                      <a:r>
                        <a:rPr lang="fi-FI" dirty="0" smtClean="0"/>
                        <a:t>2. </a:t>
                      </a:r>
                      <a:r>
                        <a:rPr lang="fi-FI" baseline="0" dirty="0" smtClean="0"/>
                        <a:t> Vaihe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fi-FI" sz="16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koonta</a:t>
                      </a:r>
                      <a:r>
                        <a:rPr lang="fi-FI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eri toimijoiden arviointitiedon tarpeista </a:t>
                      </a:r>
                    </a:p>
                    <a:p>
                      <a:r>
                        <a:rPr lang="fi-FI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kartoitus ohjaukselta odotettavista tuloksista ja olemassa olevista indikaattoreista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i-FI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yhteissuunnittelu laatukehikoksi valtakunnallisten toimijoiden kanssa (Ministeriöt/OPH/KARVI/</a:t>
                      </a:r>
                      <a:r>
                        <a:rPr lang="fi-FI" sz="16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Kohtaamo</a:t>
                      </a:r>
                      <a:r>
                        <a:rPr lang="fi-FI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-hanke,</a:t>
                      </a:r>
                      <a:r>
                        <a:rPr lang="fi-FI" sz="16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i-FI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yhteistyökokoukset touko-kesäkuu 2017)</a:t>
                      </a:r>
                      <a:endParaRPr lang="fi-FI" sz="16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 smtClean="0"/>
                        <a:t>Elo-joulukuu 2017</a:t>
                      </a:r>
                      <a:endParaRPr lang="fi-FI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17814175"/>
                  </a:ext>
                </a:extLst>
              </a:tr>
              <a:tr h="1187242">
                <a:tc>
                  <a:txBody>
                    <a:bodyPr/>
                    <a:lstStyle/>
                    <a:p>
                      <a:r>
                        <a:rPr lang="fi-FI" dirty="0" smtClean="0"/>
                        <a:t>3. Vaihe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 smtClean="0"/>
                        <a:t>- </a:t>
                      </a:r>
                      <a:r>
                        <a:rPr lang="fi-FI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lausuntokierros laatukriteereiden relevanssista eri toimijoilta</a:t>
                      </a:r>
                      <a:endParaRPr lang="fi-FI" sz="1600" dirty="0" smtClean="0"/>
                    </a:p>
                    <a:p>
                      <a:r>
                        <a:rPr lang="fi-FI" sz="1600" dirty="0" smtClean="0"/>
                        <a:t>- Saadun palautteen perusteella esitys kehikon</a:t>
                      </a:r>
                      <a:r>
                        <a:rPr lang="fi-FI" sz="1600" baseline="0" dirty="0" smtClean="0"/>
                        <a:t> toteutuksesta ja testaamisesta 2017-20</a:t>
                      </a:r>
                      <a:endParaRPr lang="fi-FI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smtClean="0"/>
                        <a:t>Tammi-maaliskuu</a:t>
                      </a:r>
                      <a:r>
                        <a:rPr lang="fi-FI" sz="1600" baseline="0" smtClean="0"/>
                        <a:t> </a:t>
                      </a:r>
                      <a:r>
                        <a:rPr lang="fi-FI" sz="1600" smtClean="0"/>
                        <a:t>2018</a:t>
                      </a:r>
                      <a:endParaRPr lang="fi-FI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940601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3325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1108075" y="1479550"/>
            <a:ext cx="6553200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altLang="fi-FI" sz="2000" dirty="0" err="1" smtClean="0"/>
              <a:t>Kiitos</a:t>
            </a:r>
            <a:r>
              <a:rPr lang="en-GB" altLang="fi-FI" sz="2000" dirty="0" smtClean="0"/>
              <a:t>!</a:t>
            </a:r>
            <a:endParaRPr lang="en-GB" altLang="fi-FI" sz="2000" dirty="0"/>
          </a:p>
          <a:p>
            <a:pPr>
              <a:spcBef>
                <a:spcPct val="50000"/>
              </a:spcBef>
            </a:pPr>
            <a:r>
              <a:rPr lang="en-GB" altLang="fi-FI" dirty="0" err="1" smtClean="0"/>
              <a:t>Lisätietoja</a:t>
            </a:r>
            <a:r>
              <a:rPr lang="en-GB" altLang="fi-FI" dirty="0" smtClean="0"/>
              <a:t>:</a:t>
            </a:r>
            <a:endParaRPr lang="en-GB" altLang="fi-FI" dirty="0"/>
          </a:p>
          <a:p>
            <a:pPr>
              <a:spcBef>
                <a:spcPct val="50000"/>
              </a:spcBef>
            </a:pPr>
            <a:endParaRPr lang="en-GB" altLang="fi-FI" dirty="0"/>
          </a:p>
          <a:p>
            <a:r>
              <a:rPr lang="en-GB" altLang="fi-FI" dirty="0"/>
              <a:t>Raimo </a:t>
            </a:r>
            <a:r>
              <a:rPr lang="en-GB" altLang="fi-FI" dirty="0" smtClean="0"/>
              <a:t>Vuorinen, KT</a:t>
            </a:r>
            <a:endParaRPr lang="en-GB" altLang="fi-FI" dirty="0"/>
          </a:p>
          <a:p>
            <a:r>
              <a:rPr lang="en-GB" altLang="fi-FI" dirty="0" err="1" smtClean="0"/>
              <a:t>Koulutuksen</a:t>
            </a:r>
            <a:r>
              <a:rPr lang="en-GB" altLang="fi-FI" dirty="0" smtClean="0"/>
              <a:t> </a:t>
            </a:r>
            <a:r>
              <a:rPr lang="en-GB" altLang="fi-FI" dirty="0" err="1" smtClean="0"/>
              <a:t>tutkimuslaitos</a:t>
            </a:r>
            <a:endParaRPr lang="en-GB" altLang="fi-FI" b="1" dirty="0"/>
          </a:p>
          <a:p>
            <a:r>
              <a:rPr lang="en-GB" altLang="fi-FI" dirty="0" smtClean="0"/>
              <a:t>PL 35</a:t>
            </a:r>
            <a:endParaRPr lang="en-GB" altLang="fi-FI" dirty="0"/>
          </a:p>
          <a:p>
            <a:r>
              <a:rPr lang="en-GB" altLang="fi-FI" dirty="0" smtClean="0"/>
              <a:t>40014 Jyväskylän yliopisto</a:t>
            </a:r>
            <a:endParaRPr lang="en-GB" altLang="fi-FI" dirty="0"/>
          </a:p>
          <a:p>
            <a:r>
              <a:rPr lang="en-GB" altLang="fi-FI" dirty="0" err="1" smtClean="0"/>
              <a:t>Puh</a:t>
            </a:r>
            <a:r>
              <a:rPr lang="en-GB" altLang="fi-FI" dirty="0" smtClean="0"/>
              <a:t>. </a:t>
            </a:r>
            <a:r>
              <a:rPr lang="en-GB" altLang="fi-FI" dirty="0"/>
              <a:t>+358-50-3611909</a:t>
            </a:r>
          </a:p>
          <a:p>
            <a:r>
              <a:rPr lang="en-GB" altLang="fi-FI" dirty="0"/>
              <a:t>Fax +358-14-617418</a:t>
            </a:r>
          </a:p>
          <a:p>
            <a:r>
              <a:rPr lang="en-GB" altLang="fi-FI" dirty="0"/>
              <a:t>email: </a:t>
            </a:r>
            <a:r>
              <a:rPr lang="en-GB" altLang="fi-FI" dirty="0">
                <a:hlinkClick r:id="rId2"/>
              </a:rPr>
              <a:t>raimo.vuorinen@jyu.fi</a:t>
            </a:r>
            <a:endParaRPr lang="en-GB" altLang="fi-FI" dirty="0"/>
          </a:p>
          <a:p>
            <a:endParaRPr lang="fi-FI" dirty="0" smtClean="0"/>
          </a:p>
          <a:p>
            <a:r>
              <a:rPr lang="fi-FI" dirty="0" err="1" smtClean="0"/>
              <a:t>LinkedIn</a:t>
            </a:r>
            <a:r>
              <a:rPr lang="fi-FI" dirty="0"/>
              <a:t>: </a:t>
            </a:r>
            <a:r>
              <a:rPr lang="fi-FI" u="sng" dirty="0">
                <a:hlinkClick r:id="rId3"/>
              </a:rPr>
              <a:t>https://fi.linkedin.com/in/raimovuorinen</a:t>
            </a:r>
            <a:endParaRPr lang="fi-FI" sz="2000" dirty="0"/>
          </a:p>
          <a:p>
            <a:r>
              <a:rPr lang="en-GB" altLang="fi-FI" dirty="0" smtClean="0"/>
              <a:t>Skype</a:t>
            </a:r>
            <a:r>
              <a:rPr lang="en-GB" altLang="fi-FI" dirty="0"/>
              <a:t>: </a:t>
            </a:r>
            <a:r>
              <a:rPr lang="en-GB" altLang="fi-FI" dirty="0" err="1"/>
              <a:t>vuorai</a:t>
            </a:r>
            <a:endParaRPr lang="en-GB" altLang="fi-FI" dirty="0"/>
          </a:p>
        </p:txBody>
      </p:sp>
    </p:spTree>
    <p:extLst>
      <p:ext uri="{BB962C8B-B14F-4D97-AF65-F5344CB8AC3E}">
        <p14:creationId xmlns:p14="http://schemas.microsoft.com/office/powerpoint/2010/main" val="3027218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Lähtökohtia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1556792"/>
            <a:ext cx="7200800" cy="4680496"/>
          </a:xfrm>
        </p:spPr>
        <p:txBody>
          <a:bodyPr>
            <a:normAutofit/>
          </a:bodyPr>
          <a:lstStyle/>
          <a:p>
            <a:r>
              <a:rPr lang="fi-FI" dirty="0"/>
              <a:t>Vuonna 2016 KTL / </a:t>
            </a:r>
            <a:r>
              <a:rPr lang="fi-FI" dirty="0" err="1"/>
              <a:t>eVokes</a:t>
            </a:r>
            <a:r>
              <a:rPr lang="fi-FI" dirty="0"/>
              <a:t> on saanut ELO-ryhmän toimeksiannosta tehtäväkseen kehittää metakriteereitä elinikäisen ohjauksen laadunhallintaa </a:t>
            </a:r>
            <a:r>
              <a:rPr lang="fi-FI" dirty="0" smtClean="0"/>
              <a:t>varten. </a:t>
            </a:r>
          </a:p>
          <a:p>
            <a:r>
              <a:rPr lang="fi-FI" dirty="0" smtClean="0"/>
              <a:t>Muutos suunnitelmaan ELO-ryhmän </a:t>
            </a:r>
            <a:r>
              <a:rPr lang="fi-FI" dirty="0"/>
              <a:t>tekemän valtakunnallista ohjauksen tila-arviointia koskevan aloitteen takia. </a:t>
            </a:r>
            <a:endParaRPr lang="fi-FI" dirty="0" smtClean="0"/>
          </a:p>
          <a:p>
            <a:r>
              <a:rPr lang="fi-FI" dirty="0" smtClean="0"/>
              <a:t>Keväällä </a:t>
            </a:r>
            <a:r>
              <a:rPr lang="fi-FI" dirty="0"/>
              <a:t>2017 ohjauksen tila-arviointi ja työvälineiden kehittäminen päätettiin integroida Koulutuksen arviointikeskuksen toteuttamaan ohjauksen nivelvaiheiden arviointiin vuosina 2017-20. </a:t>
            </a:r>
          </a:p>
        </p:txBody>
      </p:sp>
    </p:spTree>
    <p:extLst>
      <p:ext uri="{BB962C8B-B14F-4D97-AF65-F5344CB8AC3E}">
        <p14:creationId xmlns:p14="http://schemas.microsoft.com/office/powerpoint/2010/main" val="799533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Täsmennettävät uudet rajapinnat:</a:t>
            </a:r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Ammatillisen koulutuksen reformin eteneminen</a:t>
            </a:r>
          </a:p>
          <a:p>
            <a:r>
              <a:rPr lang="fi-FI" dirty="0"/>
              <a:t>TE-palvelujen uudelleen organisoituminen </a:t>
            </a:r>
          </a:p>
          <a:p>
            <a:r>
              <a:rPr lang="fi-FI" dirty="0" smtClean="0"/>
              <a:t>Opetussuunnitelman uusien perusteiden käyttöönotto peruskouluissa ja lukioissa</a:t>
            </a:r>
          </a:p>
          <a:p>
            <a:r>
              <a:rPr lang="fi-FI" dirty="0" smtClean="0"/>
              <a:t>Ohjaamojen asemoituminen alueellisesti</a:t>
            </a:r>
          </a:p>
          <a:p>
            <a:r>
              <a:rPr lang="fi-FI" dirty="0" err="1" smtClean="0"/>
              <a:t>Kohtaamon</a:t>
            </a:r>
            <a:r>
              <a:rPr lang="fi-FI" dirty="0" smtClean="0"/>
              <a:t> verkko-ohjauspalvelun eteneminen</a:t>
            </a:r>
          </a:p>
          <a:p>
            <a:r>
              <a:rPr lang="fi-FI" dirty="0" smtClean="0"/>
              <a:t>KARVI – koulutuksen nivelvaiheiden arviointi</a:t>
            </a:r>
          </a:p>
          <a:p>
            <a:r>
              <a:rPr lang="fi-FI" dirty="0" smtClean="0"/>
              <a:t>Omalinja –hanke (</a:t>
            </a:r>
            <a:r>
              <a:rPr lang="fi-FI" dirty="0" smtClean="0">
                <a:hlinkClick r:id="rId2"/>
              </a:rPr>
              <a:t>http://omalinja.fi</a:t>
            </a:r>
            <a:r>
              <a:rPr lang="fi-FI" dirty="0" smtClean="0"/>
              <a:t>) ja sen tuottamat arviointityövälineet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18914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400" b="1" dirty="0" smtClean="0">
                <a:solidFill>
                  <a:schemeClr val="accent2"/>
                </a:solidFill>
              </a:rPr>
              <a:t>ELGPN: Yhteiset tavoitteet ja </a:t>
            </a:r>
            <a:br>
              <a:rPr lang="fi-FI" sz="2400" b="1" dirty="0" smtClean="0">
                <a:solidFill>
                  <a:schemeClr val="accent2"/>
                </a:solidFill>
              </a:rPr>
            </a:br>
            <a:r>
              <a:rPr lang="fi-FI" sz="2400" b="1" dirty="0" smtClean="0">
                <a:solidFill>
                  <a:schemeClr val="accent2"/>
                </a:solidFill>
              </a:rPr>
              <a:t>periaatteet elinikäiselle ohjaukselle 2015</a:t>
            </a:r>
            <a:endParaRPr lang="fi-FI" sz="2400" b="1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2400" b="1" dirty="0"/>
              <a:t>Hallinnonalojen yhteiset </a:t>
            </a:r>
            <a:r>
              <a:rPr lang="fi-FI" sz="2400" b="1" dirty="0" smtClean="0"/>
              <a:t>suuntaviivat </a:t>
            </a:r>
            <a:r>
              <a:rPr lang="fi-FI" sz="2400" b="1" dirty="0"/>
              <a:t>(9 suuntaviivaa)</a:t>
            </a:r>
            <a:endParaRPr lang="fi-FI" sz="2400" dirty="0"/>
          </a:p>
          <a:p>
            <a:pPr marL="400050" lvl="1" indent="0">
              <a:buNone/>
            </a:pPr>
            <a:r>
              <a:rPr lang="fi-FI" sz="2000" dirty="0"/>
              <a:t>1. Urasuunnittelutaidot</a:t>
            </a:r>
          </a:p>
          <a:p>
            <a:pPr marL="400050" lvl="1" indent="0">
              <a:buNone/>
            </a:pPr>
            <a:r>
              <a:rPr lang="fi-FI" sz="2000" dirty="0"/>
              <a:t>2. Elinikäisen ohjauksen saatavuus</a:t>
            </a:r>
          </a:p>
          <a:p>
            <a:pPr marL="400050" lvl="1" indent="0">
              <a:buNone/>
            </a:pPr>
            <a:r>
              <a:rPr lang="fi-FI" sz="2000" dirty="0"/>
              <a:t>3. Elinikäisen ohjauksen laatu</a:t>
            </a:r>
          </a:p>
          <a:p>
            <a:pPr marL="400050" lvl="1" indent="0">
              <a:buNone/>
            </a:pPr>
            <a:r>
              <a:rPr lang="fi-FI" sz="2000" dirty="0"/>
              <a:t>4. Elinikäisen ohjauksen vaikuttavuus</a:t>
            </a:r>
          </a:p>
          <a:p>
            <a:pPr marL="400050" lvl="1" indent="0">
              <a:buNone/>
            </a:pPr>
            <a:r>
              <a:rPr lang="fi-FI" sz="2000" dirty="0"/>
              <a:t>5. Strateginen johtaminen: koordinointi ja yhteistoiminta</a:t>
            </a:r>
          </a:p>
          <a:p>
            <a:pPr marL="400050" lvl="1" indent="0">
              <a:buNone/>
            </a:pPr>
            <a:r>
              <a:rPr lang="fi-FI" sz="2000" dirty="0"/>
              <a:t>6. Koulutus- ja työmarkkinatiedon kehittäminen</a:t>
            </a:r>
          </a:p>
          <a:p>
            <a:pPr marL="400050" lvl="1" indent="0">
              <a:buNone/>
            </a:pPr>
            <a:r>
              <a:rPr lang="fi-FI" sz="2000" dirty="0"/>
              <a:t>7. Alan ammattilaisten koulutus ja kelpoisuudet</a:t>
            </a:r>
          </a:p>
          <a:p>
            <a:pPr marL="400050" lvl="1" indent="0">
              <a:buNone/>
            </a:pPr>
            <a:r>
              <a:rPr lang="fi-FI" sz="2000" dirty="0"/>
              <a:t>8. Elinikäisen ohjauksen rahoitus</a:t>
            </a:r>
          </a:p>
          <a:p>
            <a:pPr marL="400050" lvl="1" indent="0">
              <a:buNone/>
            </a:pPr>
            <a:r>
              <a:rPr lang="fi-FI" sz="2000" dirty="0"/>
              <a:t>9. Tieto- ja viestintäteknologia elinikäisessä</a:t>
            </a:r>
          </a:p>
          <a:p>
            <a:pPr marL="400050" lvl="1" indent="0">
              <a:buNone/>
            </a:pPr>
            <a:r>
              <a:rPr lang="fi-FI" sz="2000" dirty="0"/>
              <a:t>ohjauksessa</a:t>
            </a:r>
          </a:p>
          <a:p>
            <a:pPr marL="0" indent="0">
              <a:buNone/>
            </a:pP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894655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400" b="1" dirty="0" smtClean="0">
                <a:solidFill>
                  <a:schemeClr val="accent2"/>
                </a:solidFill>
              </a:rPr>
              <a:t>ELGPN: Yhteiset </a:t>
            </a:r>
            <a:r>
              <a:rPr lang="fi-FI" sz="2400" b="1" dirty="0">
                <a:solidFill>
                  <a:schemeClr val="accent2"/>
                </a:solidFill>
              </a:rPr>
              <a:t>tavoitteet </a:t>
            </a:r>
            <a:r>
              <a:rPr lang="fi-FI" sz="2400" b="1" dirty="0" smtClean="0">
                <a:solidFill>
                  <a:schemeClr val="accent2"/>
                </a:solidFill>
              </a:rPr>
              <a:t>ja </a:t>
            </a:r>
            <a:br>
              <a:rPr lang="fi-FI" sz="2400" b="1" dirty="0" smtClean="0">
                <a:solidFill>
                  <a:schemeClr val="accent2"/>
                </a:solidFill>
              </a:rPr>
            </a:br>
            <a:r>
              <a:rPr lang="fi-FI" sz="2400" b="1" dirty="0" smtClean="0">
                <a:solidFill>
                  <a:schemeClr val="accent2"/>
                </a:solidFill>
              </a:rPr>
              <a:t>periaatteet elinikäiselle </a:t>
            </a:r>
            <a:r>
              <a:rPr lang="fi-FI" sz="2400" b="1" dirty="0">
                <a:solidFill>
                  <a:schemeClr val="accent2"/>
                </a:solidFill>
              </a:rPr>
              <a:t>ohjaukselle 2015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2400" b="1" dirty="0"/>
              <a:t>Opetus- ja kulttuurihallinnon ala (4 suuntaviivaa)</a:t>
            </a:r>
            <a:endParaRPr lang="fi-FI" sz="2400" dirty="0"/>
          </a:p>
          <a:p>
            <a:pPr marL="400050" lvl="1" indent="0">
              <a:buNone/>
            </a:pPr>
            <a:r>
              <a:rPr lang="fi-FI" sz="1800" dirty="0"/>
              <a:t>10. Ohjaus perusopetuksessa</a:t>
            </a:r>
          </a:p>
          <a:p>
            <a:pPr marL="400050" lvl="1" indent="0">
              <a:buNone/>
            </a:pPr>
            <a:r>
              <a:rPr lang="fi-FI" sz="1800" dirty="0"/>
              <a:t>11. Ohjaus ammatillisessa koulutuksessa</a:t>
            </a:r>
          </a:p>
          <a:p>
            <a:pPr marL="400050" lvl="1" indent="0">
              <a:buNone/>
            </a:pPr>
            <a:r>
              <a:rPr lang="fi-FI" sz="1800" dirty="0"/>
              <a:t>12. Ohjaus korkea-asteella</a:t>
            </a:r>
          </a:p>
          <a:p>
            <a:pPr marL="400050" lvl="1" indent="0">
              <a:buNone/>
            </a:pPr>
            <a:r>
              <a:rPr lang="fi-FI" sz="1800" dirty="0"/>
              <a:t>13. Ohjaus aikuiskoulutuksessa</a:t>
            </a:r>
          </a:p>
          <a:p>
            <a:pPr marL="0" indent="0">
              <a:buNone/>
            </a:pPr>
            <a:r>
              <a:rPr lang="fi-FI" sz="2400" b="1" dirty="0"/>
              <a:t>Työ- ja elinkeinohallinnon ala (3 suuntaviivaa)</a:t>
            </a:r>
            <a:endParaRPr lang="fi-FI" sz="2400" dirty="0"/>
          </a:p>
          <a:p>
            <a:pPr marL="400050" lvl="1" indent="0">
              <a:buNone/>
            </a:pPr>
            <a:r>
              <a:rPr lang="fi-FI" sz="1800" dirty="0"/>
              <a:t>14. </a:t>
            </a:r>
            <a:r>
              <a:rPr lang="fi-FI" sz="1800" dirty="0" err="1"/>
              <a:t>TNO-palvelut</a:t>
            </a:r>
            <a:r>
              <a:rPr lang="fi-FI" sz="1800" dirty="0"/>
              <a:t> työssä oleville</a:t>
            </a:r>
          </a:p>
          <a:p>
            <a:pPr marL="400050" lvl="1" indent="0">
              <a:buNone/>
            </a:pPr>
            <a:r>
              <a:rPr lang="fi-FI" sz="1800" dirty="0"/>
              <a:t>15. </a:t>
            </a:r>
            <a:r>
              <a:rPr lang="fi-FI" sz="1800" dirty="0" err="1"/>
              <a:t>TNO-palvelut</a:t>
            </a:r>
            <a:r>
              <a:rPr lang="fi-FI" sz="1800" dirty="0"/>
              <a:t> työttömille</a:t>
            </a:r>
          </a:p>
          <a:p>
            <a:pPr marL="400050" lvl="1" indent="0">
              <a:buNone/>
            </a:pPr>
            <a:r>
              <a:rPr lang="fi-FI" sz="1800" dirty="0"/>
              <a:t>16. </a:t>
            </a:r>
            <a:r>
              <a:rPr lang="fi-FI" sz="1800" dirty="0" err="1"/>
              <a:t>TNO-palvelut</a:t>
            </a:r>
            <a:r>
              <a:rPr lang="fi-FI" sz="1800" dirty="0"/>
              <a:t> ikääntyville</a:t>
            </a:r>
          </a:p>
          <a:p>
            <a:pPr marL="0" indent="0">
              <a:buNone/>
            </a:pPr>
            <a:r>
              <a:rPr lang="fi-FI" sz="2400" b="1" dirty="0"/>
              <a:t>Sosiaalinen osallisuus (2 suuntaviivaa)</a:t>
            </a:r>
            <a:endParaRPr lang="fi-FI" sz="2400" dirty="0"/>
          </a:p>
          <a:p>
            <a:pPr marL="400050" lvl="1" indent="0">
              <a:buNone/>
            </a:pPr>
            <a:r>
              <a:rPr lang="fi-FI" sz="1800" dirty="0"/>
              <a:t>17. </a:t>
            </a:r>
            <a:r>
              <a:rPr lang="fi-FI" sz="1800" dirty="0" err="1"/>
              <a:t>TNO-palvelut</a:t>
            </a:r>
            <a:r>
              <a:rPr lang="fi-FI" sz="1800" dirty="0"/>
              <a:t> nuorille</a:t>
            </a:r>
          </a:p>
          <a:p>
            <a:pPr marL="400050" lvl="1" indent="0">
              <a:buNone/>
            </a:pPr>
            <a:r>
              <a:rPr lang="fi-FI" sz="1800" dirty="0"/>
              <a:t>18. </a:t>
            </a:r>
            <a:r>
              <a:rPr lang="fi-FI" sz="1800" dirty="0" err="1"/>
              <a:t>TNO-palvelut</a:t>
            </a:r>
            <a:r>
              <a:rPr lang="fi-FI" sz="1800" dirty="0"/>
              <a:t> erityistä tukea tarvitseville</a:t>
            </a:r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958079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>Opiskelijan siirtymät ja koulutuksen nivelvaiheet -</a:t>
            </a:r>
            <a:r>
              <a:rPr lang="fi-FI" b="1" dirty="0" smtClean="0"/>
              <a:t>arviointihanke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Arviontiasetelman</a:t>
            </a:r>
            <a:r>
              <a:rPr lang="fi-FI" dirty="0" smtClean="0"/>
              <a:t> suunnitteluvaihe 2017-18</a:t>
            </a:r>
          </a:p>
          <a:p>
            <a:r>
              <a:rPr lang="fi-FI" dirty="0" smtClean="0"/>
              <a:t>Kuulemiset </a:t>
            </a:r>
          </a:p>
          <a:p>
            <a:pPr lvl="1"/>
            <a:r>
              <a:rPr lang="fi-FI" dirty="0" smtClean="0"/>
              <a:t>Valtakunnallinen ELO-ryhmä</a:t>
            </a:r>
          </a:p>
          <a:p>
            <a:pPr lvl="1"/>
            <a:r>
              <a:rPr lang="fi-FI" dirty="0" err="1" smtClean="0"/>
              <a:t>Pohjois</a:t>
            </a:r>
            <a:r>
              <a:rPr lang="fi-FI" dirty="0" smtClean="0"/>
              <a:t>-Karjalan ELO-ryhmä</a:t>
            </a:r>
          </a:p>
          <a:p>
            <a:pPr lvl="1"/>
            <a:r>
              <a:rPr lang="fi-FI" dirty="0" smtClean="0"/>
              <a:t>Lapin ELO-ryhmä</a:t>
            </a:r>
          </a:p>
          <a:p>
            <a:pPr lvl="1"/>
            <a:r>
              <a:rPr lang="fi-FI" dirty="0" err="1" smtClean="0"/>
              <a:t>Kohtaamo</a:t>
            </a:r>
            <a:r>
              <a:rPr lang="fi-FI" dirty="0" smtClean="0"/>
              <a:t>-hanke</a:t>
            </a:r>
          </a:p>
          <a:p>
            <a:pPr lvl="1"/>
            <a:r>
              <a:rPr lang="fi-FI" dirty="0" smtClean="0"/>
              <a:t>Uudenmaan ELO-ryhmä</a:t>
            </a:r>
          </a:p>
          <a:p>
            <a:pPr lvl="1"/>
            <a:r>
              <a:rPr lang="fi-FI" dirty="0" smtClean="0"/>
              <a:t>Keski-Suomen ELO-ryhmä</a:t>
            </a:r>
          </a:p>
          <a:p>
            <a:pPr lvl="1"/>
            <a:r>
              <a:rPr lang="fi-FI" dirty="0" smtClean="0"/>
              <a:t>Pohjanmaan ELO-ryhmä</a:t>
            </a:r>
          </a:p>
          <a:p>
            <a:pPr lvl="1"/>
            <a:r>
              <a:rPr lang="fi-FI" dirty="0" err="1" smtClean="0"/>
              <a:t>Kaakkois</a:t>
            </a:r>
            <a:r>
              <a:rPr lang="fi-FI" dirty="0" smtClean="0"/>
              <a:t>-Suomen ELO-ryhmä</a:t>
            </a:r>
          </a:p>
          <a:p>
            <a:pPr lvl="1"/>
            <a:r>
              <a:rPr lang="fi-FI" dirty="0" smtClean="0"/>
              <a:t>Opetus- ja Kulttuuriministeriö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664854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Arviointiasetelma/Kansallinen taso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fi-FI" dirty="0" smtClean="0"/>
              <a:t>Siirtymiin </a:t>
            </a:r>
            <a:r>
              <a:rPr lang="fi-FI" dirty="0"/>
              <a:t>ja nivelvaiheisiin liittyvien toimintojen ja palvelujen yhteiskunnallinen kytkentä</a:t>
            </a:r>
          </a:p>
          <a:p>
            <a:pPr lvl="0"/>
            <a:r>
              <a:rPr lang="fi-FI" dirty="0"/>
              <a:t>Siirtymiin ja nivelvaiheisiin liittyvät kansalliset tavoitteet </a:t>
            </a:r>
          </a:p>
          <a:p>
            <a:pPr lvl="0"/>
            <a:r>
              <a:rPr lang="fi-FI" dirty="0"/>
              <a:t>Toimintapolitiikan implementointi</a:t>
            </a:r>
          </a:p>
          <a:p>
            <a:pPr lvl="0"/>
            <a:r>
              <a:rPr lang="fi-FI" dirty="0"/>
              <a:t>Sujuvia siirtymiä ja nivelvaiheita edistävät ja mahdollisesti estävät tekijät politiikkatoimien tasolla</a:t>
            </a:r>
          </a:p>
          <a:p>
            <a:pPr lvl="0"/>
            <a:r>
              <a:rPr lang="fi-FI" dirty="0"/>
              <a:t>Uusien tai vaihtoehtoisten politiikkatoimien tarve siirtymien ja nivelvaiheiden edistämiseksi</a:t>
            </a:r>
          </a:p>
          <a:p>
            <a:pPr lvl="0"/>
            <a:r>
              <a:rPr lang="fi-FI" dirty="0"/>
              <a:t>Siirtymiä ja nivelvaiheita koskevat tietojärjestelmät ja niiden keskinäinen yhteys sekä yhteydet kansalliseen palveluarkkitehtuuriin</a:t>
            </a:r>
          </a:p>
          <a:p>
            <a:pPr lvl="0"/>
            <a:r>
              <a:rPr lang="fi-FI" dirty="0"/>
              <a:t>Eri hallinnonalojen keskinäinen yhteistyö ja työnjako</a:t>
            </a:r>
          </a:p>
          <a:p>
            <a:r>
              <a:rPr lang="fi-FI" dirty="0"/>
              <a:t>Opiskelijavirrat kansallisesti</a:t>
            </a:r>
          </a:p>
        </p:txBody>
      </p:sp>
    </p:spTree>
    <p:extLst>
      <p:ext uri="{BB962C8B-B14F-4D97-AF65-F5344CB8AC3E}">
        <p14:creationId xmlns:p14="http://schemas.microsoft.com/office/powerpoint/2010/main" val="34753438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Arviointiasetelma/Alueellinen taso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fi-FI" dirty="0"/>
              <a:t>Palvelujen suunnittelu, koordinointi ja toteuttaminen alueellisena palveluna opintopolun eri vaiheissa</a:t>
            </a:r>
          </a:p>
          <a:p>
            <a:pPr lvl="0"/>
            <a:r>
              <a:rPr lang="fi-FI" dirty="0"/>
              <a:t>Palvelujen alueellinen kehittäminen ja laadunvarmistus</a:t>
            </a:r>
          </a:p>
          <a:p>
            <a:pPr lvl="0"/>
            <a:r>
              <a:rPr lang="fi-FI" dirty="0"/>
              <a:t>Aluetoimijoiden yhteistyö ja työnjako</a:t>
            </a:r>
          </a:p>
          <a:p>
            <a:pPr lvl="0"/>
            <a:r>
              <a:rPr lang="fi-FI" dirty="0"/>
              <a:t>Palvelujen saatavuus ja saavutettavuus</a:t>
            </a:r>
          </a:p>
          <a:p>
            <a:pPr lvl="0"/>
            <a:r>
              <a:rPr lang="fi-FI" dirty="0"/>
              <a:t>Palvelujen vastaavuus erilaisten asiakasryhmien tarpeisiin</a:t>
            </a:r>
          </a:p>
          <a:p>
            <a:pPr lvl="0"/>
            <a:r>
              <a:rPr lang="fi-FI" dirty="0"/>
              <a:t>Ohjauksen </a:t>
            </a:r>
            <a:r>
              <a:rPr lang="fi-FI" dirty="0" err="1"/>
              <a:t>resurssointi</a:t>
            </a:r>
            <a:endParaRPr lang="fi-FI" dirty="0"/>
          </a:p>
          <a:p>
            <a:pPr lvl="0"/>
            <a:r>
              <a:rPr lang="fi-FI" dirty="0"/>
              <a:t>Asiakkaiden osallisuus</a:t>
            </a:r>
          </a:p>
          <a:p>
            <a:r>
              <a:rPr lang="fi-FI" dirty="0"/>
              <a:t>Opiskelijavirrat alueellisesti</a:t>
            </a:r>
          </a:p>
        </p:txBody>
      </p:sp>
    </p:spTree>
    <p:extLst>
      <p:ext uri="{BB962C8B-B14F-4D97-AF65-F5344CB8AC3E}">
        <p14:creationId xmlns:p14="http://schemas.microsoft.com/office/powerpoint/2010/main" val="35435621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Arviointiasetelma/Organisaatiotaso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b="1" dirty="0"/>
              <a:t>Organisaatiot, vastuut, työnjako</a:t>
            </a:r>
            <a:endParaRPr lang="fi-FI" dirty="0"/>
          </a:p>
          <a:p>
            <a:r>
              <a:rPr lang="fi-FI" dirty="0" smtClean="0"/>
              <a:t>Toiminnan </a:t>
            </a:r>
            <a:r>
              <a:rPr lang="fi-FI" dirty="0"/>
              <a:t>ja palvelujen suunnittelu, koordinointi, toteutus ja toimintamallit organisaatiotasolla</a:t>
            </a:r>
          </a:p>
          <a:p>
            <a:pPr lvl="0"/>
            <a:r>
              <a:rPr lang="fi-FI" dirty="0"/>
              <a:t>Palvelujen tuottamisen johtaminen, kehittäminen ja laadunvarmistus</a:t>
            </a:r>
          </a:p>
          <a:p>
            <a:pPr lvl="0"/>
            <a:r>
              <a:rPr lang="fi-FI" dirty="0"/>
              <a:t>Toimijoiden yhteistyö ja työnjako</a:t>
            </a:r>
          </a:p>
          <a:p>
            <a:pPr lvl="0"/>
            <a:r>
              <a:rPr lang="fi-FI" dirty="0"/>
              <a:t>Palvelujen vastaavuus erilaisten asiakasryhmien tarpeisiin</a:t>
            </a:r>
          </a:p>
          <a:p>
            <a:pPr lvl="0"/>
            <a:r>
              <a:rPr lang="fi-FI" dirty="0"/>
              <a:t>Ohjauksen </a:t>
            </a:r>
            <a:r>
              <a:rPr lang="fi-FI" dirty="0" err="1"/>
              <a:t>resurssointi</a:t>
            </a:r>
            <a:endParaRPr lang="fi-FI" dirty="0"/>
          </a:p>
          <a:p>
            <a:pPr lvl="0"/>
            <a:r>
              <a:rPr lang="fi-FI" dirty="0"/>
              <a:t>Asiakkaiden osallisuus</a:t>
            </a:r>
          </a:p>
          <a:p>
            <a:r>
              <a:rPr lang="fi-FI" dirty="0"/>
              <a:t>Opiskelijavirrat organisaatiotasolla</a:t>
            </a:r>
          </a:p>
        </p:txBody>
      </p:sp>
    </p:spTree>
    <p:extLst>
      <p:ext uri="{BB962C8B-B14F-4D97-AF65-F5344CB8AC3E}">
        <p14:creationId xmlns:p14="http://schemas.microsoft.com/office/powerpoint/2010/main" val="63969650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Helvetica"/>
        <a:ea typeface=""/>
        <a:cs typeface="Arial"/>
      </a:majorFont>
      <a:minorFont>
        <a:latin typeface="Helvetic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7_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12268</TotalTime>
  <Words>559</Words>
  <Application>Microsoft Office PowerPoint</Application>
  <PresentationFormat>Näytössä katseltava diaesitys (4:3)</PresentationFormat>
  <Paragraphs>118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12</vt:i4>
      </vt:variant>
    </vt:vector>
  </HeadingPairs>
  <TitlesOfParts>
    <vt:vector size="18" baseType="lpstr">
      <vt:lpstr>Arial</vt:lpstr>
      <vt:lpstr>Helvetica</vt:lpstr>
      <vt:lpstr>Palatino</vt:lpstr>
      <vt:lpstr>Wingdings</vt:lpstr>
      <vt:lpstr>Default Design</vt:lpstr>
      <vt:lpstr>17_Mukautettu suunnittelumalli</vt:lpstr>
      <vt:lpstr>Ohjauksen laatu ja nivelvaiheiden ohjauksen arviointi. </vt:lpstr>
      <vt:lpstr>Lähtökohtia</vt:lpstr>
      <vt:lpstr>Täsmennettävät uudet rajapinnat:</vt:lpstr>
      <vt:lpstr>ELGPN: Yhteiset tavoitteet ja  periaatteet elinikäiselle ohjaukselle 2015</vt:lpstr>
      <vt:lpstr>ELGPN: Yhteiset tavoitteet ja  periaatteet elinikäiselle ohjaukselle 2015</vt:lpstr>
      <vt:lpstr>Opiskelijan siirtymät ja koulutuksen nivelvaiheet -arviointihanke</vt:lpstr>
      <vt:lpstr>Arviointiasetelma/Kansallinen taso</vt:lpstr>
      <vt:lpstr>Arviointiasetelma/Alueellinen taso</vt:lpstr>
      <vt:lpstr>Arviointiasetelma/Organisaatiotaso</vt:lpstr>
      <vt:lpstr>Arviointiasetelma/Yksilötaso</vt:lpstr>
      <vt:lpstr>Tarkennettu aikataulu 2017 - 2018</vt:lpstr>
      <vt:lpstr>PowerPoint-esitys</vt:lpstr>
    </vt:vector>
  </TitlesOfParts>
  <Company>University of Jyväskylä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Lamberg, Päivi Kaarina</dc:creator>
  <cp:lastModifiedBy>Niemi-Pynttäri Merja</cp:lastModifiedBy>
  <cp:revision>435</cp:revision>
  <cp:lastPrinted>2017-05-03T14:01:44Z</cp:lastPrinted>
  <dcterms:created xsi:type="dcterms:W3CDTF">2014-05-26T07:01:32Z</dcterms:created>
  <dcterms:modified xsi:type="dcterms:W3CDTF">2017-12-08T08:41:49Z</dcterms:modified>
</cp:coreProperties>
</file>