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697" r:id="rId2"/>
    <p:sldMasterId id="2147483698" r:id="rId3"/>
    <p:sldMasterId id="2147483699" r:id="rId4"/>
  </p:sldMasterIdLst>
  <p:notesMasterIdLst>
    <p:notesMasterId r:id="rId14"/>
  </p:notesMasterIdLst>
  <p:sldIdLst>
    <p:sldId id="258" r:id="rId5"/>
    <p:sldId id="259" r:id="rId6"/>
    <p:sldId id="262" r:id="rId7"/>
    <p:sldId id="264" r:id="rId8"/>
    <p:sldId id="261" r:id="rId9"/>
    <p:sldId id="256" r:id="rId10"/>
    <p:sldId id="257" r:id="rId11"/>
    <p:sldId id="260" r:id="rId12"/>
    <p:sldId id="263" r:id="rId13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sanen Hertta Juulia" userId="S::hertta.oksanen@edu.kotka.fi::837054eb-9f77-4fb1-bae1-6f68075e648c" providerId="AD" clId="Web-{A40DBBE6-5841-C873-3739-5BCDFB185338}"/>
    <pc:docChg chg="modSld sldOrd">
      <pc:chgData name="Oksanen Hertta Juulia" userId="S::hertta.oksanen@edu.kotka.fi::837054eb-9f77-4fb1-bae1-6f68075e648c" providerId="AD" clId="Web-{A40DBBE6-5841-C873-3739-5BCDFB185338}" dt="2018-10-04T05:31:10.072" v="17" actId="20577"/>
      <pc:docMkLst>
        <pc:docMk/>
      </pc:docMkLst>
      <pc:sldChg chg="ord">
        <pc:chgData name="Oksanen Hertta Juulia" userId="S::hertta.oksanen@edu.kotka.fi::837054eb-9f77-4fb1-bae1-6f68075e648c" providerId="AD" clId="Web-{A40DBBE6-5841-C873-3739-5BCDFB185338}" dt="2018-10-04T05:23:36.960" v="3"/>
        <pc:sldMkLst>
          <pc:docMk/>
          <pc:sldMk cId="0" sldId="258"/>
        </pc:sldMkLst>
      </pc:sldChg>
      <pc:sldChg chg="modSp ord">
        <pc:chgData name="Oksanen Hertta Juulia" userId="S::hertta.oksanen@edu.kotka.fi::837054eb-9f77-4fb1-bae1-6f68075e648c" providerId="AD" clId="Web-{A40DBBE6-5841-C873-3739-5BCDFB185338}" dt="2018-10-04T05:24:12.507" v="6" actId="20577"/>
        <pc:sldMkLst>
          <pc:docMk/>
          <pc:sldMk cId="0" sldId="259"/>
        </pc:sldMkLst>
        <pc:spChg chg="mod">
          <ac:chgData name="Oksanen Hertta Juulia" userId="S::hertta.oksanen@edu.kotka.fi::837054eb-9f77-4fb1-bae1-6f68075e648c" providerId="AD" clId="Web-{A40DBBE6-5841-C873-3739-5BCDFB185338}" dt="2018-10-04T05:24:12.507" v="6" actId="20577"/>
          <ac:spMkLst>
            <pc:docMk/>
            <pc:sldMk cId="0" sldId="259"/>
            <ac:spMk id="265" creationId="{00000000-0000-0000-0000-000000000000}"/>
          </ac:spMkLst>
        </pc:spChg>
      </pc:sldChg>
      <pc:sldChg chg="modSp ord">
        <pc:chgData name="Oksanen Hertta Juulia" userId="S::hertta.oksanen@edu.kotka.fi::837054eb-9f77-4fb1-bae1-6f68075e648c" providerId="AD" clId="Web-{A40DBBE6-5841-C873-3739-5BCDFB185338}" dt="2018-10-04T05:31:07.697" v="15" actId="20577"/>
        <pc:sldMkLst>
          <pc:docMk/>
          <pc:sldMk cId="1831522007" sldId="261"/>
        </pc:sldMkLst>
        <pc:spChg chg="mod">
          <ac:chgData name="Oksanen Hertta Juulia" userId="S::hertta.oksanen@edu.kotka.fi::837054eb-9f77-4fb1-bae1-6f68075e648c" providerId="AD" clId="Web-{A40DBBE6-5841-C873-3739-5BCDFB185338}" dt="2018-10-04T05:31:07.697" v="15" actId="20577"/>
          <ac:spMkLst>
            <pc:docMk/>
            <pc:sldMk cId="1831522007" sldId="261"/>
            <ac:spMk id="2" creationId="{00000000-0000-0000-0000-000000000000}"/>
          </ac:spMkLst>
        </pc:spChg>
      </pc:sldChg>
      <pc:sldChg chg="ord">
        <pc:chgData name="Oksanen Hertta Juulia" userId="S::hertta.oksanen@edu.kotka.fi::837054eb-9f77-4fb1-bae1-6f68075e648c" providerId="AD" clId="Web-{A40DBBE6-5841-C873-3739-5BCDFB185338}" dt="2018-10-04T05:30:54.322" v="9"/>
        <pc:sldMkLst>
          <pc:docMk/>
          <pc:sldMk cId="1877015612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5124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67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92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909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26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46200" y="452879"/>
            <a:ext cx="9404640" cy="64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646200" y="452879"/>
            <a:ext cx="9404640" cy="64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4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646200" y="452879"/>
            <a:ext cx="9404640" cy="64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3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4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646200" y="452879"/>
            <a:ext cx="9404640" cy="64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5">
            <a:alphaModFix/>
          </a:blip>
          <a:srcRect l="3610"/>
          <a:stretch/>
        </p:blipFill>
        <p:spPr>
          <a:xfrm>
            <a:off x="0" y="2669759"/>
            <a:ext cx="4037039" cy="418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16">
            <a:alphaModFix/>
          </a:blip>
          <a:srcRect l="35647"/>
          <a:stretch/>
        </p:blipFill>
        <p:spPr>
          <a:xfrm>
            <a:off x="0" y="2892240"/>
            <a:ext cx="1522440" cy="23655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39" y="1676519"/>
            <a:ext cx="2819520" cy="2819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923" y="46153"/>
                </a:moveTo>
                <a:close/>
              </a:path>
            </a:pathLst>
          </a:custGeom>
          <a:gradFill>
            <a:gsLst>
              <a:gs pos="0">
                <a:srgbClr val="059D0D"/>
              </a:gs>
              <a:gs pos="100000">
                <a:srgbClr val="04CF0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9" name="Shape 9"/>
          <p:cNvPicPr preferRelativeResize="0"/>
          <p:nvPr/>
        </p:nvPicPr>
        <p:blipFill rotWithShape="1">
          <a:blip r:embed="rId17">
            <a:alphaModFix/>
          </a:blip>
          <a:srcRect t="28812"/>
          <a:stretch/>
        </p:blipFill>
        <p:spPr>
          <a:xfrm>
            <a:off x="7999560" y="0"/>
            <a:ext cx="1603439" cy="114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18">
            <a:alphaModFix/>
          </a:blip>
          <a:srcRect b="23333"/>
          <a:stretch/>
        </p:blipFill>
        <p:spPr>
          <a:xfrm>
            <a:off x="8605800" y="6095880"/>
            <a:ext cx="993600" cy="76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39" y="0"/>
            <a:ext cx="685799" cy="1143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B01513"/>
          </a:solidFill>
          <a:ln>
            <a:noFill/>
          </a:ln>
          <a:effectLst>
            <a:outerShdw dist="25560" dir="5400000">
              <a:srgbClr val="000000">
                <a:alpha val="44705"/>
              </a:srgbClr>
            </a:outerShdw>
          </a:effectLst>
        </p:spPr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 idx="2"/>
          </p:nvPr>
        </p:nvSpPr>
        <p:spPr>
          <a:xfrm>
            <a:off x="1103400" y="2060640"/>
            <a:ext cx="4396320" cy="419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 idx="3"/>
          </p:nvPr>
        </p:nvSpPr>
        <p:spPr>
          <a:xfrm>
            <a:off x="5654519" y="2055959"/>
            <a:ext cx="4396320" cy="420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 rot="5400000">
            <a:off x="10155240" y="1790640"/>
            <a:ext cx="990720" cy="30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 rot="5400000">
            <a:off x="8951400" y="3225240"/>
            <a:ext cx="3859920" cy="30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8079" cy="767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i-FI" sz="2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15">
            <a:alphaModFix/>
          </a:blip>
          <a:srcRect l="3610"/>
          <a:stretch/>
        </p:blipFill>
        <p:spPr>
          <a:xfrm>
            <a:off x="0" y="2669759"/>
            <a:ext cx="4037039" cy="418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16">
            <a:alphaModFix/>
          </a:blip>
          <a:srcRect l="35647"/>
          <a:stretch/>
        </p:blipFill>
        <p:spPr>
          <a:xfrm>
            <a:off x="0" y="2892240"/>
            <a:ext cx="1522440" cy="236555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8609039" y="1676519"/>
            <a:ext cx="2819520" cy="2819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923" y="46153"/>
                </a:moveTo>
                <a:close/>
              </a:path>
            </a:pathLst>
          </a:custGeom>
          <a:gradFill>
            <a:gsLst>
              <a:gs pos="0">
                <a:srgbClr val="059D0D"/>
              </a:gs>
              <a:gs pos="100000">
                <a:srgbClr val="04CF0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69" name="Shape 69"/>
          <p:cNvPicPr preferRelativeResize="0"/>
          <p:nvPr/>
        </p:nvPicPr>
        <p:blipFill rotWithShape="1">
          <a:blip r:embed="rId17">
            <a:alphaModFix/>
          </a:blip>
          <a:srcRect t="28812"/>
          <a:stretch/>
        </p:blipFill>
        <p:spPr>
          <a:xfrm>
            <a:off x="7999560" y="0"/>
            <a:ext cx="1603439" cy="114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18">
            <a:alphaModFix/>
          </a:blip>
          <a:srcRect b="23333"/>
          <a:stretch/>
        </p:blipFill>
        <p:spPr>
          <a:xfrm>
            <a:off x="8605800" y="6095880"/>
            <a:ext cx="993600" cy="7621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10437839" y="0"/>
            <a:ext cx="685799" cy="1143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B01513"/>
          </a:solidFill>
          <a:ln>
            <a:noFill/>
          </a:ln>
          <a:effectLst>
            <a:outerShdw dist="25560" dir="5400000">
              <a:srgbClr val="000000">
                <a:alpha val="44705"/>
              </a:srgbClr>
            </a:outerShdw>
          </a:effectLst>
        </p:spPr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03400" y="2053080"/>
            <a:ext cx="8946719" cy="4195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5400000">
            <a:off x="10155240" y="1790640"/>
            <a:ext cx="990720" cy="30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5400000">
            <a:off x="8951400" y="3225240"/>
            <a:ext cx="3859920" cy="30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8079" cy="767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i-FI" sz="2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15">
            <a:alphaModFix/>
          </a:blip>
          <a:srcRect l="3610"/>
          <a:stretch/>
        </p:blipFill>
        <p:spPr>
          <a:xfrm>
            <a:off x="0" y="2669759"/>
            <a:ext cx="4037039" cy="418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16">
            <a:alphaModFix/>
          </a:blip>
          <a:srcRect l="35647"/>
          <a:stretch/>
        </p:blipFill>
        <p:spPr>
          <a:xfrm>
            <a:off x="0" y="2892240"/>
            <a:ext cx="1522440" cy="2365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8609039" y="1676519"/>
            <a:ext cx="2819520" cy="2819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923" y="46153"/>
                </a:moveTo>
                <a:close/>
              </a:path>
            </a:pathLst>
          </a:custGeom>
          <a:gradFill>
            <a:gsLst>
              <a:gs pos="0">
                <a:srgbClr val="059D0D"/>
              </a:gs>
              <a:gs pos="100000">
                <a:srgbClr val="04CF0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127" name="Shape 127"/>
          <p:cNvPicPr preferRelativeResize="0"/>
          <p:nvPr/>
        </p:nvPicPr>
        <p:blipFill rotWithShape="1">
          <a:blip r:embed="rId17">
            <a:alphaModFix/>
          </a:blip>
          <a:srcRect t="28812"/>
          <a:stretch/>
        </p:blipFill>
        <p:spPr>
          <a:xfrm>
            <a:off x="7999560" y="0"/>
            <a:ext cx="1603439" cy="114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18">
            <a:alphaModFix/>
          </a:blip>
          <a:srcRect b="23333"/>
          <a:stretch/>
        </p:blipFill>
        <p:spPr>
          <a:xfrm>
            <a:off x="8605800" y="6095880"/>
            <a:ext cx="993600" cy="76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10437839" y="0"/>
            <a:ext cx="685799" cy="1143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B01513"/>
          </a:solidFill>
          <a:ln>
            <a:noFill/>
          </a:ln>
          <a:effectLst>
            <a:outerShdw dist="25560" dir="5400000">
              <a:srgbClr val="000000">
                <a:alpha val="44705"/>
              </a:srgbClr>
            </a:outerShdw>
          </a:effectLst>
        </p:spPr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154879" y="1447920"/>
            <a:ext cx="8825760" cy="3329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 rot="5400000">
            <a:off x="10155240" y="1790640"/>
            <a:ext cx="990720" cy="30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 rot="5400000">
            <a:off x="8951400" y="3225240"/>
            <a:ext cx="3859920" cy="30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8079" cy="767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i-FI" sz="2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15">
            <a:alphaModFix/>
          </a:blip>
          <a:srcRect l="3610"/>
          <a:stretch/>
        </p:blipFill>
        <p:spPr>
          <a:xfrm>
            <a:off x="0" y="2669759"/>
            <a:ext cx="4037039" cy="418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16">
            <a:alphaModFix/>
          </a:blip>
          <a:srcRect l="35647"/>
          <a:stretch/>
        </p:blipFill>
        <p:spPr>
          <a:xfrm>
            <a:off x="0" y="2892240"/>
            <a:ext cx="1522440" cy="236555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8609039" y="1676519"/>
            <a:ext cx="2819520" cy="2819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923" y="46153"/>
                </a:moveTo>
                <a:close/>
              </a:path>
            </a:pathLst>
          </a:custGeom>
          <a:gradFill>
            <a:gsLst>
              <a:gs pos="0">
                <a:srgbClr val="059D0D"/>
              </a:gs>
              <a:gs pos="100000">
                <a:srgbClr val="04CF0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184" name="Shape 184"/>
          <p:cNvPicPr preferRelativeResize="0"/>
          <p:nvPr/>
        </p:nvPicPr>
        <p:blipFill rotWithShape="1">
          <a:blip r:embed="rId17">
            <a:alphaModFix/>
          </a:blip>
          <a:srcRect t="28812"/>
          <a:stretch/>
        </p:blipFill>
        <p:spPr>
          <a:xfrm>
            <a:off x="7999560" y="0"/>
            <a:ext cx="1603439" cy="114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18">
            <a:alphaModFix/>
          </a:blip>
          <a:srcRect b="23333"/>
          <a:stretch/>
        </p:blipFill>
        <p:spPr>
          <a:xfrm>
            <a:off x="8605800" y="6095880"/>
            <a:ext cx="993600" cy="76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10437839" y="0"/>
            <a:ext cx="685799" cy="1143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B01513"/>
          </a:solidFill>
          <a:ln>
            <a:noFill/>
          </a:ln>
          <a:effectLst>
            <a:outerShdw dist="25560" dir="5400000">
              <a:srgbClr val="000000">
                <a:alpha val="44705"/>
              </a:srgbClr>
            </a:outerShdw>
          </a:effectLst>
        </p:spPr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title" idx="2"/>
          </p:nvPr>
        </p:nvSpPr>
        <p:spPr>
          <a:xfrm>
            <a:off x="1103400" y="2053080"/>
            <a:ext cx="8946719" cy="4195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 rot="5400000">
            <a:off x="10155240" y="1790640"/>
            <a:ext cx="990720" cy="30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 rot="5400000">
            <a:off x="8951400" y="3225240"/>
            <a:ext cx="3859920" cy="30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8079" cy="767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i-FI" sz="2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Konditionaali ja if-lause</a:t>
            </a:r>
            <a:b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  <a:t>(Second conditional)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46200" y="2060640"/>
            <a:ext cx="6686362" cy="419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90000"/>
              </a:lnSpc>
              <a:spcBef>
                <a:spcPts val="0"/>
              </a:spcBef>
              <a:buClr>
                <a:srgbClr val="8AD0D6"/>
              </a:buClr>
              <a:buSzPct val="80000"/>
              <a:buFont typeface="Noto Sans Symbols"/>
              <a:buChar char="▶"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Suomen kielessä </a:t>
            </a:r>
            <a:r>
              <a:rPr lang="fi-FI" sz="24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konditionaalin tunnus on isi (tulisin, menisin, tekisin…)</a:t>
            </a:r>
          </a:p>
          <a:p>
            <a:pPr marL="343080" marR="0" lvl="0" indent="-343080" algn="l" rtl="0">
              <a:lnSpc>
                <a:spcPct val="90000"/>
              </a:lnSpc>
              <a:spcBef>
                <a:spcPts val="0"/>
              </a:spcBef>
              <a:buClr>
                <a:srgbClr val="8AD0D6"/>
              </a:buClr>
              <a:buSzPct val="80000"/>
              <a:buFont typeface="Noto Sans Symbols"/>
              <a:buChar char="▶"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Englannin kielessä konditionaali ilmaistaan </a:t>
            </a:r>
            <a:r>
              <a:rPr lang="fi-FI" sz="2400" b="1" i="0" u="none" strike="noStrike" cap="none" dirty="0" err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would</a:t>
            </a:r>
            <a:r>
              <a:rPr lang="fi-FI" sz="2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-sanalla.</a:t>
            </a:r>
          </a:p>
          <a:p>
            <a:pPr lvl="3">
              <a:lnSpc>
                <a:spcPct val="90000"/>
              </a:lnSpc>
              <a:buClr>
                <a:srgbClr val="8AD0D6"/>
              </a:buClr>
              <a:buSzPct val="80000"/>
            </a:pPr>
            <a:endParaRPr lang="fi-FI" sz="2400" b="1" i="1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3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fi-FI" sz="2400" b="1" i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Esim. </a:t>
            </a:r>
            <a:r>
              <a:rPr lang="fi-FI" sz="2400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fi-FI" sz="2400" b="1" u="none" strike="noStrike" cap="none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would</a:t>
            </a:r>
            <a:r>
              <a:rPr lang="fi-FI" sz="2400" b="1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u="none" strike="noStrike" cap="none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</a:t>
            </a:r>
            <a:r>
              <a:rPr lang="fi-FI" sz="2400" b="1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Australia. </a:t>
            </a:r>
          </a:p>
          <a:p>
            <a:pPr lvl="3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fi-FI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Vierailisin Australiassa.</a:t>
            </a:r>
            <a:r>
              <a:rPr lang="fi-FI" sz="2400" b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fi-FI" sz="2400" b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fi-FI"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Muita </a:t>
            </a:r>
            <a:r>
              <a:rPr lang="fi-FI" sz="24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isi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-muotoja:</a:t>
            </a:r>
          </a:p>
          <a:p>
            <a:pPr marL="343080" marR="0" lvl="0" indent="-343080" algn="l" rtl="0">
              <a:lnSpc>
                <a:spcPct val="90000"/>
              </a:lnSpc>
              <a:spcBef>
                <a:spcPts val="0"/>
              </a:spcBef>
              <a:buClr>
                <a:srgbClr val="8AD0D6"/>
              </a:buClr>
              <a:buSzPct val="80000"/>
              <a:buFont typeface="Noto Sans Symbols"/>
              <a:buChar char="▶"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fi-FI" sz="2400" b="1" i="1" dirty="0" err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fi-FI" sz="2400" b="1" i="1" u="none" strike="noStrike" cap="none" dirty="0" err="1" smtClean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ould</a:t>
            </a:r>
            <a:r>
              <a:rPr lang="fi-FI" sz="2400" b="0" i="1" u="none" strike="noStrike" cap="none" dirty="0" smtClean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u="none" strike="noStrike" cap="none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</a:t>
            </a:r>
            <a:r>
              <a:rPr lang="fi-FI" sz="2400" b="0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Australia </a:t>
            </a:r>
            <a:r>
              <a:rPr lang="fi-FI" sz="2400" b="0" i="1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fi-FI" sz="2400" b="0" i="1" u="none" strike="noStrike" cap="none" dirty="0" smtClean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Voisin</a:t>
            </a:r>
            <a:r>
              <a:rPr lang="fi-FI" sz="2400" b="0" i="1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lang="fi-FI" sz="2400" b="0" i="1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080" marR="0" lvl="0" indent="-343080" algn="l" rtl="0">
              <a:lnSpc>
                <a:spcPct val="90000"/>
              </a:lnSpc>
              <a:spcBef>
                <a:spcPts val="0"/>
              </a:spcBef>
              <a:buClr>
                <a:srgbClr val="8AD0D6"/>
              </a:buClr>
              <a:buSzPct val="80000"/>
              <a:buFont typeface="Noto Sans Symbols"/>
              <a:buChar char="▶"/>
            </a:pPr>
            <a:r>
              <a:rPr lang="fi-FI" sz="2400" b="1" i="1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</a:t>
            </a:r>
            <a:r>
              <a:rPr lang="fi-FI" sz="2400" b="0" i="1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go </a:t>
            </a:r>
            <a:r>
              <a:rPr lang="fi-FI" sz="2400" b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</a:t>
            </a:r>
            <a:r>
              <a:rPr lang="fi-FI" sz="2400" b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bus</a:t>
            </a:r>
            <a:r>
              <a:rPr lang="fi-FI" sz="2400" b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? </a:t>
            </a:r>
            <a:r>
              <a:rPr lang="fi-FI" sz="2400" b="0" i="1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fi-FI" sz="2400" b="0" i="1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Pitäisikö</a:t>
            </a:r>
            <a:r>
              <a:rPr lang="fi-FI" sz="2400" b="0" i="1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</p:txBody>
      </p:sp>
      <p:pic>
        <p:nvPicPr>
          <p:cNvPr id="259" name="Shape 259" descr="&lt;strong&gt;Street dance&lt;/strong&gt; – &lt;strong&gt;Street&lt;/strong&gt; Force Project | ED Jahelka – fotograf. BLO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0785" y="2060640"/>
            <a:ext cx="3997124" cy="25808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92993" y="5034987"/>
            <a:ext cx="39122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Would </a:t>
            </a:r>
            <a:r>
              <a:rPr lang="en-US" sz="2000" dirty="0" err="1" smtClean="0">
                <a:solidFill>
                  <a:schemeClr val="bg1"/>
                </a:solidFill>
              </a:rPr>
              <a:t>lyhennetään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‘d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- I’d visit Australia.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Kielteinen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muoto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wouldn’t: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 wouldn’t </a:t>
            </a:r>
            <a:r>
              <a:rPr lang="en-US" sz="2000" dirty="0" smtClean="0">
                <a:solidFill>
                  <a:schemeClr val="bg1"/>
                </a:solidFill>
              </a:rPr>
              <a:t>visit Australia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even if I had the money.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Konditionaali ja if-lause</a:t>
            </a:r>
            <a:b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  <a:t>(Second conditional)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81964" y="1875376"/>
            <a:ext cx="8493607" cy="419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Konditionaaliin voi liittyä </a:t>
            </a:r>
            <a:r>
              <a:rPr lang="fi-FI" sz="2400" b="1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-lause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Yhdessä ne kertovat, mitä tapahtuisi, jos 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-lauseen ehto toteutuisi: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Konditionaalilause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 		</a:t>
            </a:r>
            <a:r>
              <a:rPr lang="fi-FI" sz="2400" b="0" i="0" u="sng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-lause</a:t>
            </a:r>
            <a: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</a:rPr>
              <a:t/>
            </a:r>
            <a:b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</a:rPr>
            </a:br>
            <a: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(päälause)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  <a: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(sivulause)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endParaRPr lang="fi-FI" sz="2400" b="0" i="0" u="sng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fi-FI" sz="2400" b="1" i="0" u="none" strike="noStrike" cap="none" dirty="0" err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Would</a:t>
            </a:r>
            <a:r>
              <a:rPr lang="fi-FI" sz="2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fi-FI" sz="2400" b="1" i="0" u="none" strike="noStrike" cap="none" dirty="0" err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</a:t>
            </a:r>
            <a:r>
              <a:rPr lang="fi-FI" sz="2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fi-FI" sz="2400" b="1" i="0" u="none" strike="noStrike" cap="none" dirty="0" err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could</a:t>
            </a:r>
            <a:r>
              <a:rPr lang="fi-FI" sz="24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lang="fi-FI" sz="2400" b="1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	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fi-FI" sz="24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+verbin perusmuoto			verbin 							imperfektimuoto	</a:t>
            </a:r>
            <a:endParaRPr lang="fi-FI" sz="24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endParaRPr lang="fi-FI" sz="2400" b="1" i="1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8AD0D6"/>
              </a:buClr>
              <a:buSzPct val="80000"/>
            </a:pPr>
            <a:r>
              <a:rPr lang="fi-FI" sz="2400" b="1" i="1" u="none" strike="noStrike" cap="none" dirty="0" err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Would</a:t>
            </a:r>
            <a:r>
              <a:rPr lang="fi-FI" sz="2400" b="0" i="1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1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r>
              <a:rPr lang="fi-FI" sz="2400" b="0" i="1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1" dirty="0" err="1" smtClean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travel</a:t>
            </a:r>
            <a:r>
              <a:rPr lang="fi-FI" sz="2400" b="1" i="1" dirty="0" smtClean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1" dirty="0" smtClean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lang="fi-FI" sz="2400" b="1" i="1" dirty="0" err="1" smtClean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Uluru</a:t>
            </a:r>
            <a:r>
              <a:rPr lang="fi-FI" sz="2400" b="1" i="1" dirty="0" smtClean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1" u="none" strike="noStrike" cap="none" dirty="0" smtClean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i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    </a:t>
            </a:r>
            <a:r>
              <a:rPr lang="fi-FI" sz="2400" i="1" u="sng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1" i="1" u="sng" strike="noStrike" cap="none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0" i="1" u="sng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1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fi-FI" sz="2400" b="1" i="1" u="sng" strike="noStrike" cap="none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travelled</a:t>
            </a:r>
            <a:r>
              <a:rPr lang="fi-FI" sz="2400" b="0" i="1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1" u="none" strike="noStrike" cap="none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</a:t>
            </a:r>
            <a:r>
              <a:rPr lang="fi-FI" sz="2400" b="0" i="1" u="none" strike="noStrike" cap="none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1" u="none" strike="noStrike" cap="none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r>
              <a:rPr lang="fi-FI" sz="2400" i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  <a:p>
            <a:pPr>
              <a:buClr>
                <a:srgbClr val="8AD0D6"/>
              </a:buClr>
              <a:buSzPct val="80000"/>
            </a:pPr>
            <a:endParaRPr lang="fi-FI" sz="2400" b="0" i="1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8AD0D6"/>
              </a:buClr>
              <a:buSzPct val="80000"/>
            </a:pPr>
            <a:r>
              <a:rPr lang="fi-FI" sz="2400" i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HUOM! If-lauseessa </a:t>
            </a:r>
            <a:r>
              <a:rPr lang="fi-FI" sz="2400" i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ei would</a:t>
            </a:r>
            <a:r>
              <a:rPr lang="fi-FI" sz="2400" i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-sanaa!</a:t>
            </a:r>
            <a:r>
              <a:rPr lang="fi-FI" sz="2400" b="0" i="1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</a:rPr>
              <a:t/>
            </a:r>
            <a:br>
              <a:rPr lang="fi-FI" sz="2400" b="0" i="1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</a:rPr>
            </a:br>
            <a:endParaRPr lang="fi-FI" sz="2400" b="0" i="0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6" name="Shape 266" descr="&lt;strong&gt;street dance&lt;/strong&gt; iv | Flickr - Photo Sharing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5671" y="2181419"/>
            <a:ext cx="2811240" cy="2811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8975671" y="5486400"/>
            <a:ext cx="301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Pilkku mukaan vain jos </a:t>
            </a:r>
            <a:r>
              <a:rPr lang="fi-FI" sz="1600" dirty="0" err="1">
                <a:solidFill>
                  <a:schemeClr val="bg1"/>
                </a:solidFill>
              </a:rPr>
              <a:t>if</a:t>
            </a:r>
            <a:r>
              <a:rPr lang="fi-FI" sz="1600" dirty="0">
                <a:solidFill>
                  <a:schemeClr val="bg1"/>
                </a:solidFill>
              </a:rPr>
              <a:t>-lause aloittaa virkkeen!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2800" dirty="0">
                <a:solidFill>
                  <a:schemeClr val="bg1"/>
                </a:solidFill>
              </a:rPr>
              <a:t>Look at </a:t>
            </a:r>
            <a:r>
              <a:rPr lang="fi-FI" sz="2800" dirty="0" err="1">
                <a:solidFill>
                  <a:schemeClr val="bg1"/>
                </a:solidFill>
              </a:rPr>
              <a:t>these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sentences</a:t>
            </a:r>
            <a:r>
              <a:rPr lang="fi-FI" sz="2800" dirty="0">
                <a:solidFill>
                  <a:schemeClr val="bg1"/>
                </a:solidFill>
              </a:rPr>
              <a:t>! </a:t>
            </a:r>
            <a:r>
              <a:rPr lang="fi-FI" sz="2800" dirty="0" err="1">
                <a:solidFill>
                  <a:schemeClr val="bg1"/>
                </a:solidFill>
              </a:rPr>
              <a:t>Find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conditional</a:t>
            </a:r>
            <a:r>
              <a:rPr lang="fi-FI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6200" y="1646500"/>
            <a:ext cx="11032656" cy="4835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bg1"/>
                </a:solidFill>
              </a:rPr>
              <a:t>Teen läksyt, jos minulla on aikaa.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bg1"/>
                </a:solidFill>
              </a:rPr>
              <a:t>Juoksisin nopeammin, jos olisin </a:t>
            </a:r>
            <a:r>
              <a:rPr lang="fi-FI" sz="2800" dirty="0" err="1" smtClean="0">
                <a:solidFill>
                  <a:schemeClr val="bg1"/>
                </a:solidFill>
              </a:rPr>
              <a:t>Usain</a:t>
            </a:r>
            <a:r>
              <a:rPr lang="fi-FI" sz="2800" dirty="0" smtClean="0">
                <a:solidFill>
                  <a:schemeClr val="bg1"/>
                </a:solidFill>
              </a:rPr>
              <a:t> Bolt. </a:t>
            </a:r>
            <a:endParaRPr lang="fi-FI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800" dirty="0" err="1">
                <a:solidFill>
                  <a:schemeClr val="bg1"/>
                </a:solidFill>
              </a:rPr>
              <a:t>If</a:t>
            </a:r>
            <a:r>
              <a:rPr lang="fi-FI" sz="2800" dirty="0">
                <a:solidFill>
                  <a:schemeClr val="bg1"/>
                </a:solidFill>
              </a:rPr>
              <a:t> I </a:t>
            </a:r>
            <a:r>
              <a:rPr lang="fi-FI" sz="2800" dirty="0" err="1">
                <a:solidFill>
                  <a:schemeClr val="bg1"/>
                </a:solidFill>
              </a:rPr>
              <a:t>went</a:t>
            </a:r>
            <a:r>
              <a:rPr lang="fi-FI" sz="2800" dirty="0">
                <a:solidFill>
                  <a:schemeClr val="bg1"/>
                </a:solidFill>
              </a:rPr>
              <a:t> to the </a:t>
            </a:r>
            <a:r>
              <a:rPr lang="fi-FI" sz="2800" dirty="0" err="1">
                <a:solidFill>
                  <a:schemeClr val="bg1"/>
                </a:solidFill>
              </a:rPr>
              <a:t>moon</a:t>
            </a:r>
            <a:r>
              <a:rPr lang="fi-FI" sz="2800" dirty="0">
                <a:solidFill>
                  <a:schemeClr val="bg1"/>
                </a:solidFill>
              </a:rPr>
              <a:t>, </a:t>
            </a:r>
            <a:r>
              <a:rPr lang="fi-FI" sz="2800" dirty="0" err="1">
                <a:solidFill>
                  <a:schemeClr val="bg1"/>
                </a:solidFill>
              </a:rPr>
              <a:t>I’d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bring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you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back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some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cheese</a:t>
            </a:r>
            <a:r>
              <a:rPr lang="fi-FI" sz="28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err="1" smtClean="0">
                <a:solidFill>
                  <a:schemeClr val="bg1"/>
                </a:solidFill>
              </a:rPr>
              <a:t>She</a:t>
            </a:r>
            <a:r>
              <a:rPr lang="fi-FI" sz="2800" dirty="0" smtClean="0">
                <a:solidFill>
                  <a:schemeClr val="bg1"/>
                </a:solidFill>
              </a:rPr>
              <a:t> is </a:t>
            </a:r>
            <a:r>
              <a:rPr lang="fi-FI" sz="2800" dirty="0" err="1" smtClean="0">
                <a:solidFill>
                  <a:schemeClr val="bg1"/>
                </a:solidFill>
              </a:rPr>
              <a:t>travelling</a:t>
            </a:r>
            <a:r>
              <a:rPr lang="fi-FI" sz="2800" dirty="0" smtClean="0">
                <a:solidFill>
                  <a:schemeClr val="bg1"/>
                </a:solidFill>
              </a:rPr>
              <a:t> to South </a:t>
            </a:r>
            <a:r>
              <a:rPr lang="fi-FI" sz="2800" dirty="0" err="1" smtClean="0">
                <a:solidFill>
                  <a:schemeClr val="bg1"/>
                </a:solidFill>
              </a:rPr>
              <a:t>Africa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next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year</a:t>
            </a:r>
            <a:r>
              <a:rPr lang="fi-FI" sz="2800" dirty="0" smtClean="0">
                <a:solidFill>
                  <a:schemeClr val="bg1"/>
                </a:solidFill>
              </a:rPr>
              <a:t>. </a:t>
            </a:r>
            <a:endParaRPr lang="fi-FI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bg1"/>
                </a:solidFill>
              </a:rPr>
              <a:t>If </a:t>
            </a:r>
            <a:r>
              <a:rPr lang="fi-FI" sz="2800" dirty="0">
                <a:solidFill>
                  <a:schemeClr val="bg1"/>
                </a:solidFill>
              </a:rPr>
              <a:t>I </a:t>
            </a:r>
            <a:r>
              <a:rPr lang="fi-FI" sz="2800" dirty="0" err="1">
                <a:solidFill>
                  <a:schemeClr val="bg1"/>
                </a:solidFill>
              </a:rPr>
              <a:t>won</a:t>
            </a:r>
            <a:r>
              <a:rPr lang="fi-FI" sz="2800" dirty="0">
                <a:solidFill>
                  <a:schemeClr val="bg1"/>
                </a:solidFill>
              </a:rPr>
              <a:t> the </a:t>
            </a:r>
            <a:r>
              <a:rPr lang="fi-FI" sz="2800" dirty="0" err="1">
                <a:solidFill>
                  <a:schemeClr val="bg1"/>
                </a:solidFill>
              </a:rPr>
              <a:t>lottery</a:t>
            </a:r>
            <a:r>
              <a:rPr lang="fi-FI" sz="2800" dirty="0">
                <a:solidFill>
                  <a:schemeClr val="bg1"/>
                </a:solidFill>
              </a:rPr>
              <a:t>, I </a:t>
            </a:r>
            <a:r>
              <a:rPr lang="fi-FI" sz="2800" dirty="0" err="1">
                <a:solidFill>
                  <a:schemeClr val="bg1"/>
                </a:solidFill>
              </a:rPr>
              <a:t>would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buy</a:t>
            </a:r>
            <a:r>
              <a:rPr lang="fi-FI" sz="2800" dirty="0">
                <a:solidFill>
                  <a:schemeClr val="bg1"/>
                </a:solidFill>
              </a:rPr>
              <a:t> a </a:t>
            </a:r>
            <a:r>
              <a:rPr lang="fi-FI" sz="2800" dirty="0" err="1" smtClean="0">
                <a:solidFill>
                  <a:schemeClr val="bg1"/>
                </a:solidFill>
              </a:rPr>
              <a:t>fancy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car</a:t>
            </a:r>
            <a:r>
              <a:rPr lang="fi-FI" sz="2800" dirty="0">
                <a:solidFill>
                  <a:schemeClr val="bg1"/>
                </a:solidFill>
              </a:rPr>
              <a:t>. (</a:t>
            </a:r>
            <a:r>
              <a:rPr lang="fi-FI" sz="2800" dirty="0" err="1">
                <a:solidFill>
                  <a:schemeClr val="bg1"/>
                </a:solidFill>
              </a:rPr>
              <a:t>but</a:t>
            </a:r>
            <a:r>
              <a:rPr lang="fi-FI" sz="2800" dirty="0">
                <a:solidFill>
                  <a:schemeClr val="bg1"/>
                </a:solidFill>
              </a:rPr>
              <a:t> I </a:t>
            </a:r>
            <a:r>
              <a:rPr lang="fi-FI" sz="2800" dirty="0" err="1">
                <a:solidFill>
                  <a:schemeClr val="bg1"/>
                </a:solidFill>
              </a:rPr>
              <a:t>won’t</a:t>
            </a:r>
            <a:r>
              <a:rPr lang="fi-FI" sz="2800" dirty="0" smtClean="0">
                <a:solidFill>
                  <a:schemeClr val="bg1"/>
                </a:solidFill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8770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bg1"/>
                </a:solidFill>
              </a:rPr>
              <a:t>LOOK AT THESE SENTENCES!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46200" y="2994162"/>
            <a:ext cx="10188055" cy="1841073"/>
          </a:xfrm>
        </p:spPr>
        <p:txBody>
          <a:bodyPr/>
          <a:lstStyle/>
          <a:p>
            <a:r>
              <a:rPr lang="fi-FI" sz="2800" dirty="0">
                <a:solidFill>
                  <a:schemeClr val="bg1"/>
                </a:solidFill>
              </a:rPr>
              <a:t>If I </a:t>
            </a:r>
            <a:r>
              <a:rPr lang="fi-FI" sz="2800" b="1" i="1" dirty="0" err="1">
                <a:solidFill>
                  <a:schemeClr val="bg1"/>
                </a:solidFill>
              </a:rPr>
              <a:t>win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lottery</a:t>
            </a:r>
            <a:r>
              <a:rPr lang="fi-FI" sz="2800" dirty="0">
                <a:solidFill>
                  <a:schemeClr val="bg1"/>
                </a:solidFill>
              </a:rPr>
              <a:t>, I </a:t>
            </a:r>
            <a:r>
              <a:rPr lang="fi-FI" sz="2800" b="1" i="1" dirty="0" err="1">
                <a:solidFill>
                  <a:schemeClr val="bg1"/>
                </a:solidFill>
              </a:rPr>
              <a:t>will</a:t>
            </a:r>
            <a:r>
              <a:rPr lang="fi-FI" sz="2800" b="1" i="1" dirty="0">
                <a:solidFill>
                  <a:schemeClr val="bg1"/>
                </a:solidFill>
              </a:rPr>
              <a:t> </a:t>
            </a:r>
            <a:r>
              <a:rPr lang="fi-FI" sz="2800" b="1" i="1" dirty="0" err="1">
                <a:solidFill>
                  <a:schemeClr val="bg1"/>
                </a:solidFill>
              </a:rPr>
              <a:t>buy</a:t>
            </a:r>
            <a:r>
              <a:rPr lang="fi-FI" sz="2800" dirty="0">
                <a:solidFill>
                  <a:schemeClr val="bg1"/>
                </a:solidFill>
              </a:rPr>
              <a:t> a </a:t>
            </a:r>
            <a:r>
              <a:rPr lang="fi-FI" sz="2800" dirty="0" err="1">
                <a:solidFill>
                  <a:schemeClr val="bg1"/>
                </a:solidFill>
              </a:rPr>
              <a:t>fancy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car</a:t>
            </a:r>
            <a:r>
              <a:rPr lang="fi-FI" sz="2800" dirty="0">
                <a:solidFill>
                  <a:schemeClr val="bg1"/>
                </a:solidFill>
              </a:rPr>
              <a:t>.</a:t>
            </a:r>
          </a:p>
          <a:p>
            <a:r>
              <a:rPr lang="fi-FI" sz="2800" dirty="0">
                <a:solidFill>
                  <a:schemeClr val="bg1"/>
                </a:solidFill>
              </a:rPr>
              <a:t>If I </a:t>
            </a:r>
            <a:r>
              <a:rPr lang="fi-FI" sz="2800" b="1" i="1" dirty="0" err="1">
                <a:solidFill>
                  <a:schemeClr val="bg1"/>
                </a:solidFill>
              </a:rPr>
              <a:t>won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lottery</a:t>
            </a:r>
            <a:r>
              <a:rPr lang="fi-FI" sz="2800" dirty="0">
                <a:solidFill>
                  <a:schemeClr val="bg1"/>
                </a:solidFill>
              </a:rPr>
              <a:t>, I </a:t>
            </a:r>
            <a:r>
              <a:rPr lang="fi-FI" sz="2800" b="1" i="1" dirty="0" err="1">
                <a:solidFill>
                  <a:schemeClr val="bg1"/>
                </a:solidFill>
              </a:rPr>
              <a:t>would</a:t>
            </a:r>
            <a:r>
              <a:rPr lang="fi-FI" sz="2800" b="1" i="1" dirty="0">
                <a:solidFill>
                  <a:schemeClr val="bg1"/>
                </a:solidFill>
              </a:rPr>
              <a:t> </a:t>
            </a:r>
            <a:r>
              <a:rPr lang="fi-FI" sz="2800" b="1" i="1" dirty="0" err="1">
                <a:solidFill>
                  <a:schemeClr val="bg1"/>
                </a:solidFill>
              </a:rPr>
              <a:t>buy</a:t>
            </a:r>
            <a:r>
              <a:rPr lang="fi-FI" sz="2800" dirty="0">
                <a:solidFill>
                  <a:schemeClr val="bg1"/>
                </a:solidFill>
              </a:rPr>
              <a:t> a </a:t>
            </a:r>
            <a:r>
              <a:rPr lang="fi-FI" sz="2800" dirty="0" err="1">
                <a:solidFill>
                  <a:schemeClr val="bg1"/>
                </a:solidFill>
              </a:rPr>
              <a:t>fancy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car</a:t>
            </a:r>
            <a:r>
              <a:rPr lang="fi-FI" sz="2800" dirty="0">
                <a:solidFill>
                  <a:schemeClr val="bg1"/>
                </a:solidFill>
              </a:rPr>
              <a:t>.</a:t>
            </a:r>
          </a:p>
          <a:p>
            <a:endParaRPr lang="fi-FI" sz="2800" dirty="0">
              <a:solidFill>
                <a:schemeClr val="bg1"/>
              </a:solidFill>
            </a:endParaRPr>
          </a:p>
          <a:p>
            <a:r>
              <a:rPr lang="fi-FI" sz="2800" dirty="0">
                <a:solidFill>
                  <a:schemeClr val="bg1"/>
                </a:solidFill>
              </a:rPr>
              <a:t>Mitä eroa suomennoksessa?</a:t>
            </a:r>
          </a:p>
          <a:p>
            <a:endParaRPr lang="fi-FI" sz="2800" dirty="0">
              <a:solidFill>
                <a:schemeClr val="bg1"/>
              </a:solidFill>
            </a:endParaRPr>
          </a:p>
          <a:p>
            <a:r>
              <a:rPr lang="fi-FI" sz="2800" dirty="0">
                <a:solidFill>
                  <a:schemeClr val="bg1"/>
                </a:solidFill>
              </a:rPr>
              <a:t>Entä miten sanoisit:</a:t>
            </a:r>
          </a:p>
          <a:p>
            <a:r>
              <a:rPr lang="fi-FI" sz="2800" dirty="0">
                <a:solidFill>
                  <a:schemeClr val="bg1"/>
                </a:solidFill>
              </a:rPr>
              <a:t>Jos saan suukon, olen onnekas. </a:t>
            </a:r>
          </a:p>
          <a:p>
            <a:r>
              <a:rPr lang="fi-FI" sz="2800" dirty="0">
                <a:solidFill>
                  <a:schemeClr val="bg1"/>
                </a:solidFill>
              </a:rPr>
              <a:t>Jos saisin suukon, olisin onnekas.</a:t>
            </a:r>
          </a:p>
          <a:p>
            <a:endParaRPr lang="fi-FI" sz="28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8631381" y="2022764"/>
            <a:ext cx="3269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MUISTETTAVAA KONDITIONAALISTA: 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WOULD - isi</a:t>
            </a:r>
          </a:p>
          <a:p>
            <a:r>
              <a:rPr lang="fi-FI" sz="2400" dirty="0">
                <a:solidFill>
                  <a:schemeClr val="bg1"/>
                </a:solidFill>
              </a:rPr>
              <a:t>COULD - voisi</a:t>
            </a:r>
          </a:p>
          <a:p>
            <a:r>
              <a:rPr lang="fi-FI" sz="2400" dirty="0">
                <a:solidFill>
                  <a:schemeClr val="bg1"/>
                </a:solidFill>
              </a:rPr>
              <a:t>SHOULD - pitäisi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969818" y="5444836"/>
            <a:ext cx="78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If I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i="1" dirty="0" err="1">
                <a:solidFill>
                  <a:schemeClr val="bg1"/>
                </a:solidFill>
              </a:rPr>
              <a:t>get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dirty="0">
                <a:solidFill>
                  <a:schemeClr val="bg1"/>
                </a:solidFill>
              </a:rPr>
              <a:t>a </a:t>
            </a:r>
            <a:r>
              <a:rPr lang="fi-FI" sz="2400" dirty="0" err="1">
                <a:solidFill>
                  <a:schemeClr val="bg1"/>
                </a:solidFill>
              </a:rPr>
              <a:t>kiss</a:t>
            </a:r>
            <a:r>
              <a:rPr lang="fi-FI" sz="2400" dirty="0">
                <a:solidFill>
                  <a:schemeClr val="bg1"/>
                </a:solidFill>
              </a:rPr>
              <a:t>, I </a:t>
            </a:r>
            <a:r>
              <a:rPr lang="fi-FI" sz="2400" i="1" dirty="0" err="1">
                <a:solidFill>
                  <a:schemeClr val="bg1"/>
                </a:solidFill>
              </a:rPr>
              <a:t>will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i="1" dirty="0" err="1">
                <a:solidFill>
                  <a:schemeClr val="bg1"/>
                </a:solidFill>
              </a:rPr>
              <a:t>be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lucky</a:t>
            </a:r>
            <a:r>
              <a:rPr lang="fi-FI" sz="2400" dirty="0">
                <a:solidFill>
                  <a:schemeClr val="bg1"/>
                </a:solidFill>
              </a:rPr>
              <a:t>.</a:t>
            </a:r>
          </a:p>
          <a:p>
            <a:r>
              <a:rPr lang="fi-FI" sz="2400" dirty="0">
                <a:solidFill>
                  <a:schemeClr val="bg1"/>
                </a:solidFill>
              </a:rPr>
              <a:t>If I </a:t>
            </a:r>
            <a:r>
              <a:rPr lang="fi-FI" sz="2400" i="1" dirty="0">
                <a:solidFill>
                  <a:schemeClr val="bg1"/>
                </a:solidFill>
              </a:rPr>
              <a:t>got </a:t>
            </a:r>
            <a:r>
              <a:rPr lang="fi-FI" sz="2400" dirty="0">
                <a:solidFill>
                  <a:schemeClr val="bg1"/>
                </a:solidFill>
              </a:rPr>
              <a:t>a </a:t>
            </a:r>
            <a:r>
              <a:rPr lang="fi-FI" sz="2400" dirty="0" err="1">
                <a:solidFill>
                  <a:schemeClr val="bg1"/>
                </a:solidFill>
              </a:rPr>
              <a:t>kiss</a:t>
            </a:r>
            <a:r>
              <a:rPr lang="fi-FI" sz="2400" dirty="0">
                <a:solidFill>
                  <a:schemeClr val="bg1"/>
                </a:solidFill>
              </a:rPr>
              <a:t>, I </a:t>
            </a:r>
            <a:r>
              <a:rPr lang="fi-FI" sz="2400" i="1" dirty="0" err="1">
                <a:solidFill>
                  <a:schemeClr val="bg1"/>
                </a:solidFill>
              </a:rPr>
              <a:t>would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i="1" dirty="0" err="1">
                <a:solidFill>
                  <a:schemeClr val="bg1"/>
                </a:solidFill>
              </a:rPr>
              <a:t>be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lucky</a:t>
            </a:r>
            <a:r>
              <a:rPr lang="fi-FI" sz="2400" dirty="0">
                <a:solidFill>
                  <a:schemeClr val="bg1"/>
                </a:solidFill>
              </a:rPr>
              <a:t>.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2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4000" dirty="0" err="1">
                <a:solidFill>
                  <a:schemeClr val="bg1"/>
                </a:solidFill>
              </a:rPr>
              <a:t>Discuss</a:t>
            </a:r>
            <a:r>
              <a:rPr lang="fi-FI" sz="4000" dirty="0">
                <a:solidFill>
                  <a:schemeClr val="bg1"/>
                </a:solidFill>
              </a:rPr>
              <a:t> </a:t>
            </a:r>
            <a:r>
              <a:rPr lang="fi-FI" sz="4000" dirty="0" err="1">
                <a:solidFill>
                  <a:schemeClr val="bg1"/>
                </a:solidFill>
              </a:rPr>
              <a:t>with</a:t>
            </a:r>
            <a:r>
              <a:rPr lang="fi-FI" sz="4000" dirty="0">
                <a:solidFill>
                  <a:schemeClr val="bg1"/>
                </a:solidFill>
              </a:rPr>
              <a:t> </a:t>
            </a:r>
            <a:r>
              <a:rPr lang="fi-FI" sz="4000" dirty="0" err="1">
                <a:solidFill>
                  <a:schemeClr val="bg1"/>
                </a:solidFill>
              </a:rPr>
              <a:t>your</a:t>
            </a:r>
            <a:r>
              <a:rPr lang="fi-FI" sz="4000" dirty="0">
                <a:solidFill>
                  <a:schemeClr val="bg1"/>
                </a:solidFill>
              </a:rPr>
              <a:t> </a:t>
            </a:r>
            <a:r>
              <a:rPr lang="fi-FI" sz="4000" dirty="0" err="1">
                <a:solidFill>
                  <a:schemeClr val="bg1"/>
                </a:solidFill>
              </a:rPr>
              <a:t>partner</a:t>
            </a:r>
            <a:r>
              <a:rPr lang="fi-FI" sz="4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6199" y="1646499"/>
            <a:ext cx="9155025" cy="48736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i-FI" sz="2800" dirty="0" err="1">
                <a:solidFill>
                  <a:schemeClr val="bg1"/>
                </a:solidFill>
              </a:rPr>
              <a:t>What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would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you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do</a:t>
            </a:r>
            <a:r>
              <a:rPr lang="fi-FI" sz="2800" dirty="0">
                <a:solidFill>
                  <a:schemeClr val="bg1"/>
                </a:solidFill>
              </a:rPr>
              <a:t>…</a:t>
            </a:r>
          </a:p>
          <a:p>
            <a:pPr lvl="2"/>
            <a:r>
              <a:rPr lang="fi-FI" sz="2800" dirty="0">
                <a:solidFill>
                  <a:schemeClr val="bg1"/>
                </a:solidFill>
              </a:rPr>
              <a:t>…</a:t>
            </a:r>
            <a:r>
              <a:rPr lang="fi-FI" sz="2800" dirty="0" err="1">
                <a:solidFill>
                  <a:schemeClr val="bg1"/>
                </a:solidFill>
              </a:rPr>
              <a:t>if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you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won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lottery</a:t>
            </a:r>
            <a:r>
              <a:rPr lang="fi-FI" sz="2800" dirty="0">
                <a:solidFill>
                  <a:schemeClr val="bg1"/>
                </a:solidFill>
              </a:rPr>
              <a:t>?</a:t>
            </a:r>
          </a:p>
          <a:p>
            <a:pPr lvl="2"/>
            <a:r>
              <a:rPr lang="fi-FI" sz="2800" dirty="0">
                <a:solidFill>
                  <a:schemeClr val="bg1"/>
                </a:solidFill>
              </a:rPr>
              <a:t>…</a:t>
            </a:r>
            <a:r>
              <a:rPr lang="fi-FI" sz="2800" dirty="0" err="1">
                <a:solidFill>
                  <a:schemeClr val="bg1"/>
                </a:solidFill>
              </a:rPr>
              <a:t>if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you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were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President</a:t>
            </a:r>
            <a:r>
              <a:rPr lang="fi-FI" sz="2800" dirty="0">
                <a:solidFill>
                  <a:schemeClr val="bg1"/>
                </a:solidFill>
              </a:rPr>
              <a:t>?</a:t>
            </a:r>
          </a:p>
          <a:p>
            <a:pPr lvl="2"/>
            <a:r>
              <a:rPr lang="fi-FI" sz="2800" dirty="0">
                <a:solidFill>
                  <a:schemeClr val="bg1"/>
                </a:solidFill>
              </a:rPr>
              <a:t>…</a:t>
            </a:r>
            <a:r>
              <a:rPr lang="fi-FI" sz="2800" dirty="0" err="1">
                <a:solidFill>
                  <a:schemeClr val="bg1"/>
                </a:solidFill>
              </a:rPr>
              <a:t>if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you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passed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your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exams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with</a:t>
            </a:r>
            <a:r>
              <a:rPr lang="fi-FI" sz="2800" dirty="0">
                <a:solidFill>
                  <a:schemeClr val="bg1"/>
                </a:solidFill>
              </a:rPr>
              <a:t> top </a:t>
            </a:r>
            <a:r>
              <a:rPr lang="fi-FI" sz="2800" dirty="0" err="1">
                <a:solidFill>
                  <a:schemeClr val="bg1"/>
                </a:solidFill>
              </a:rPr>
              <a:t>grades</a:t>
            </a:r>
            <a:r>
              <a:rPr lang="fi-FI" sz="2800" dirty="0">
                <a:solidFill>
                  <a:schemeClr val="bg1"/>
                </a:solidFill>
              </a:rPr>
              <a:t>?</a:t>
            </a:r>
          </a:p>
          <a:p>
            <a:pPr lvl="2"/>
            <a:r>
              <a:rPr lang="fi-FI" sz="2800" dirty="0">
                <a:solidFill>
                  <a:schemeClr val="bg1"/>
                </a:solidFill>
              </a:rPr>
              <a:t>…</a:t>
            </a:r>
            <a:r>
              <a:rPr lang="fi-FI" sz="2800" dirty="0" err="1">
                <a:solidFill>
                  <a:schemeClr val="bg1"/>
                </a:solidFill>
              </a:rPr>
              <a:t>if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you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became</a:t>
            </a:r>
            <a:r>
              <a:rPr lang="fi-FI" sz="2800" dirty="0">
                <a:solidFill>
                  <a:schemeClr val="bg1"/>
                </a:solidFill>
              </a:rPr>
              <a:t> a </a:t>
            </a:r>
            <a:r>
              <a:rPr lang="fi-FI" sz="2800" dirty="0" err="1">
                <a:solidFill>
                  <a:schemeClr val="bg1"/>
                </a:solidFill>
              </a:rPr>
              <a:t>famous</a:t>
            </a:r>
            <a:r>
              <a:rPr lang="fi-FI" sz="2800" dirty="0">
                <a:solidFill>
                  <a:schemeClr val="bg1"/>
                </a:solidFill>
              </a:rPr>
              <a:t> Hollywood </a:t>
            </a:r>
            <a:r>
              <a:rPr lang="fi-FI" sz="2800" dirty="0" err="1">
                <a:solidFill>
                  <a:schemeClr val="bg1"/>
                </a:solidFill>
              </a:rPr>
              <a:t>film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star</a:t>
            </a:r>
            <a:r>
              <a:rPr lang="fi-FI" sz="2800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itchFamily="34" charset="0"/>
              <a:buNone/>
            </a:pPr>
            <a:endParaRPr lang="fi-FI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r>
              <a:rPr lang="fi-FI" sz="2800" dirty="0">
                <a:solidFill>
                  <a:schemeClr val="bg1"/>
                </a:solidFill>
              </a:rPr>
              <a:t>BUT: How </a:t>
            </a:r>
            <a:r>
              <a:rPr lang="fi-FI" sz="2800" dirty="0" err="1">
                <a:solidFill>
                  <a:schemeClr val="bg1"/>
                </a:solidFill>
              </a:rPr>
              <a:t>likely</a:t>
            </a:r>
            <a:r>
              <a:rPr lang="fi-FI" sz="2800" dirty="0">
                <a:solidFill>
                  <a:schemeClr val="bg1"/>
                </a:solidFill>
              </a:rPr>
              <a:t> is it </a:t>
            </a:r>
            <a:r>
              <a:rPr lang="fi-FI" sz="2800" dirty="0" err="1">
                <a:solidFill>
                  <a:schemeClr val="bg1"/>
                </a:solidFill>
              </a:rPr>
              <a:t>that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any</a:t>
            </a:r>
            <a:r>
              <a:rPr lang="fi-FI" sz="2800" dirty="0">
                <a:solidFill>
                  <a:schemeClr val="bg1"/>
                </a:solidFill>
              </a:rPr>
              <a:t> of </a:t>
            </a:r>
            <a:r>
              <a:rPr lang="fi-FI" sz="2800" dirty="0" err="1">
                <a:solidFill>
                  <a:schemeClr val="bg1"/>
                </a:solidFill>
              </a:rPr>
              <a:t>these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will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happen</a:t>
            </a:r>
            <a:r>
              <a:rPr lang="fi-FI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0005" y="322082"/>
            <a:ext cx="397011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2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Futuuri + if-lause</a:t>
            </a:r>
            <a:b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  <a:t>(first conditional)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103400" y="2060640"/>
            <a:ext cx="7329600" cy="419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  <a:buFont typeface="Noto Sans Symbols"/>
              <a:buChar char="▶"/>
            </a:pPr>
            <a:endParaRPr lang="fi-FI" sz="1800" b="0" i="0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fi-FI" sz="2400" b="0" i="0" u="sng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Futuurilause (päälause)  +  </a:t>
            </a:r>
            <a:r>
              <a:rPr lang="fi-FI" sz="2400" b="0" i="0" u="sng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-lause (sivulause)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'll</a:t>
            </a:r>
            <a:r>
              <a:rPr lang="fi-FI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+   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bus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delayed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</a:pPr>
            <a:endParaRPr lang="fi-FI" sz="2400" b="0" i="0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80000"/>
            </a:pPr>
            <a:r>
              <a:rPr lang="fi-FI" sz="2400" b="0" i="0" u="sng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</a:t>
            </a:r>
            <a: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perusmuoto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fi-FI" sz="2400" b="0" i="0" u="sng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fi-FI" sz="2400" b="0" i="0" u="sng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preesensmuoto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</a:pPr>
            <a:endParaRPr lang="fi-FI" sz="2400" b="0" i="0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  <a:buFont typeface="Noto Sans Symbols"/>
              <a:buChar char="▶"/>
            </a:pP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I‘ll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(I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call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(ei pilkkua!)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  <a:buFont typeface="Noto Sans Symbols"/>
              <a:buChar char="▶"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I </a:t>
            </a:r>
            <a:r>
              <a:rPr lang="fi-FI" sz="2400" b="1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lang="fi-FI" sz="24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'll</a:t>
            </a:r>
            <a:r>
              <a:rPr lang="fi-FI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(Huom. pilkku!)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</a:pPr>
            <a:r>
              <a:rPr lang="fi-FI" sz="18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244" name="Shape 244" descr="Recent Photos The Commons Getty Collection Galleries World Map App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9239" y="2328480"/>
            <a:ext cx="2743199" cy="36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646200" y="452879"/>
            <a:ext cx="940464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Futuuri + if-lause</a:t>
            </a:r>
            <a:b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fi-FI" sz="4200" b="0" i="0" u="none" strike="noStrike" cap="none">
                <a:solidFill>
                  <a:srgbClr val="EBEBEB"/>
                </a:solidFill>
                <a:latin typeface="Comic Sans MS"/>
                <a:ea typeface="Comic Sans MS"/>
                <a:cs typeface="Comic Sans MS"/>
                <a:sym typeface="Comic Sans MS"/>
              </a:rPr>
              <a:t>(first conditional)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88731" y="2060640"/>
            <a:ext cx="7198199" cy="4499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</a:pPr>
            <a:endParaRPr lang="fi-FI" sz="2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  <a:buFont typeface="Noto Sans Symbols"/>
              <a:buChar char="▶"/>
            </a:pP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it </a:t>
            </a:r>
            <a:r>
              <a:rPr lang="fi-FI" sz="2400" b="1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rains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 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won't</a:t>
            </a:r>
            <a:r>
              <a:rPr lang="fi-FI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go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to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park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  <a:buFont typeface="Noto Sans Symbols"/>
              <a:buChar char="▶"/>
            </a:pP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I </a:t>
            </a:r>
            <a:r>
              <a:rPr lang="fi-FI" sz="2400" b="1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today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'll</a:t>
            </a:r>
            <a:r>
              <a:rPr lang="fi-FI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tomorrow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  <a:buFont typeface="Noto Sans Symbols"/>
              <a:buChar char="▶"/>
            </a:pP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I </a:t>
            </a:r>
            <a:r>
              <a:rPr lang="fi-FI" sz="2400" b="1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enough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money</a:t>
            </a:r>
            <a:r>
              <a:rPr lang="fi-FI" sz="24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'll</a:t>
            </a:r>
            <a:r>
              <a:rPr lang="fi-FI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buy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shoes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  <a:buFont typeface="Noto Sans Symbols"/>
              <a:buChar char="▶"/>
            </a:pP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'll</a:t>
            </a:r>
            <a:r>
              <a:rPr lang="fi-FI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miss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bus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1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doesn't</a:t>
            </a:r>
            <a:r>
              <a:rPr lang="fi-FI" sz="2400" b="1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leave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fi-FI" sz="2400" b="0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soon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ct val="79999"/>
              <a:buFont typeface="Noto Sans Symbols"/>
              <a:buChar char="▶"/>
            </a:pP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won’t</a:t>
            </a:r>
            <a:r>
              <a:rPr lang="fi-FI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miss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bus</a:t>
            </a:r>
            <a:r>
              <a:rPr lang="fi-FI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1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leaves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i-FI" sz="2400" b="0" i="0" u="none" strike="noStrike" cap="none" dirty="0" err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soon</a:t>
            </a:r>
            <a:r>
              <a:rPr lang="fi-FI" sz="240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4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</a:p>
        </p:txBody>
      </p:sp>
      <p:pic>
        <p:nvPicPr>
          <p:cNvPr id="251" name="Shape 251" descr="Central Park on a rainy day | Central Park on a rainy day | Flickr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7000" y="2388240"/>
            <a:ext cx="4355280" cy="326663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6475319" y="5082480"/>
            <a:ext cx="184680" cy="448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937" y="1118234"/>
            <a:ext cx="5234668" cy="523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Kuvatekstiellipsi 4"/>
          <p:cNvSpPr/>
          <p:nvPr/>
        </p:nvSpPr>
        <p:spPr>
          <a:xfrm>
            <a:off x="7702417" y="1583695"/>
            <a:ext cx="2857500" cy="12858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Tekstikehys 5"/>
          <p:cNvSpPr txBox="1">
            <a:spLocks noChangeArrowheads="1"/>
          </p:cNvSpPr>
          <p:nvPr/>
        </p:nvSpPr>
        <p:spPr bwMode="auto">
          <a:xfrm>
            <a:off x="8096250" y="1801831"/>
            <a:ext cx="2571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800" dirty="0" err="1">
                <a:latin typeface="Century Schoolbook"/>
              </a:rPr>
              <a:t>If</a:t>
            </a:r>
            <a:r>
              <a:rPr lang="fi-FI" sz="1800" dirty="0">
                <a:latin typeface="Century Schoolbook"/>
              </a:rPr>
              <a:t> the </a:t>
            </a:r>
            <a:r>
              <a:rPr lang="fi-FI" sz="1800" dirty="0" err="1">
                <a:latin typeface="Century Schoolbook"/>
              </a:rPr>
              <a:t>guard</a:t>
            </a:r>
            <a:r>
              <a:rPr lang="fi-FI" sz="1800" dirty="0">
                <a:latin typeface="Century Schoolbook"/>
              </a:rPr>
              <a:t> </a:t>
            </a:r>
            <a:r>
              <a:rPr lang="fi-FI" sz="1800" b="1" i="1" dirty="0" err="1">
                <a:latin typeface="Century Schoolbook"/>
              </a:rPr>
              <a:t>fell</a:t>
            </a:r>
            <a:r>
              <a:rPr lang="fi-FI" sz="1800" b="1" i="1" dirty="0">
                <a:latin typeface="Century Schoolbook"/>
              </a:rPr>
              <a:t> </a:t>
            </a:r>
            <a:r>
              <a:rPr lang="fi-FI" sz="1800" dirty="0" err="1">
                <a:latin typeface="Century Schoolbook"/>
              </a:rPr>
              <a:t>asleep</a:t>
            </a:r>
            <a:r>
              <a:rPr lang="fi-FI" sz="1800" dirty="0">
                <a:latin typeface="Century Schoolbook"/>
              </a:rPr>
              <a:t>, I </a:t>
            </a:r>
            <a:r>
              <a:rPr lang="fi-FI" sz="1800" b="1" i="1" dirty="0" err="1">
                <a:latin typeface="Century Schoolbook"/>
              </a:rPr>
              <a:t>could</a:t>
            </a:r>
            <a:r>
              <a:rPr lang="fi-FI" sz="1800" b="1" i="1" dirty="0">
                <a:latin typeface="Century Schoolbook"/>
              </a:rPr>
              <a:t> </a:t>
            </a:r>
            <a:r>
              <a:rPr lang="fi-FI" sz="1800" b="1" i="1" dirty="0" err="1">
                <a:latin typeface="Century Schoolbook"/>
              </a:rPr>
              <a:t>get</a:t>
            </a:r>
            <a:r>
              <a:rPr lang="fi-FI" sz="1800" dirty="0">
                <a:latin typeface="Century Schoolbook"/>
              </a:rPr>
              <a:t> the </a:t>
            </a:r>
            <a:r>
              <a:rPr lang="fi-FI" sz="1800" dirty="0" err="1">
                <a:latin typeface="Century Schoolbook"/>
              </a:rPr>
              <a:t>key</a:t>
            </a:r>
            <a:r>
              <a:rPr lang="fi-FI" sz="1800" dirty="0">
                <a:latin typeface="Century Schoolbook"/>
              </a:rPr>
              <a:t>!</a:t>
            </a:r>
          </a:p>
        </p:txBody>
      </p:sp>
      <p:sp>
        <p:nvSpPr>
          <p:cNvPr id="7" name="Kuvatekstiellipsi 6"/>
          <p:cNvSpPr/>
          <p:nvPr/>
        </p:nvSpPr>
        <p:spPr>
          <a:xfrm>
            <a:off x="8120666" y="3787615"/>
            <a:ext cx="3575276" cy="16746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8" name="Tekstikehys 7"/>
          <p:cNvSpPr txBox="1">
            <a:spLocks noChangeArrowheads="1"/>
          </p:cNvSpPr>
          <p:nvPr/>
        </p:nvSpPr>
        <p:spPr bwMode="auto">
          <a:xfrm>
            <a:off x="8695163" y="4203840"/>
            <a:ext cx="27930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800" dirty="0" err="1">
                <a:latin typeface="Century Schoolbook"/>
              </a:rPr>
              <a:t>If</a:t>
            </a:r>
            <a:r>
              <a:rPr lang="fi-FI" sz="1800" dirty="0">
                <a:latin typeface="Century Schoolbook"/>
              </a:rPr>
              <a:t> I </a:t>
            </a:r>
            <a:r>
              <a:rPr lang="fi-FI" sz="1800" b="1" i="1" dirty="0" err="1">
                <a:latin typeface="Century Schoolbook"/>
              </a:rPr>
              <a:t>escaped</a:t>
            </a:r>
            <a:r>
              <a:rPr lang="fi-FI" sz="1800" dirty="0">
                <a:latin typeface="Century Schoolbook"/>
              </a:rPr>
              <a:t>, I </a:t>
            </a:r>
            <a:r>
              <a:rPr lang="fi-FI" sz="1800" b="1" i="1" dirty="0" err="1">
                <a:latin typeface="Century Schoolbook"/>
              </a:rPr>
              <a:t>would</a:t>
            </a:r>
            <a:r>
              <a:rPr lang="fi-FI" sz="1800" b="1" i="1" dirty="0">
                <a:latin typeface="Century Schoolbook"/>
              </a:rPr>
              <a:t> </a:t>
            </a:r>
            <a:r>
              <a:rPr lang="fi-FI" sz="1800" b="1" i="1" dirty="0" err="1">
                <a:latin typeface="Century Schoolbook"/>
              </a:rPr>
              <a:t>go</a:t>
            </a:r>
            <a:r>
              <a:rPr lang="fi-FI" sz="1800" b="1" i="1" dirty="0">
                <a:latin typeface="Century Schoolbook"/>
              </a:rPr>
              <a:t> </a:t>
            </a:r>
            <a:r>
              <a:rPr lang="fi-FI" sz="1800" dirty="0" err="1">
                <a:latin typeface="Century Schoolbook"/>
              </a:rPr>
              <a:t>straight</a:t>
            </a:r>
            <a:r>
              <a:rPr lang="fi-FI" sz="1800" dirty="0">
                <a:latin typeface="Century Schoolbook"/>
              </a:rPr>
              <a:t> to France!</a:t>
            </a:r>
          </a:p>
        </p:txBody>
      </p:sp>
      <p:sp>
        <p:nvSpPr>
          <p:cNvPr id="9" name="Kuvatekstiellipsi 8"/>
          <p:cNvSpPr/>
          <p:nvPr/>
        </p:nvSpPr>
        <p:spPr>
          <a:xfrm>
            <a:off x="1594201" y="1978096"/>
            <a:ext cx="2571750" cy="15716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Tekstikehys 9"/>
          <p:cNvSpPr txBox="1">
            <a:spLocks noChangeArrowheads="1"/>
          </p:cNvSpPr>
          <p:nvPr/>
        </p:nvSpPr>
        <p:spPr bwMode="auto">
          <a:xfrm>
            <a:off x="1857805" y="2263496"/>
            <a:ext cx="2143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800" dirty="0">
                <a:latin typeface="Century Schoolbook"/>
              </a:rPr>
              <a:t>If I </a:t>
            </a:r>
            <a:r>
              <a:rPr lang="fi-FI" sz="1800" b="1" i="1" dirty="0" err="1">
                <a:latin typeface="Century Schoolbook"/>
              </a:rPr>
              <a:t>lived</a:t>
            </a:r>
            <a:r>
              <a:rPr lang="fi-FI" sz="1800" dirty="0">
                <a:latin typeface="Century Schoolbook"/>
              </a:rPr>
              <a:t> in Paris, </a:t>
            </a:r>
            <a:r>
              <a:rPr lang="fi-FI" sz="1800" b="1" i="1" dirty="0" err="1">
                <a:latin typeface="Century Schoolbook"/>
              </a:rPr>
              <a:t>I’d</a:t>
            </a:r>
            <a:r>
              <a:rPr lang="fi-FI" sz="1800" b="1" i="1" dirty="0">
                <a:latin typeface="Century Schoolbook"/>
              </a:rPr>
              <a:t> </a:t>
            </a:r>
            <a:r>
              <a:rPr lang="fi-FI" sz="1800" b="1" i="1" dirty="0" err="1">
                <a:latin typeface="Century Schoolbook"/>
              </a:rPr>
              <a:t>eat</a:t>
            </a:r>
            <a:r>
              <a:rPr lang="fi-FI" sz="1800" b="1" i="1" dirty="0">
                <a:latin typeface="Century Schoolbook"/>
              </a:rPr>
              <a:t> </a:t>
            </a:r>
            <a:r>
              <a:rPr lang="fi-FI" sz="1800" dirty="0" err="1">
                <a:latin typeface="Century Schoolbook"/>
              </a:rPr>
              <a:t>croissants</a:t>
            </a:r>
            <a:r>
              <a:rPr lang="fi-FI" sz="1800" dirty="0">
                <a:latin typeface="Century Schoolbook"/>
              </a:rPr>
              <a:t> </a:t>
            </a:r>
            <a:r>
              <a:rPr lang="fi-FI" sz="1800" dirty="0" err="1">
                <a:latin typeface="Century Schoolbook"/>
              </a:rPr>
              <a:t>every</a:t>
            </a:r>
            <a:r>
              <a:rPr lang="fi-FI" sz="1800" dirty="0">
                <a:latin typeface="Century Schoolbook"/>
              </a:rPr>
              <a:t> </a:t>
            </a:r>
            <a:r>
              <a:rPr lang="fi-FI" sz="1800" dirty="0" err="1">
                <a:latin typeface="Century Schoolbook"/>
              </a:rPr>
              <a:t>day</a:t>
            </a:r>
            <a:r>
              <a:rPr lang="fi-FI" sz="1800" dirty="0">
                <a:latin typeface="Century Schoolbook"/>
              </a:rPr>
              <a:t>!</a:t>
            </a:r>
          </a:p>
        </p:txBody>
      </p:sp>
      <p:sp>
        <p:nvSpPr>
          <p:cNvPr id="11" name="Kuvatekstiellipsi 10"/>
          <p:cNvSpPr/>
          <p:nvPr/>
        </p:nvSpPr>
        <p:spPr>
          <a:xfrm>
            <a:off x="1378542" y="4203840"/>
            <a:ext cx="2786063" cy="1428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" name="Tekstikehys 11"/>
          <p:cNvSpPr txBox="1">
            <a:spLocks noChangeArrowheads="1"/>
          </p:cNvSpPr>
          <p:nvPr/>
        </p:nvSpPr>
        <p:spPr bwMode="auto">
          <a:xfrm>
            <a:off x="1844232" y="4467227"/>
            <a:ext cx="2071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800" dirty="0">
                <a:latin typeface="Century Schoolbook"/>
              </a:rPr>
              <a:t>If I </a:t>
            </a:r>
            <a:r>
              <a:rPr lang="fi-FI" sz="1800" b="1" i="1" dirty="0" err="1">
                <a:latin typeface="Century Schoolbook"/>
              </a:rPr>
              <a:t>were</a:t>
            </a:r>
            <a:r>
              <a:rPr lang="fi-FI" sz="1800" dirty="0">
                <a:latin typeface="Century Schoolbook"/>
              </a:rPr>
              <a:t> a </a:t>
            </a:r>
            <a:r>
              <a:rPr lang="fi-FI" sz="1800" dirty="0" err="1">
                <a:latin typeface="Century Schoolbook"/>
              </a:rPr>
              <a:t>free</a:t>
            </a:r>
            <a:r>
              <a:rPr lang="fi-FI" sz="1800" dirty="0">
                <a:latin typeface="Century Schoolbook"/>
              </a:rPr>
              <a:t> </a:t>
            </a:r>
            <a:r>
              <a:rPr lang="fi-FI" sz="1800" dirty="0" err="1">
                <a:latin typeface="Century Schoolbook"/>
              </a:rPr>
              <a:t>man</a:t>
            </a:r>
            <a:r>
              <a:rPr lang="fi-FI" sz="1800" dirty="0">
                <a:latin typeface="Century Schoolbook"/>
              </a:rPr>
              <a:t>, I </a:t>
            </a:r>
            <a:r>
              <a:rPr lang="fi-FI" sz="1800" b="1" i="1" dirty="0" err="1">
                <a:latin typeface="Century Schoolbook"/>
              </a:rPr>
              <a:t>would</a:t>
            </a:r>
            <a:r>
              <a:rPr lang="fi-FI" sz="1800" b="1" i="1" dirty="0">
                <a:latin typeface="Century Schoolbook"/>
              </a:rPr>
              <a:t> </a:t>
            </a:r>
            <a:r>
              <a:rPr lang="fi-FI" sz="1800" b="1" i="1" dirty="0" err="1">
                <a:latin typeface="Century Schoolbook"/>
              </a:rPr>
              <a:t>get</a:t>
            </a:r>
            <a:r>
              <a:rPr lang="fi-FI" sz="1800" b="1" i="1" dirty="0">
                <a:latin typeface="Century Schoolbook"/>
              </a:rPr>
              <a:t> </a:t>
            </a:r>
            <a:r>
              <a:rPr lang="fi-FI" sz="1800" b="1" i="1" dirty="0" err="1">
                <a:latin typeface="Century Schoolbook"/>
              </a:rPr>
              <a:t>up</a:t>
            </a:r>
            <a:r>
              <a:rPr lang="fi-FI" sz="1800" dirty="0">
                <a:latin typeface="Century Schoolbook"/>
              </a:rPr>
              <a:t> at </a:t>
            </a:r>
            <a:r>
              <a:rPr lang="fi-FI" sz="1800" dirty="0" err="1">
                <a:latin typeface="Century Schoolbook"/>
              </a:rPr>
              <a:t>noon</a:t>
            </a:r>
            <a:r>
              <a:rPr lang="fi-FI" sz="1800" dirty="0">
                <a:latin typeface="Century Schoolbook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113" y="291787"/>
            <a:ext cx="629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JOS OLISIN VAPAA, NOUSISIN PUOLILTAPÄIVIN! </a:t>
            </a:r>
            <a:endParaRPr lang="is-IS" sz="1800" dirty="0">
              <a:solidFill>
                <a:schemeClr val="bg1"/>
              </a:solidFill>
            </a:endParaRPr>
          </a:p>
          <a:p>
            <a:r>
              <a:rPr lang="is-IS" sz="1800" dirty="0">
                <a:solidFill>
                  <a:schemeClr val="bg1"/>
                </a:solidFill>
              </a:rPr>
              <a:t>JOS VARTIJA NUKAHTAISI...</a:t>
            </a:r>
          </a:p>
          <a:p>
            <a:r>
              <a:rPr lang="is-IS" sz="1800" dirty="0">
                <a:solidFill>
                  <a:schemeClr val="bg1"/>
                </a:solidFill>
              </a:rPr>
              <a:t>JOS KARKAISIN, MENISIN...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2800" dirty="0" err="1">
                <a:solidFill>
                  <a:schemeClr val="bg1"/>
                </a:solidFill>
              </a:rPr>
              <a:t>Rewriting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history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i-FI" b="1" dirty="0" err="1">
                <a:solidFill>
                  <a:schemeClr val="bg1"/>
                </a:solidFill>
              </a:rPr>
              <a:t>Think</a:t>
            </a:r>
            <a:r>
              <a:rPr lang="fi-FI" b="1" dirty="0">
                <a:solidFill>
                  <a:schemeClr val="bg1"/>
                </a:solidFill>
              </a:rPr>
              <a:t> of </a:t>
            </a:r>
            <a:r>
              <a:rPr lang="fi-FI" b="1" dirty="0" err="1">
                <a:solidFill>
                  <a:schemeClr val="bg1"/>
                </a:solidFill>
              </a:rPr>
              <a:t>some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historical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situations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that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might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have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changed</a:t>
            </a:r>
            <a:r>
              <a:rPr lang="fi-FI" b="1" dirty="0">
                <a:solidFill>
                  <a:schemeClr val="bg1"/>
                </a:solidFill>
              </a:rPr>
              <a:t> the </a:t>
            </a:r>
            <a:r>
              <a:rPr lang="fi-FI" b="1" dirty="0" err="1">
                <a:solidFill>
                  <a:schemeClr val="bg1"/>
                </a:solidFill>
              </a:rPr>
              <a:t>world</a:t>
            </a:r>
            <a:r>
              <a:rPr lang="fi-FI" b="1" dirty="0">
                <a:solidFill>
                  <a:schemeClr val="bg1"/>
                </a:solidFill>
              </a:rPr>
              <a:t>. </a:t>
            </a:r>
            <a:r>
              <a:rPr lang="fi-FI" b="1" dirty="0" err="1">
                <a:solidFill>
                  <a:schemeClr val="bg1"/>
                </a:solidFill>
              </a:rPr>
              <a:t>Finish</a:t>
            </a:r>
            <a:r>
              <a:rPr lang="fi-FI" b="1" dirty="0">
                <a:solidFill>
                  <a:schemeClr val="bg1"/>
                </a:solidFill>
              </a:rPr>
              <a:t> the </a:t>
            </a:r>
            <a:r>
              <a:rPr lang="fi-FI" b="1" dirty="0" err="1">
                <a:solidFill>
                  <a:schemeClr val="bg1"/>
                </a:solidFill>
              </a:rPr>
              <a:t>sentences</a:t>
            </a:r>
            <a:r>
              <a:rPr lang="fi-FI" b="1" dirty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If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electricity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had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never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been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invented</a:t>
            </a:r>
            <a:r>
              <a:rPr lang="fi-FI" dirty="0">
                <a:solidFill>
                  <a:schemeClr val="bg1"/>
                </a:solidFill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If</a:t>
            </a:r>
            <a:r>
              <a:rPr lang="fi-FI" dirty="0">
                <a:solidFill>
                  <a:schemeClr val="bg1"/>
                </a:solidFill>
              </a:rPr>
              <a:t> the </a:t>
            </a:r>
            <a:r>
              <a:rPr lang="fi-FI" dirty="0" err="1">
                <a:solidFill>
                  <a:schemeClr val="bg1"/>
                </a:solidFill>
              </a:rPr>
              <a:t>dinosaurs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hadn’t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died</a:t>
            </a:r>
            <a:r>
              <a:rPr lang="fi-FI" dirty="0">
                <a:solidFill>
                  <a:schemeClr val="bg1"/>
                </a:solidFill>
              </a:rPr>
              <a:t> out…</a:t>
            </a:r>
          </a:p>
          <a:p>
            <a:pPr>
              <a:buFont typeface="Arial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If </a:t>
            </a:r>
            <a:r>
              <a:rPr lang="fi-FI" dirty="0" err="1">
                <a:solidFill>
                  <a:schemeClr val="bg1"/>
                </a:solidFill>
              </a:rPr>
              <a:t>Trump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hadn’t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been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elected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President</a:t>
            </a:r>
            <a:r>
              <a:rPr lang="fi-FI" dirty="0">
                <a:solidFill>
                  <a:schemeClr val="bg1"/>
                </a:solidFill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If</a:t>
            </a:r>
            <a:r>
              <a:rPr lang="fi-FI" dirty="0">
                <a:solidFill>
                  <a:schemeClr val="bg1"/>
                </a:solidFill>
              </a:rPr>
              <a:t> Columbus </a:t>
            </a:r>
            <a:r>
              <a:rPr lang="fi-FI" dirty="0" err="1">
                <a:solidFill>
                  <a:schemeClr val="bg1"/>
                </a:solidFill>
              </a:rPr>
              <a:t>had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never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discovered</a:t>
            </a:r>
            <a:r>
              <a:rPr lang="fi-FI" dirty="0">
                <a:solidFill>
                  <a:schemeClr val="bg1"/>
                </a:solidFill>
              </a:rPr>
              <a:t> America…</a:t>
            </a:r>
          </a:p>
          <a:p>
            <a:pPr>
              <a:buFont typeface="Arial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If</a:t>
            </a:r>
            <a:r>
              <a:rPr lang="fi-FI" dirty="0">
                <a:solidFill>
                  <a:schemeClr val="bg1"/>
                </a:solidFill>
              </a:rPr>
              <a:t> 50 Cent </a:t>
            </a:r>
            <a:r>
              <a:rPr lang="fi-FI" dirty="0" err="1">
                <a:solidFill>
                  <a:schemeClr val="bg1"/>
                </a:solidFill>
              </a:rPr>
              <a:t>hadn’t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started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rapping</a:t>
            </a:r>
            <a:r>
              <a:rPr lang="fi-FI" dirty="0">
                <a:solidFill>
                  <a:schemeClr val="bg1"/>
                </a:solidFill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If</a:t>
            </a:r>
            <a:r>
              <a:rPr lang="fi-FI" dirty="0">
                <a:solidFill>
                  <a:schemeClr val="bg1"/>
                </a:solidFill>
              </a:rPr>
              <a:t> Finland </a:t>
            </a:r>
            <a:r>
              <a:rPr lang="fi-FI" dirty="0" err="1">
                <a:solidFill>
                  <a:schemeClr val="bg1"/>
                </a:solidFill>
              </a:rPr>
              <a:t>hadn’t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won/lost</a:t>
            </a:r>
            <a:r>
              <a:rPr lang="fi-FI" dirty="0">
                <a:solidFill>
                  <a:schemeClr val="bg1"/>
                </a:solidFill>
              </a:rPr>
              <a:t> the </a:t>
            </a:r>
            <a:r>
              <a:rPr lang="fi-FI" dirty="0" err="1">
                <a:solidFill>
                  <a:schemeClr val="bg1"/>
                </a:solidFill>
              </a:rPr>
              <a:t>war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with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Russia</a:t>
            </a:r>
            <a:r>
              <a:rPr lang="fi-FI" dirty="0">
                <a:solidFill>
                  <a:schemeClr val="bg1"/>
                </a:solidFill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If</a:t>
            </a:r>
            <a:r>
              <a:rPr lang="fi-FI" dirty="0">
                <a:solidFill>
                  <a:schemeClr val="bg1"/>
                </a:solidFill>
              </a:rPr>
              <a:t> I </a:t>
            </a:r>
            <a:r>
              <a:rPr lang="fi-FI" dirty="0" err="1">
                <a:solidFill>
                  <a:schemeClr val="bg1"/>
                </a:solidFill>
              </a:rPr>
              <a:t>had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been</a:t>
            </a:r>
            <a:r>
              <a:rPr lang="fi-FI" dirty="0">
                <a:solidFill>
                  <a:schemeClr val="bg1"/>
                </a:solidFill>
              </a:rPr>
              <a:t> Michael Jackson…</a:t>
            </a:r>
          </a:p>
          <a:p>
            <a:pPr>
              <a:buFont typeface="Arial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If</a:t>
            </a:r>
            <a:r>
              <a:rPr lang="fi-FI" dirty="0">
                <a:solidFill>
                  <a:schemeClr val="bg1"/>
                </a:solidFill>
              </a:rPr>
              <a:t> I </a:t>
            </a:r>
            <a:r>
              <a:rPr lang="fi-FI" dirty="0" err="1">
                <a:solidFill>
                  <a:schemeClr val="bg1"/>
                </a:solidFill>
              </a:rPr>
              <a:t>had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been</a:t>
            </a:r>
            <a:r>
              <a:rPr lang="fi-FI" dirty="0">
                <a:solidFill>
                  <a:schemeClr val="bg1"/>
                </a:solidFill>
              </a:rPr>
              <a:t> &lt;INSERT PERSON&gt;…</a:t>
            </a:r>
          </a:p>
        </p:txBody>
      </p:sp>
    </p:spTree>
    <p:extLst>
      <p:ext uri="{BB962C8B-B14F-4D97-AF65-F5344CB8AC3E}">
        <p14:creationId xmlns:p14="http://schemas.microsoft.com/office/powerpoint/2010/main" val="400890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439</Words>
  <Application>Microsoft Macintosh PowerPoint</Application>
  <PresentationFormat>Widescreen</PresentationFormat>
  <Paragraphs>94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Century Gothic</vt:lpstr>
      <vt:lpstr>Century Schoolbook</vt:lpstr>
      <vt:lpstr>Comic Sans MS</vt:lpstr>
      <vt:lpstr>Noto Sans Symbols</vt:lpstr>
      <vt:lpstr>Arial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Look at these sentences! Find the conditional.</vt:lpstr>
      <vt:lpstr>LOOK AT THESE SENTENCES!</vt:lpstr>
      <vt:lpstr>Discuss with your partner:</vt:lpstr>
      <vt:lpstr>PowerPoint Presentation</vt:lpstr>
      <vt:lpstr>PowerPoint Presentation</vt:lpstr>
      <vt:lpstr>PowerPoint Presentation</vt:lpstr>
      <vt:lpstr>Rewriting history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Oksanen Hertta Juulia</cp:lastModifiedBy>
  <cp:revision>48</cp:revision>
  <dcterms:modified xsi:type="dcterms:W3CDTF">2018-10-04T14:35:59Z</dcterms:modified>
</cp:coreProperties>
</file>