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0" r:id="rId6"/>
    <p:sldId id="314" r:id="rId7"/>
    <p:sldId id="315" r:id="rId8"/>
    <p:sldId id="316" r:id="rId9"/>
    <p:sldId id="317" r:id="rId10"/>
    <p:sldId id="318" r:id="rId11"/>
    <p:sldId id="319" r:id="rId12"/>
    <p:sldId id="320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9"/>
    <p:restoredTop sz="94424"/>
  </p:normalViewPr>
  <p:slideViewPr>
    <p:cSldViewPr snapToGrid="0">
      <p:cViewPr varScale="1">
        <p:scale>
          <a:sx n="37" d="100"/>
          <a:sy n="37" d="100"/>
        </p:scale>
        <p:origin x="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1ACC1554-7FD8-41AB-BC26-6DA11B5AE309}"/>
    <pc:docChg chg="custSel modSld">
      <pc:chgData name="Sarkiola Laura" userId="b0183962-fd32-4957-b63d-c9bd9cecac39" providerId="ADAL" clId="{1ACC1554-7FD8-41AB-BC26-6DA11B5AE309}" dt="2024-05-21T10:55:35.738" v="34" actId="255"/>
      <pc:docMkLst>
        <pc:docMk/>
      </pc:docMkLst>
      <pc:sldChg chg="modSp mod">
        <pc:chgData name="Sarkiola Laura" userId="b0183962-fd32-4957-b63d-c9bd9cecac39" providerId="ADAL" clId="{1ACC1554-7FD8-41AB-BC26-6DA11B5AE309}" dt="2024-05-21T10:55:35.738" v="34" actId="255"/>
        <pc:sldMkLst>
          <pc:docMk/>
          <pc:sldMk cId="1882731897" sldId="318"/>
        </pc:sldMkLst>
        <pc:spChg chg="mod">
          <ac:chgData name="Sarkiola Laura" userId="b0183962-fd32-4957-b63d-c9bd9cecac39" providerId="ADAL" clId="{1ACC1554-7FD8-41AB-BC26-6DA11B5AE309}" dt="2024-05-21T10:55:35.738" v="34" actId="255"/>
          <ac:spMkLst>
            <pc:docMk/>
            <pc:sldMk cId="1882731897" sldId="318"/>
            <ac:spMk id="3" creationId="{736D4308-E9BD-1140-9045-D8BE39DAEA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19. </a:t>
            </a:r>
            <a:r>
              <a:rPr lang="en-GB" dirty="0" err="1"/>
              <a:t>Toivon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epätoivon</a:t>
            </a:r>
            <a:r>
              <a:rPr lang="en-GB" dirty="0"/>
              <a:t> </a:t>
            </a:r>
            <a:r>
              <a:rPr lang="en-GB" dirty="0" err="1"/>
              <a:t>Palestiina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Palestiinan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konflikti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askel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askeleelta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Arabeja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juutalaisia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Alueella</a:t>
            </a:r>
            <a:r>
              <a:rPr lang="en-GB" dirty="0"/>
              <a:t> on </a:t>
            </a:r>
            <a:r>
              <a:rPr lang="en-GB" dirty="0" err="1"/>
              <a:t>asunut</a:t>
            </a:r>
            <a:r>
              <a:rPr lang="en-GB" dirty="0"/>
              <a:t> </a:t>
            </a:r>
            <a:r>
              <a:rPr lang="en-GB" dirty="0" err="1"/>
              <a:t>vuosisatoja</a:t>
            </a:r>
            <a:r>
              <a:rPr lang="en-GB" dirty="0"/>
              <a:t> </a:t>
            </a:r>
            <a:r>
              <a:rPr lang="en-GB" dirty="0" err="1"/>
              <a:t>niin</a:t>
            </a:r>
            <a:r>
              <a:rPr lang="en-GB" dirty="0"/>
              <a:t> </a:t>
            </a:r>
            <a:r>
              <a:rPr lang="en-GB" dirty="0" err="1"/>
              <a:t>arabeja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err="1"/>
              <a:t>juutalaisiakin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1800-luvulla </a:t>
            </a:r>
            <a:r>
              <a:rPr lang="en-GB" dirty="0" err="1"/>
              <a:t>voimistui</a:t>
            </a:r>
            <a:r>
              <a:rPr lang="en-GB" dirty="0"/>
              <a:t> </a:t>
            </a:r>
            <a:r>
              <a:rPr lang="en-GB" dirty="0" err="1"/>
              <a:t>sionismi</a:t>
            </a:r>
            <a:r>
              <a:rPr lang="en-GB" dirty="0"/>
              <a:t>, </a:t>
            </a:r>
            <a:r>
              <a:rPr lang="en-GB" dirty="0" err="1"/>
              <a:t>eli</a:t>
            </a:r>
            <a:r>
              <a:rPr lang="en-GB" dirty="0"/>
              <a:t> </a:t>
            </a:r>
            <a:r>
              <a:rPr lang="en-GB" dirty="0" err="1"/>
              <a:t>aate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juutalaisilla</a:t>
            </a:r>
            <a:r>
              <a:rPr lang="en-GB" dirty="0"/>
              <a:t> </a:t>
            </a:r>
            <a:r>
              <a:rPr lang="en-GB" dirty="0" err="1"/>
              <a:t>olisi</a:t>
            </a:r>
            <a:r>
              <a:rPr lang="en-GB" dirty="0"/>
              <a:t> </a:t>
            </a:r>
            <a:r>
              <a:rPr lang="en-GB" dirty="0" err="1"/>
              <a:t>oltava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kansallisvaltio</a:t>
            </a:r>
            <a:r>
              <a:rPr lang="en-GB" dirty="0"/>
              <a:t>. </a:t>
            </a:r>
            <a:r>
              <a:rPr lang="en-FI" dirty="0"/>
              <a:t>🡪 </a:t>
            </a:r>
            <a:r>
              <a:rPr lang="en-GB" dirty="0" err="1"/>
              <a:t>Juutalaisia</a:t>
            </a:r>
            <a:r>
              <a:rPr lang="en-GB" dirty="0"/>
              <a:t> </a:t>
            </a:r>
            <a:r>
              <a:rPr lang="en-GB" dirty="0" err="1"/>
              <a:t>alkoi</a:t>
            </a:r>
            <a:r>
              <a:rPr lang="en-GB" dirty="0"/>
              <a:t> </a:t>
            </a:r>
            <a:r>
              <a:rPr lang="en-GB" dirty="0" err="1"/>
              <a:t>muuttaa</a:t>
            </a:r>
            <a:r>
              <a:rPr lang="en-GB" dirty="0"/>
              <a:t> </a:t>
            </a:r>
            <a:r>
              <a:rPr lang="en-GB" dirty="0" err="1"/>
              <a:t>Palestiinan</a:t>
            </a:r>
            <a:r>
              <a:rPr lang="en-GB" dirty="0"/>
              <a:t> </a:t>
            </a:r>
            <a:r>
              <a:rPr lang="en-GB" dirty="0" err="1"/>
              <a:t>alueelle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Palestiinan</a:t>
            </a:r>
            <a:r>
              <a:rPr lang="en-GB" dirty="0"/>
              <a:t> </a:t>
            </a:r>
            <a:r>
              <a:rPr lang="en-GB" dirty="0" err="1"/>
              <a:t>alue</a:t>
            </a:r>
            <a:r>
              <a:rPr lang="en-GB" dirty="0"/>
              <a:t> </a:t>
            </a:r>
            <a:r>
              <a:rPr lang="en-GB" dirty="0" err="1"/>
              <a:t>kuului</a:t>
            </a:r>
            <a:r>
              <a:rPr lang="en-GB" dirty="0"/>
              <a:t> </a:t>
            </a:r>
            <a:r>
              <a:rPr lang="en-GB" dirty="0" err="1"/>
              <a:t>ottomaanien</a:t>
            </a:r>
            <a:r>
              <a:rPr lang="en-GB" dirty="0"/>
              <a:t> (</a:t>
            </a:r>
            <a:r>
              <a:rPr lang="en-GB" dirty="0" err="1"/>
              <a:t>Turkin</a:t>
            </a:r>
            <a:r>
              <a:rPr lang="en-GB" dirty="0"/>
              <a:t>) </a:t>
            </a:r>
            <a:r>
              <a:rPr lang="en-GB" dirty="0" err="1"/>
              <a:t>valtakuntaan</a:t>
            </a:r>
            <a:r>
              <a:rPr lang="en-GB" dirty="0"/>
              <a:t> </a:t>
            </a:r>
            <a:r>
              <a:rPr lang="en-GB" dirty="0" err="1"/>
              <a:t>aina</a:t>
            </a:r>
            <a:r>
              <a:rPr lang="en-GB" dirty="0"/>
              <a:t> I </a:t>
            </a:r>
            <a:r>
              <a:rPr lang="en-GB" dirty="0" err="1"/>
              <a:t>maailmansotaan</a:t>
            </a:r>
            <a:r>
              <a:rPr lang="en-GB" dirty="0"/>
              <a:t> </a:t>
            </a:r>
            <a:r>
              <a:rPr lang="en-GB" dirty="0" err="1"/>
              <a:t>asti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Balfourin</a:t>
            </a:r>
            <a:r>
              <a:rPr lang="en-GB" dirty="0"/>
              <a:t> </a:t>
            </a:r>
            <a:r>
              <a:rPr lang="en-GB" dirty="0" err="1"/>
              <a:t>julistus</a:t>
            </a:r>
            <a:r>
              <a:rPr lang="en-GB" dirty="0"/>
              <a:t> 1917: Iso-</a:t>
            </a:r>
            <a:r>
              <a:rPr lang="en-GB" dirty="0" err="1"/>
              <a:t>Britannian</a:t>
            </a:r>
            <a:r>
              <a:rPr lang="en-GB" dirty="0"/>
              <a:t> </a:t>
            </a:r>
            <a:r>
              <a:rPr lang="en-GB" dirty="0" err="1"/>
              <a:t>ristiriitainen</a:t>
            </a:r>
            <a:r>
              <a:rPr lang="en-GB" dirty="0"/>
              <a:t> </a:t>
            </a:r>
            <a:r>
              <a:rPr lang="en-GB" dirty="0" err="1"/>
              <a:t>lupaus</a:t>
            </a:r>
            <a:r>
              <a:rPr lang="en-GB" dirty="0"/>
              <a:t> </a:t>
            </a:r>
            <a:r>
              <a:rPr lang="en-GB" dirty="0" err="1"/>
              <a:t>juutalaisten</a:t>
            </a:r>
            <a:r>
              <a:rPr lang="en-GB" dirty="0"/>
              <a:t> </a:t>
            </a:r>
            <a:r>
              <a:rPr lang="en-GB" dirty="0" err="1"/>
              <a:t>omasta</a:t>
            </a:r>
            <a:r>
              <a:rPr lang="en-GB" dirty="0"/>
              <a:t> </a:t>
            </a:r>
            <a:r>
              <a:rPr lang="en-GB" dirty="0" err="1"/>
              <a:t>valtiosta</a:t>
            </a:r>
            <a:r>
              <a:rPr lang="en-GB" dirty="0"/>
              <a:t> </a:t>
            </a:r>
            <a:r>
              <a:rPr lang="en-GB" dirty="0" err="1"/>
              <a:t>Palestiinassa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I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jälkeen</a:t>
            </a:r>
            <a:r>
              <a:rPr lang="en-GB" dirty="0"/>
              <a:t> </a:t>
            </a:r>
            <a:r>
              <a:rPr lang="en-GB" dirty="0" err="1"/>
              <a:t>alueesta</a:t>
            </a:r>
            <a:r>
              <a:rPr lang="en-GB" dirty="0"/>
              <a:t> </a:t>
            </a:r>
            <a:r>
              <a:rPr lang="en-GB" dirty="0" err="1"/>
              <a:t>tuli</a:t>
            </a:r>
            <a:r>
              <a:rPr lang="en-GB" dirty="0"/>
              <a:t> Iso-</a:t>
            </a:r>
            <a:r>
              <a:rPr lang="en-GB" dirty="0" err="1"/>
              <a:t>Britannian</a:t>
            </a:r>
            <a:r>
              <a:rPr lang="en-GB" dirty="0"/>
              <a:t> </a:t>
            </a:r>
            <a:r>
              <a:rPr lang="en-GB" dirty="0" err="1"/>
              <a:t>mandaattialue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Israelin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valtion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synty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Vuonna</a:t>
            </a:r>
            <a:r>
              <a:rPr lang="en-GB" dirty="0"/>
              <a:t> 1947 </a:t>
            </a:r>
            <a:r>
              <a:rPr lang="en-GB" dirty="0" err="1"/>
              <a:t>alueet</a:t>
            </a:r>
            <a:r>
              <a:rPr lang="en-GB" dirty="0"/>
              <a:t> YK:n </a:t>
            </a:r>
            <a:r>
              <a:rPr lang="en-GB" dirty="0" err="1"/>
              <a:t>valvontaan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YK </a:t>
            </a:r>
            <a:r>
              <a:rPr lang="en-GB" dirty="0" err="1"/>
              <a:t>päätti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jakamisesta</a:t>
            </a:r>
            <a:r>
              <a:rPr lang="en-GB" dirty="0"/>
              <a:t> </a:t>
            </a:r>
            <a:r>
              <a:rPr lang="en-GB" dirty="0" err="1"/>
              <a:t>kahtia</a:t>
            </a:r>
            <a:r>
              <a:rPr lang="en-GB" dirty="0"/>
              <a:t> </a:t>
            </a:r>
            <a:r>
              <a:rPr lang="en-GB" dirty="0" err="1"/>
              <a:t>juutalaisten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arabien</a:t>
            </a:r>
            <a:r>
              <a:rPr lang="en-GB" dirty="0"/>
              <a:t> </a:t>
            </a:r>
            <a:r>
              <a:rPr lang="en-GB" dirty="0" err="1"/>
              <a:t>valtioon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Maassa</a:t>
            </a:r>
            <a:r>
              <a:rPr lang="en-GB" dirty="0"/>
              <a:t> </a:t>
            </a:r>
            <a:r>
              <a:rPr lang="en-GB" dirty="0" err="1"/>
              <a:t>asui</a:t>
            </a:r>
            <a:r>
              <a:rPr lang="en-GB" dirty="0"/>
              <a:t> </a:t>
            </a:r>
            <a:r>
              <a:rPr lang="en-GB" dirty="0" err="1"/>
              <a:t>tuolloin</a:t>
            </a:r>
            <a:r>
              <a:rPr lang="en-GB" dirty="0"/>
              <a:t> 1,3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arabia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650 000 </a:t>
            </a:r>
            <a:r>
              <a:rPr lang="en-GB" dirty="0" err="1"/>
              <a:t>juutalaista</a:t>
            </a:r>
            <a:r>
              <a:rPr lang="en-GB" dirty="0"/>
              <a:t>-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Juutalaiset</a:t>
            </a:r>
            <a:r>
              <a:rPr lang="en-GB" dirty="0"/>
              <a:t> </a:t>
            </a:r>
            <a:r>
              <a:rPr lang="en-GB" dirty="0" err="1"/>
              <a:t>perustivat</a:t>
            </a:r>
            <a:r>
              <a:rPr lang="en-GB" dirty="0"/>
              <a:t> </a:t>
            </a:r>
            <a:r>
              <a:rPr lang="en-GB" dirty="0" err="1"/>
              <a:t>kuitenkin</a:t>
            </a:r>
            <a:r>
              <a:rPr lang="en-GB" dirty="0"/>
              <a:t> </a:t>
            </a:r>
            <a:r>
              <a:rPr lang="en-GB" dirty="0" err="1"/>
              <a:t>omavaltaisesti</a:t>
            </a:r>
            <a:r>
              <a:rPr lang="en-GB" dirty="0"/>
              <a:t> 1948 </a:t>
            </a:r>
            <a:r>
              <a:rPr lang="en-GB" dirty="0" err="1"/>
              <a:t>itsenäisen</a:t>
            </a:r>
            <a:r>
              <a:rPr lang="en-GB" dirty="0"/>
              <a:t> </a:t>
            </a:r>
            <a:r>
              <a:rPr lang="en-GB" dirty="0" err="1"/>
              <a:t>Israelin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Ympäröivät</a:t>
            </a:r>
            <a:r>
              <a:rPr lang="en-GB" dirty="0"/>
              <a:t> </a:t>
            </a:r>
            <a:r>
              <a:rPr lang="en-GB" dirty="0" err="1"/>
              <a:t>arabimaat</a:t>
            </a:r>
            <a:r>
              <a:rPr lang="en-GB" dirty="0"/>
              <a:t> </a:t>
            </a:r>
            <a:r>
              <a:rPr lang="en-GB" dirty="0" err="1"/>
              <a:t>protestoivat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julistivat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hävisivät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seurauksena</a:t>
            </a:r>
            <a:r>
              <a:rPr lang="en-GB" dirty="0"/>
              <a:t> Israel </a:t>
            </a:r>
            <a:r>
              <a:rPr lang="en-GB" dirty="0" err="1"/>
              <a:t>sai</a:t>
            </a:r>
            <a:r>
              <a:rPr lang="en-GB" dirty="0"/>
              <a:t> </a:t>
            </a:r>
            <a:r>
              <a:rPr lang="en-GB" dirty="0" err="1"/>
              <a:t>paljon</a:t>
            </a:r>
            <a:r>
              <a:rPr lang="en-GB" dirty="0"/>
              <a:t> </a:t>
            </a:r>
            <a:r>
              <a:rPr lang="en-GB" dirty="0" err="1"/>
              <a:t>laajemman</a:t>
            </a:r>
            <a:r>
              <a:rPr lang="en-GB" dirty="0"/>
              <a:t> maa-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suunniteltu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1699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Palestiinan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pakolaisongelma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Perustamissodan</a:t>
            </a:r>
            <a:r>
              <a:rPr lang="en-GB" dirty="0"/>
              <a:t> </a:t>
            </a:r>
            <a:r>
              <a:rPr lang="en-GB" dirty="0" err="1"/>
              <a:t>seurauksena</a:t>
            </a:r>
            <a:r>
              <a:rPr lang="en-GB" dirty="0"/>
              <a:t> </a:t>
            </a:r>
            <a:r>
              <a:rPr lang="en-GB" dirty="0" err="1"/>
              <a:t>alueelle</a:t>
            </a:r>
            <a:r>
              <a:rPr lang="en-GB" dirty="0"/>
              <a:t>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pysyvä</a:t>
            </a:r>
            <a:r>
              <a:rPr lang="en-GB" dirty="0"/>
              <a:t> </a:t>
            </a:r>
            <a:r>
              <a:rPr lang="en-GB" dirty="0" err="1"/>
              <a:t>pakolaisongelma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700 000 </a:t>
            </a:r>
            <a:r>
              <a:rPr lang="en-GB" dirty="0" err="1"/>
              <a:t>palestiinalaista</a:t>
            </a:r>
            <a:r>
              <a:rPr lang="en-GB" dirty="0"/>
              <a:t> </a:t>
            </a:r>
            <a:r>
              <a:rPr lang="en-GB" dirty="0" err="1"/>
              <a:t>pakeni</a:t>
            </a:r>
            <a:r>
              <a:rPr lang="en-GB" dirty="0"/>
              <a:t> </a:t>
            </a:r>
            <a:r>
              <a:rPr lang="en-GB" dirty="0" err="1"/>
              <a:t>kodeistaan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Israelia</a:t>
            </a:r>
            <a:r>
              <a:rPr lang="en-GB" dirty="0"/>
              <a:t> </a:t>
            </a:r>
            <a:r>
              <a:rPr lang="en-GB" dirty="0" err="1"/>
              <a:t>ympäröiviin</a:t>
            </a:r>
            <a:r>
              <a:rPr lang="en-GB" dirty="0"/>
              <a:t> </a:t>
            </a:r>
            <a:r>
              <a:rPr lang="en-GB" dirty="0" err="1"/>
              <a:t>arabimaihin</a:t>
            </a:r>
            <a:r>
              <a:rPr lang="en-GB" dirty="0"/>
              <a:t>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suuria</a:t>
            </a:r>
            <a:r>
              <a:rPr lang="en-GB" dirty="0"/>
              <a:t> </a:t>
            </a:r>
            <a:r>
              <a:rPr lang="en-GB" dirty="0" err="1"/>
              <a:t>pakolaisleirejä</a:t>
            </a:r>
            <a:r>
              <a:rPr lang="en-GB" dirty="0"/>
              <a:t>, </a:t>
            </a:r>
            <a:r>
              <a:rPr lang="en-GB" dirty="0" err="1"/>
              <a:t>jotka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olleet</a:t>
            </a:r>
            <a:r>
              <a:rPr lang="en-GB" dirty="0"/>
              <a:t> </a:t>
            </a:r>
            <a:r>
              <a:rPr lang="en-GB" dirty="0" err="1"/>
              <a:t>hedelmällistä</a:t>
            </a:r>
            <a:r>
              <a:rPr lang="en-GB" dirty="0"/>
              <a:t> </a:t>
            </a:r>
            <a:r>
              <a:rPr lang="en-GB" dirty="0" err="1"/>
              <a:t>maaperää</a:t>
            </a:r>
            <a:r>
              <a:rPr lang="en-GB" dirty="0"/>
              <a:t> </a:t>
            </a:r>
            <a:r>
              <a:rPr lang="en-GB" dirty="0" err="1"/>
              <a:t>terrorismin</a:t>
            </a:r>
            <a:r>
              <a:rPr lang="en-GB" dirty="0"/>
              <a:t> </a:t>
            </a:r>
            <a:r>
              <a:rPr lang="en-GB" dirty="0" err="1"/>
              <a:t>synnylle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Palestiinalaisten</a:t>
            </a:r>
            <a:r>
              <a:rPr lang="en-GB" dirty="0"/>
              <a:t> </a:t>
            </a:r>
            <a:r>
              <a:rPr lang="en-GB" dirty="0" err="1"/>
              <a:t>vapautusjärjestö</a:t>
            </a:r>
            <a:r>
              <a:rPr lang="en-GB" dirty="0"/>
              <a:t> PLO </a:t>
            </a:r>
            <a:r>
              <a:rPr lang="en-GB" dirty="0" err="1"/>
              <a:t>perustettiin</a:t>
            </a:r>
            <a:r>
              <a:rPr lang="en-GB" dirty="0"/>
              <a:t> 1964.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644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Palestiina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kylmä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USA </a:t>
            </a:r>
            <a:r>
              <a:rPr lang="en-GB" dirty="0" err="1"/>
              <a:t>ja</a:t>
            </a:r>
            <a:r>
              <a:rPr lang="en-GB" dirty="0"/>
              <a:t> NL </a:t>
            </a:r>
            <a:r>
              <a:rPr lang="en-GB" dirty="0" err="1"/>
              <a:t>tunnustivat</a:t>
            </a:r>
            <a:r>
              <a:rPr lang="en-GB" dirty="0"/>
              <a:t> </a:t>
            </a:r>
            <a:r>
              <a:rPr lang="en-GB" dirty="0" err="1"/>
              <a:t>Israelin</a:t>
            </a:r>
            <a:r>
              <a:rPr lang="en-GB" dirty="0"/>
              <a:t> </a:t>
            </a:r>
            <a:r>
              <a:rPr lang="en-GB" dirty="0" err="1"/>
              <a:t>valtion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Israelin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arabimaiden</a:t>
            </a:r>
            <a:r>
              <a:rPr lang="en-GB" dirty="0"/>
              <a:t> </a:t>
            </a:r>
            <a:r>
              <a:rPr lang="en-GB" dirty="0" err="1"/>
              <a:t>suhteista</a:t>
            </a:r>
            <a:r>
              <a:rPr lang="en-GB" dirty="0"/>
              <a:t> </a:t>
            </a:r>
            <a:r>
              <a:rPr lang="en-GB" dirty="0" err="1"/>
              <a:t>tuli</a:t>
            </a:r>
            <a:r>
              <a:rPr lang="en-GB" dirty="0"/>
              <a:t> </a:t>
            </a:r>
            <a:r>
              <a:rPr lang="en-GB" dirty="0" err="1"/>
              <a:t>selkeästi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suurvaltapolitiikkaa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USA </a:t>
            </a:r>
            <a:r>
              <a:rPr lang="en-GB" dirty="0" err="1"/>
              <a:t>liittolaisineen</a:t>
            </a:r>
            <a:r>
              <a:rPr lang="en-GB" dirty="0"/>
              <a:t> </a:t>
            </a:r>
            <a:r>
              <a:rPr lang="en-GB" dirty="0" err="1"/>
              <a:t>tuki</a:t>
            </a:r>
            <a:r>
              <a:rPr lang="en-GB" dirty="0"/>
              <a:t> </a:t>
            </a:r>
            <a:r>
              <a:rPr lang="en-GB" dirty="0" err="1"/>
              <a:t>Israelia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taas</a:t>
            </a:r>
            <a:r>
              <a:rPr lang="en-GB" dirty="0"/>
              <a:t> NL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arabimaiden</a:t>
            </a:r>
            <a:r>
              <a:rPr lang="en-GB" dirty="0"/>
              <a:t> </a:t>
            </a:r>
            <a:r>
              <a:rPr lang="en-GB" dirty="0" err="1"/>
              <a:t>puolella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8830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Kofliktien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sotien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vuosikymmenet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144911"/>
            <a:ext cx="21031200" cy="8145947"/>
          </a:xfrm>
        </p:spPr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>
                <a:latin typeface="+mj-lt"/>
              </a:rPr>
              <a:t>Kuuden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päivän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sota</a:t>
            </a:r>
            <a:r>
              <a:rPr lang="en-GB" sz="5400" dirty="0">
                <a:latin typeface="+mj-lt"/>
              </a:rPr>
              <a:t> 1967</a:t>
            </a:r>
          </a:p>
          <a:p>
            <a:pPr lvl="1" fontAlgn="base"/>
            <a:r>
              <a:rPr lang="en-GB" sz="4800" dirty="0">
                <a:latin typeface="+mj-lt"/>
              </a:rPr>
              <a:t>Israel </a:t>
            </a:r>
            <a:r>
              <a:rPr lang="en-GB" sz="4800" dirty="0" err="1">
                <a:latin typeface="+mj-lt"/>
              </a:rPr>
              <a:t>laajentaa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alueitaan</a:t>
            </a:r>
            <a:r>
              <a:rPr lang="en-GB" sz="4800" dirty="0">
                <a:latin typeface="+mj-lt"/>
              </a:rPr>
              <a:t>, </a:t>
            </a:r>
            <a:r>
              <a:rPr lang="en-GB" sz="4800" dirty="0" err="1">
                <a:latin typeface="+mj-lt"/>
              </a:rPr>
              <a:t>miehitti</a:t>
            </a:r>
            <a:r>
              <a:rPr lang="en-GB" sz="4800" dirty="0">
                <a:latin typeface="+mj-lt"/>
              </a:rPr>
              <a:t> Gazan </a:t>
            </a:r>
            <a:r>
              <a:rPr lang="en-GB" sz="4800" dirty="0" err="1">
                <a:latin typeface="+mj-lt"/>
              </a:rPr>
              <a:t>ja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Länsirannan</a:t>
            </a:r>
            <a:r>
              <a:rPr lang="en-GB" sz="4800" dirty="0">
                <a:latin typeface="+mj-lt"/>
              </a:rPr>
              <a:t>.</a:t>
            </a:r>
            <a:endParaRPr lang="en-GB" sz="6000" dirty="0">
              <a:latin typeface="+mj-lt"/>
            </a:endParaRPr>
          </a:p>
          <a:p>
            <a:pPr lvl="1" fontAlgn="base"/>
            <a:r>
              <a:rPr lang="en-GB" sz="4800" dirty="0">
                <a:latin typeface="+mj-lt"/>
              </a:rPr>
              <a:t>Israel </a:t>
            </a:r>
            <a:r>
              <a:rPr lang="en-GB" sz="4800" dirty="0" err="1">
                <a:latin typeface="+mj-lt"/>
              </a:rPr>
              <a:t>alkaa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perustaa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juutalaissiirtokuntia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miehitetyille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palestiinalaisalueille</a:t>
            </a:r>
            <a:r>
              <a:rPr lang="en-GB" sz="4800" dirty="0">
                <a:latin typeface="+mj-lt"/>
              </a:rPr>
              <a:t>.</a:t>
            </a:r>
            <a:endParaRPr lang="en-GB" sz="6000" dirty="0">
              <a:latin typeface="+mj-lt"/>
            </a:endParaRP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>
                <a:latin typeface="+mj-lt"/>
              </a:rPr>
              <a:t>Jom</a:t>
            </a:r>
            <a:r>
              <a:rPr lang="en-GB" sz="5400" dirty="0">
                <a:latin typeface="+mj-lt"/>
              </a:rPr>
              <a:t> Kippur -</a:t>
            </a:r>
            <a:r>
              <a:rPr lang="en-GB" sz="5400" dirty="0" err="1">
                <a:latin typeface="+mj-lt"/>
              </a:rPr>
              <a:t>sota</a:t>
            </a:r>
            <a:r>
              <a:rPr lang="en-GB" sz="5400" dirty="0">
                <a:latin typeface="+mj-lt"/>
              </a:rPr>
              <a:t> 1973</a:t>
            </a:r>
          </a:p>
          <a:p>
            <a:pPr lvl="1" fontAlgn="base"/>
            <a:r>
              <a:rPr lang="en-GB" sz="4800" dirty="0" err="1">
                <a:latin typeface="+mj-lt"/>
              </a:rPr>
              <a:t>öljy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maailmanpoliittisena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painostuskeinona</a:t>
            </a:r>
            <a:endParaRPr lang="en-GB" sz="4800" dirty="0">
              <a:latin typeface="+mj-lt"/>
            </a:endParaRP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>
                <a:latin typeface="+mj-lt"/>
              </a:rPr>
              <a:t>Palestiinalaisten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intifadat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eli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kansannousut</a:t>
            </a:r>
            <a:r>
              <a:rPr lang="en-GB" sz="5400" dirty="0">
                <a:latin typeface="+mj-lt"/>
              </a:rPr>
              <a:t> (1987 </a:t>
            </a:r>
            <a:r>
              <a:rPr lang="en-GB" sz="5400" dirty="0" err="1">
                <a:latin typeface="+mj-lt"/>
              </a:rPr>
              <a:t>ja</a:t>
            </a:r>
            <a:r>
              <a:rPr lang="en-GB" sz="5400" dirty="0">
                <a:latin typeface="+mj-lt"/>
              </a:rPr>
              <a:t> 2000)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>
                <a:latin typeface="+mj-lt"/>
              </a:rPr>
              <a:t>Gazan </a:t>
            </a:r>
            <a:r>
              <a:rPr lang="en-GB" sz="5400" dirty="0" err="1">
                <a:latin typeface="+mj-lt"/>
              </a:rPr>
              <a:t>sodat</a:t>
            </a:r>
            <a:r>
              <a:rPr lang="en-GB" sz="5400" dirty="0">
                <a:latin typeface="+mj-lt"/>
              </a:rPr>
              <a:t> 2008 </a:t>
            </a:r>
            <a:r>
              <a:rPr lang="en-GB" sz="5400" dirty="0" err="1">
                <a:latin typeface="+mj-lt"/>
              </a:rPr>
              <a:t>ja</a:t>
            </a:r>
            <a:r>
              <a:rPr lang="en-GB" sz="5400" dirty="0">
                <a:latin typeface="+mj-lt"/>
              </a:rPr>
              <a:t> 2014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>
                <a:latin typeface="+mj-lt"/>
              </a:rPr>
              <a:t>Israel </a:t>
            </a:r>
            <a:r>
              <a:rPr lang="en-GB" sz="5400" dirty="0" err="1">
                <a:latin typeface="+mj-lt"/>
              </a:rPr>
              <a:t>sotinut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myös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Libanonissa</a:t>
            </a:r>
            <a:r>
              <a:rPr lang="en-GB" sz="5400" dirty="0">
                <a:latin typeface="+mj-lt"/>
              </a:rPr>
              <a:t> (1982 </a:t>
            </a:r>
            <a:r>
              <a:rPr lang="en-GB" sz="5400" dirty="0" err="1">
                <a:latin typeface="+mj-lt"/>
              </a:rPr>
              <a:t>ja</a:t>
            </a:r>
            <a:r>
              <a:rPr lang="en-GB" sz="5400" dirty="0">
                <a:latin typeface="+mj-lt"/>
              </a:rPr>
              <a:t> 2006)</a:t>
            </a:r>
          </a:p>
          <a:p>
            <a:pPr lvl="1" fontAlgn="base"/>
            <a:r>
              <a:rPr lang="en-GB" sz="4800" dirty="0" err="1">
                <a:latin typeface="+mj-lt"/>
              </a:rPr>
              <a:t>vihollisuudet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Hizbollahin</a:t>
            </a:r>
            <a:r>
              <a:rPr lang="en-GB" sz="4800" dirty="0">
                <a:latin typeface="+mj-lt"/>
              </a:rPr>
              <a:t> </a:t>
            </a:r>
            <a:r>
              <a:rPr lang="en-GB" sz="4800" dirty="0" err="1">
                <a:latin typeface="+mj-lt"/>
              </a:rPr>
              <a:t>kanssa</a:t>
            </a:r>
            <a:endParaRPr lang="en-GB" sz="6000" dirty="0">
              <a:latin typeface="+mj-lt"/>
            </a:endParaRP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b="0" i="0" u="none" strike="noStrike" dirty="0">
                <a:solidFill>
                  <a:srgbClr val="000000"/>
                </a:solidFill>
                <a:effectLst/>
                <a:latin typeface="+mj-lt"/>
              </a:rPr>
              <a:t>Hamasin yllätyshyökkäys Gazasta Israelin alueelle syksyllä 2023. Iskussa kuoli yli 1400 ihmistä. Israel aloitti kostoiskut Gazaan. Niissä kuoli kevääseen 2024 mennessä yli 30 000 ihmistä.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8827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Palestiinalaisten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keskinäiset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erimielisyydet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Palestiinalaisilla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keskinäisiä</a:t>
            </a:r>
            <a:r>
              <a:rPr lang="en-GB" dirty="0"/>
              <a:t> </a:t>
            </a:r>
            <a:r>
              <a:rPr lang="en-GB" dirty="0" err="1"/>
              <a:t>yhteenottoja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kesällä</a:t>
            </a:r>
            <a:r>
              <a:rPr lang="en-GB" dirty="0"/>
              <a:t> 2007: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Gazassa</a:t>
            </a:r>
            <a:r>
              <a:rPr lang="en-GB" dirty="0"/>
              <a:t> </a:t>
            </a:r>
            <a:r>
              <a:rPr lang="en-GB" dirty="0" err="1"/>
              <a:t>valtaa</a:t>
            </a:r>
            <a:r>
              <a:rPr lang="en-GB" dirty="0"/>
              <a:t> </a:t>
            </a:r>
            <a:r>
              <a:rPr lang="en-GB" dirty="0" err="1"/>
              <a:t>pitää</a:t>
            </a:r>
            <a:r>
              <a:rPr lang="en-GB" dirty="0"/>
              <a:t> </a:t>
            </a:r>
            <a:r>
              <a:rPr lang="en-GB" b="1" dirty="0"/>
              <a:t>Hamas, </a:t>
            </a:r>
            <a:r>
              <a:rPr lang="en-GB" dirty="0"/>
              <a:t>jota Israel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monet</a:t>
            </a:r>
            <a:r>
              <a:rPr lang="en-GB" dirty="0"/>
              <a:t> </a:t>
            </a:r>
            <a:r>
              <a:rPr lang="en-GB" dirty="0" err="1"/>
              <a:t>länsivallat</a:t>
            </a:r>
            <a:r>
              <a:rPr lang="en-GB" dirty="0"/>
              <a:t> </a:t>
            </a:r>
            <a:r>
              <a:rPr lang="en-GB" dirty="0" err="1"/>
              <a:t>pitävät</a:t>
            </a:r>
            <a:r>
              <a:rPr lang="en-GB" dirty="0"/>
              <a:t> </a:t>
            </a:r>
            <a:r>
              <a:rPr lang="en-GB" dirty="0" err="1"/>
              <a:t>terroristijärjestönä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Länsirannalla</a:t>
            </a:r>
            <a:r>
              <a:rPr lang="en-GB" dirty="0"/>
              <a:t> </a:t>
            </a:r>
            <a:r>
              <a:rPr lang="en-GB" dirty="0" err="1"/>
              <a:t>valtaa</a:t>
            </a:r>
            <a:r>
              <a:rPr lang="en-GB" dirty="0"/>
              <a:t> </a:t>
            </a:r>
            <a:r>
              <a:rPr lang="en-GB" dirty="0" err="1"/>
              <a:t>pitää</a:t>
            </a:r>
            <a:r>
              <a:rPr lang="en-GB" dirty="0"/>
              <a:t> </a:t>
            </a:r>
            <a:r>
              <a:rPr lang="en-GB" dirty="0" err="1"/>
              <a:t>puolestaan</a:t>
            </a:r>
            <a:r>
              <a:rPr lang="en-GB" dirty="0"/>
              <a:t> </a:t>
            </a:r>
            <a:r>
              <a:rPr lang="en-GB" b="1" dirty="0"/>
              <a:t>Fatah</a:t>
            </a:r>
            <a:r>
              <a:rPr lang="en-GB" dirty="0"/>
              <a:t>, </a:t>
            </a:r>
            <a:r>
              <a:rPr lang="en-GB" dirty="0" err="1"/>
              <a:t>palestiinalaisten</a:t>
            </a:r>
            <a:r>
              <a:rPr lang="en-GB" dirty="0"/>
              <a:t> </a:t>
            </a:r>
            <a:r>
              <a:rPr lang="en-GB" dirty="0" err="1"/>
              <a:t>rauhanomainen</a:t>
            </a:r>
            <a:r>
              <a:rPr lang="en-GB" dirty="0"/>
              <a:t> </a:t>
            </a:r>
            <a:r>
              <a:rPr lang="en-GB" dirty="0" err="1"/>
              <a:t>poliittinen</a:t>
            </a:r>
            <a:r>
              <a:rPr lang="en-GB" dirty="0"/>
              <a:t> </a:t>
            </a:r>
            <a:r>
              <a:rPr lang="en-GB" dirty="0" err="1"/>
              <a:t>puolue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Hamas </a:t>
            </a:r>
            <a:r>
              <a:rPr lang="en-GB" dirty="0" err="1"/>
              <a:t>ja</a:t>
            </a:r>
            <a:r>
              <a:rPr lang="en-GB" dirty="0"/>
              <a:t> Fatah </a:t>
            </a:r>
            <a:r>
              <a:rPr lang="en-GB" dirty="0" err="1"/>
              <a:t>lähentyivät</a:t>
            </a:r>
            <a:r>
              <a:rPr lang="en-GB" dirty="0"/>
              <a:t> </a:t>
            </a:r>
            <a:r>
              <a:rPr lang="en-GB" dirty="0" err="1"/>
              <a:t>alkuvuodesta</a:t>
            </a:r>
            <a:r>
              <a:rPr lang="en-GB" dirty="0"/>
              <a:t> 2014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sopivat</a:t>
            </a:r>
            <a:r>
              <a:rPr lang="en-GB" dirty="0"/>
              <a:t> </a:t>
            </a:r>
            <a:r>
              <a:rPr lang="en-GB" dirty="0" err="1"/>
              <a:t>Palestiinan</a:t>
            </a:r>
            <a:r>
              <a:rPr lang="en-GB" dirty="0"/>
              <a:t> </a:t>
            </a:r>
            <a:r>
              <a:rPr lang="en-GB" dirty="0" err="1"/>
              <a:t>yhteishallinnosta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5244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Rauhanpyrkimyksiä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Camp </a:t>
            </a:r>
            <a:r>
              <a:rPr lang="en-GB" dirty="0" err="1"/>
              <a:t>Davidin</a:t>
            </a:r>
            <a:r>
              <a:rPr lang="en-GB" dirty="0"/>
              <a:t> </a:t>
            </a:r>
            <a:r>
              <a:rPr lang="en-GB" dirty="0" err="1"/>
              <a:t>rauhansopimus</a:t>
            </a:r>
            <a:r>
              <a:rPr lang="en-GB" dirty="0"/>
              <a:t> 1979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Oslon</a:t>
            </a:r>
            <a:r>
              <a:rPr lang="en-GB" dirty="0"/>
              <a:t> </a:t>
            </a:r>
            <a:r>
              <a:rPr lang="en-GB" dirty="0" err="1"/>
              <a:t>rauhanprosessin</a:t>
            </a:r>
            <a:r>
              <a:rPr lang="en-GB" dirty="0"/>
              <a:t> (1993) </a:t>
            </a:r>
            <a:r>
              <a:rPr lang="en-GB" dirty="0" err="1"/>
              <a:t>ansiosta</a:t>
            </a:r>
            <a:r>
              <a:rPr lang="en-GB" dirty="0"/>
              <a:t> Israel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Palestiina</a:t>
            </a:r>
            <a:r>
              <a:rPr lang="en-GB" dirty="0"/>
              <a:t> </a:t>
            </a:r>
            <a:r>
              <a:rPr lang="en-GB" dirty="0" err="1"/>
              <a:t>tunnustivat</a:t>
            </a:r>
            <a:r>
              <a:rPr lang="en-GB" dirty="0"/>
              <a:t> </a:t>
            </a:r>
            <a:r>
              <a:rPr lang="en-GB" dirty="0" err="1"/>
              <a:t>toisensa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sopivat</a:t>
            </a:r>
            <a:r>
              <a:rPr lang="en-GB" dirty="0"/>
              <a:t> </a:t>
            </a:r>
            <a:r>
              <a:rPr lang="en-GB" dirty="0" err="1"/>
              <a:t>palestiinalaisalueiden</a:t>
            </a:r>
            <a:r>
              <a:rPr lang="en-GB" dirty="0"/>
              <a:t> </a:t>
            </a:r>
            <a:r>
              <a:rPr lang="en-GB" dirty="0" err="1"/>
              <a:t>itsehallinnosta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Jasser</a:t>
            </a:r>
            <a:r>
              <a:rPr lang="en-GB" dirty="0"/>
              <a:t> Arafat </a:t>
            </a:r>
            <a:r>
              <a:rPr lang="en-GB" dirty="0" err="1"/>
              <a:t>itsehallinnon</a:t>
            </a:r>
            <a:r>
              <a:rPr lang="en-GB" dirty="0"/>
              <a:t> </a:t>
            </a:r>
            <a:r>
              <a:rPr lang="en-GB" dirty="0" err="1"/>
              <a:t>johtajaksi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Monta </a:t>
            </a:r>
            <a:r>
              <a:rPr lang="en-GB" dirty="0" err="1"/>
              <a:t>asiaa</a:t>
            </a:r>
            <a:r>
              <a:rPr lang="en-GB" dirty="0"/>
              <a:t> </a:t>
            </a:r>
            <a:r>
              <a:rPr lang="en-GB" dirty="0" err="1"/>
              <a:t>jäi</a:t>
            </a:r>
            <a:r>
              <a:rPr lang="en-GB" dirty="0"/>
              <a:t> </a:t>
            </a:r>
            <a:r>
              <a:rPr lang="en-GB" dirty="0" err="1"/>
              <a:t>kuitenkin</a:t>
            </a:r>
            <a:r>
              <a:rPr lang="en-GB" dirty="0"/>
              <a:t> </a:t>
            </a:r>
            <a:r>
              <a:rPr lang="en-GB" dirty="0" err="1"/>
              <a:t>sopimatta</a:t>
            </a:r>
            <a:r>
              <a:rPr lang="en-GB" dirty="0"/>
              <a:t>, </a:t>
            </a:r>
            <a:r>
              <a:rPr lang="en-GB" dirty="0" err="1"/>
              <a:t>mikä</a:t>
            </a:r>
            <a:r>
              <a:rPr lang="en-GB" dirty="0"/>
              <a:t> </a:t>
            </a:r>
            <a:r>
              <a:rPr lang="en-GB" dirty="0" err="1"/>
              <a:t>turhautti</a:t>
            </a:r>
            <a:r>
              <a:rPr lang="en-GB" dirty="0"/>
              <a:t> </a:t>
            </a:r>
            <a:r>
              <a:rPr lang="en-GB" dirty="0" err="1"/>
              <a:t>palestiinalaisia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levottomuudet</a:t>
            </a:r>
            <a:r>
              <a:rPr lang="en-GB" dirty="0"/>
              <a:t> </a:t>
            </a:r>
            <a:r>
              <a:rPr lang="en-GB" dirty="0" err="1"/>
              <a:t>jatkuivat</a:t>
            </a:r>
            <a:r>
              <a:rPr lang="en-GB" dirty="0"/>
              <a:t> (</a:t>
            </a:r>
            <a:r>
              <a:rPr lang="en-GB" dirty="0" err="1"/>
              <a:t>uusi</a:t>
            </a:r>
            <a:r>
              <a:rPr lang="en-GB" dirty="0"/>
              <a:t> intifada 2000).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3098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422</Words>
  <Application>Microsoft Office PowerPoint</Application>
  <PresentationFormat>Mukautettu</PresentationFormat>
  <Paragraphs>62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19. Toivon ja epätoivon Palestiina</vt:lpstr>
      <vt:lpstr>Tietoisku: Palestiinan konflikti askel askeleelta</vt:lpstr>
      <vt:lpstr>Arabeja ja juutalaisia</vt:lpstr>
      <vt:lpstr>Israelin valtion synty</vt:lpstr>
      <vt:lpstr>Palestiinan pakolaisongelma</vt:lpstr>
      <vt:lpstr>Palestiina ja kylmä sota</vt:lpstr>
      <vt:lpstr>Kofliktien ja sotien vuosikymmenet</vt:lpstr>
      <vt:lpstr>Palestiinalaisten keskinäiset erimielisyydet</vt:lpstr>
      <vt:lpstr>Rauhanpyrkimyksiä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Sarkiola Laura</cp:lastModifiedBy>
  <cp:revision>56</cp:revision>
  <cp:lastPrinted>2017-11-30T08:45:33Z</cp:lastPrinted>
  <dcterms:created xsi:type="dcterms:W3CDTF">2020-05-05T09:10:38Z</dcterms:created>
  <dcterms:modified xsi:type="dcterms:W3CDTF">2024-05-21T10:55:41Z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