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7"/>
  </p:handoutMasterIdLst>
  <p:sldIdLst>
    <p:sldId id="256" r:id="rId2"/>
    <p:sldId id="264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63" r:id="rId20"/>
    <p:sldId id="265" r:id="rId21"/>
    <p:sldId id="266" r:id="rId22"/>
    <p:sldId id="267" r:id="rId23"/>
    <p:sldId id="268" r:id="rId24"/>
    <p:sldId id="269" r:id="rId25"/>
    <p:sldId id="259" r:id="rId26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F5532-F173-4802-B104-6C242EF503AC}" type="datetimeFigureOut">
              <a:rPr lang="fi-FI" smtClean="0"/>
              <a:t>24.4.2019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C8742-652A-4A5B-94A7-AF00FD5961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046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6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7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rgbClr val="EF7D00"/>
                </a:solidFill>
              </a:defRPr>
            </a:lvl1pPr>
          </a:lstStyle>
          <a:p>
            <a:r>
              <a:rPr lang="fi-FI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5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3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36D2-FFE5-6540-BB33-78A0BE163C5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edit</a:t>
            </a:r>
            <a:r>
              <a:rPr lang="fi-FI" noProof="0" dirty="0" smtClean="0"/>
              <a:t> </a:t>
            </a:r>
            <a:r>
              <a:rPr lang="fi-FI" noProof="0" dirty="0" err="1" smtClean="0"/>
              <a:t>Master</a:t>
            </a:r>
            <a:r>
              <a:rPr lang="fi-FI" noProof="0" dirty="0" smtClean="0"/>
              <a:t> </a:t>
            </a:r>
            <a:r>
              <a:rPr lang="fi-FI" noProof="0" dirty="0" err="1" smtClean="0"/>
              <a:t>title</a:t>
            </a:r>
            <a:r>
              <a:rPr lang="fi-FI" noProof="0" dirty="0" smtClean="0"/>
              <a:t> </a:t>
            </a:r>
            <a:r>
              <a:rPr lang="fi-FI" noProof="0" dirty="0" err="1" smtClean="0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edit</a:t>
            </a:r>
            <a:r>
              <a:rPr lang="fi-FI" noProof="0" dirty="0" smtClean="0"/>
              <a:t> </a:t>
            </a:r>
            <a:r>
              <a:rPr lang="fi-FI" noProof="0" dirty="0" err="1" smtClean="0"/>
              <a:t>Master</a:t>
            </a:r>
            <a:r>
              <a:rPr lang="fi-FI" noProof="0" dirty="0" smtClean="0"/>
              <a:t> </a:t>
            </a:r>
            <a:r>
              <a:rPr lang="fi-FI" noProof="0" dirty="0" err="1" smtClean="0"/>
              <a:t>text</a:t>
            </a:r>
            <a:r>
              <a:rPr lang="fi-FI" noProof="0" dirty="0" smtClean="0"/>
              <a:t> </a:t>
            </a:r>
            <a:r>
              <a:rPr lang="fi-FI" noProof="0" dirty="0" err="1" smtClean="0"/>
              <a:t>styles</a:t>
            </a:r>
            <a:endParaRPr lang="fi-FI" noProof="0" dirty="0" smtClean="0"/>
          </a:p>
          <a:p>
            <a:pPr lvl="1"/>
            <a:r>
              <a:rPr lang="fi-FI" noProof="0" dirty="0" smtClean="0"/>
              <a:t>Second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2"/>
            <a:r>
              <a:rPr lang="fi-FI" noProof="0" dirty="0" smtClean="0"/>
              <a:t>Third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3"/>
            <a:r>
              <a:rPr lang="fi-FI" noProof="0" dirty="0" err="1" smtClean="0"/>
              <a:t>Fourth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 smtClean="0"/>
          </a:p>
          <a:p>
            <a:pPr lvl="4"/>
            <a:r>
              <a:rPr lang="fi-FI" noProof="0" dirty="0" err="1" smtClean="0"/>
              <a:t>Fifth</a:t>
            </a:r>
            <a:r>
              <a:rPr lang="fi-FI" noProof="0" dirty="0" smtClean="0"/>
              <a:t> </a:t>
            </a:r>
            <a:r>
              <a:rPr lang="fi-FI" noProof="0" dirty="0" err="1" smtClean="0"/>
              <a:t>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36D2-FFE5-6540-BB33-78A0BE163C59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eda.net/tammela/varhaiskasvatus/ev/leikki-ideoita-yms/storyline-projekti/storylin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kieliakehiin.blogit.tampere.fi/files/2017/12/toimintaa-kikatus-tunneille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91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sz="6000" dirty="0" smtClean="0"/>
              <a:t>Tietoa ja taitoa kielen varhentamiseen</a:t>
            </a:r>
            <a:br>
              <a:rPr lang="fi-FI" sz="6000" dirty="0" smtClean="0"/>
            </a:br>
            <a:r>
              <a:rPr lang="fi-FI" sz="4000" dirty="0" err="1" smtClean="0"/>
              <a:t>Storyline</a:t>
            </a:r>
            <a:r>
              <a:rPr lang="fi-FI" sz="4000" dirty="0" smtClean="0"/>
              <a:t> ja leikit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sz="3100" dirty="0" smtClean="0"/>
              <a:t>Katja Jylhänkangas ja Emmi Sundqvist</a:t>
            </a:r>
            <a:endParaRPr lang="fi-FI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5226"/>
            <a:ext cx="6400800" cy="1752600"/>
          </a:xfrm>
        </p:spPr>
        <p:txBody>
          <a:bodyPr>
            <a:normAutofit/>
          </a:bodyPr>
          <a:lstStyle/>
          <a:p>
            <a:r>
              <a:rPr lang="fi-FI" sz="2800" dirty="0" smtClean="0"/>
              <a:t>							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9147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087">
            <a:off x="640388" y="635898"/>
            <a:ext cx="7603067" cy="5702301"/>
          </a:xfrm>
        </p:spPr>
      </p:pic>
    </p:spTree>
    <p:extLst>
      <p:ext uri="{BB962C8B-B14F-4D97-AF65-F5344CB8AC3E}">
        <p14:creationId xmlns:p14="http://schemas.microsoft.com/office/powerpoint/2010/main" val="616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r="8949"/>
          <a:stretch/>
        </p:blipFill>
        <p:spPr>
          <a:xfrm>
            <a:off x="191795" y="3251013"/>
            <a:ext cx="5928908" cy="350585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46">
            <a:off x="5680199" y="348982"/>
            <a:ext cx="2337736" cy="4165231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/>
          <a:stretch/>
        </p:blipFill>
        <p:spPr>
          <a:xfrm rot="537839">
            <a:off x="1454497" y="255425"/>
            <a:ext cx="3507519" cy="2920411"/>
          </a:xfrm>
        </p:spPr>
      </p:pic>
    </p:spTree>
    <p:extLst>
      <p:ext uri="{BB962C8B-B14F-4D97-AF65-F5344CB8AC3E}">
        <p14:creationId xmlns:p14="http://schemas.microsoft.com/office/powerpoint/2010/main" val="28847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1"/>
            <a:r>
              <a:rPr lang="fi-FI" dirty="0"/>
              <a:t>Kielen rikas maailma</a:t>
            </a:r>
          </a:p>
          <a:p>
            <a:pPr lvl="2"/>
            <a:r>
              <a:rPr lang="fi-FI" dirty="0"/>
              <a:t>eri kieliin tutustuminen, kirjat, lorut, sadut eri </a:t>
            </a:r>
            <a:r>
              <a:rPr lang="fi-FI" dirty="0" smtClean="0"/>
              <a:t>kielillä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r="969"/>
          <a:stretch/>
        </p:blipFill>
        <p:spPr>
          <a:xfrm>
            <a:off x="845127" y="1357745"/>
            <a:ext cx="7806327" cy="52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10836"/>
            <a:ext cx="8229600" cy="6015327"/>
          </a:xfrm>
        </p:spPr>
        <p:txBody>
          <a:bodyPr/>
          <a:lstStyle/>
          <a:p>
            <a:pPr lvl="1"/>
            <a:r>
              <a:rPr lang="fi-FI" dirty="0"/>
              <a:t>Minä ja meidän yhteisömme</a:t>
            </a:r>
          </a:p>
          <a:p>
            <a:pPr lvl="2"/>
            <a:r>
              <a:rPr lang="fi-FI" dirty="0"/>
              <a:t>eri kulttuureihin ja niiden tapoihin tutustumista eri </a:t>
            </a:r>
            <a:r>
              <a:rPr lang="fi-FI" dirty="0" smtClean="0"/>
              <a:t>tavoin, vierailijat</a:t>
            </a:r>
          </a:p>
          <a:p>
            <a:pPr marL="914400" lvl="2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773382"/>
            <a:ext cx="7227132" cy="40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581892"/>
            <a:ext cx="8229600" cy="5544272"/>
          </a:xfrm>
        </p:spPr>
        <p:txBody>
          <a:bodyPr/>
          <a:lstStyle/>
          <a:p>
            <a:pPr lvl="1"/>
            <a:r>
              <a:rPr lang="fi-FI" dirty="0"/>
              <a:t>Tutkin ja toimin ympäristössäni</a:t>
            </a:r>
          </a:p>
          <a:p>
            <a:pPr lvl="2"/>
            <a:r>
              <a:rPr lang="fi-FI" dirty="0"/>
              <a:t>digitekniikan hyödyntäminen eri tavoin, eri maiden eläimistöön/luontoon </a:t>
            </a:r>
            <a:r>
              <a:rPr lang="fi-FI" dirty="0" smtClean="0"/>
              <a:t>tutustuminen</a:t>
            </a:r>
            <a:r>
              <a:rPr lang="fi-FI" dirty="0"/>
              <a:t>, vertailu, havaintojen </a:t>
            </a:r>
            <a:r>
              <a:rPr lang="fi-FI" dirty="0" smtClean="0"/>
              <a:t>tekeminen, </a:t>
            </a:r>
            <a:r>
              <a:rPr lang="fi-FI" dirty="0"/>
              <a:t>lasten oman ajattelun aktivointi (ei valmiita vastauksia, vaan haastetaan pohtimaan),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3" y="2769161"/>
            <a:ext cx="4953867" cy="391016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6186" r="1418"/>
          <a:stretch/>
        </p:blipFill>
        <p:spPr>
          <a:xfrm>
            <a:off x="227733" y="3230072"/>
            <a:ext cx="3505200" cy="2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601663"/>
            <a:ext cx="7661564" cy="5746174"/>
          </a:xfrm>
        </p:spPr>
      </p:pic>
    </p:spTree>
    <p:extLst>
      <p:ext uri="{BB962C8B-B14F-4D97-AF65-F5344CB8AC3E}">
        <p14:creationId xmlns:p14="http://schemas.microsoft.com/office/powerpoint/2010/main" val="15965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10836"/>
            <a:ext cx="8229600" cy="6015327"/>
          </a:xfrm>
        </p:spPr>
        <p:txBody>
          <a:bodyPr/>
          <a:lstStyle/>
          <a:p>
            <a:pPr lvl="1"/>
            <a:r>
              <a:rPr lang="fi-FI" dirty="0"/>
              <a:t>Kasvan ja kehityn</a:t>
            </a:r>
          </a:p>
          <a:p>
            <a:pPr lvl="2"/>
            <a:r>
              <a:rPr lang="fi-FI" dirty="0"/>
              <a:t>eri makuihin tutustuminen esim. leipomalla, liikunnallisia leikkejä hyödyntäen, erilaisiin ihmisiin </a:t>
            </a:r>
            <a:r>
              <a:rPr lang="fi-FI" dirty="0" smtClean="0"/>
              <a:t>tutustuminen</a:t>
            </a:r>
          </a:p>
          <a:p>
            <a:pPr marL="914400" lvl="2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766">
            <a:off x="269169" y="2132609"/>
            <a:ext cx="4451927" cy="333894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8"/>
          <a:stretch/>
        </p:blipFill>
        <p:spPr>
          <a:xfrm rot="365728">
            <a:off x="4535392" y="1920678"/>
            <a:ext cx="4235501" cy="47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8029"/>
          <a:stretch/>
        </p:blipFill>
        <p:spPr>
          <a:xfrm rot="619504">
            <a:off x="4310389" y="647539"/>
            <a:ext cx="4513406" cy="3389175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"/>
          <a:stretch/>
        </p:blipFill>
        <p:spPr>
          <a:xfrm rot="21398591">
            <a:off x="508985" y="2339703"/>
            <a:ext cx="5176572" cy="414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Storyline</a:t>
            </a:r>
            <a:r>
              <a:rPr lang="fi-FI" dirty="0" smtClean="0"/>
              <a:t>-suunnitelma ja materiaalipankki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Löytyy Tammelan kunnan varhaiskasvatuksen peda.net-sivuilla:</a:t>
            </a:r>
            <a:endParaRPr lang="fi-FI" dirty="0"/>
          </a:p>
          <a:p>
            <a:r>
              <a:rPr lang="fi-FI" dirty="0" smtClean="0">
                <a:hlinkClick r:id="rId2"/>
              </a:rPr>
              <a:t>https</a:t>
            </a:r>
            <a:r>
              <a:rPr lang="fi-FI" dirty="0">
                <a:hlinkClick r:id="rId2"/>
              </a:rPr>
              <a:t>://</a:t>
            </a:r>
            <a:r>
              <a:rPr lang="fi-FI" dirty="0" smtClean="0">
                <a:hlinkClick r:id="rId2"/>
              </a:rPr>
              <a:t>peda.net/tammela/varhaiskasvatus/ev/leikki-ideoita-yms/storyline-projekti/storyline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91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0545"/>
          </a:xfrm>
        </p:spPr>
        <p:txBody>
          <a:bodyPr/>
          <a:lstStyle/>
          <a:p>
            <a:r>
              <a:rPr lang="fi-FI" dirty="0" smtClean="0"/>
              <a:t>Leikkejä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77091" y="900545"/>
            <a:ext cx="8645236" cy="5763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sz="2400" dirty="0" smtClean="0"/>
              <a:t>Aamupiirissä tervehtiminen, rytmi mukana:</a:t>
            </a:r>
          </a:p>
          <a:p>
            <a:pPr marL="400050" lvl="1" indent="0">
              <a:buNone/>
            </a:pPr>
            <a:r>
              <a:rPr lang="fi-FI" sz="1600" i="1" dirty="0" err="1" smtClean="0"/>
              <a:t>Good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morning</a:t>
            </a:r>
            <a:r>
              <a:rPr lang="fi-FI" sz="1600" i="1" dirty="0" smtClean="0"/>
              <a:t> Emmi, </a:t>
            </a:r>
            <a:r>
              <a:rPr lang="fi-FI" sz="1600" i="1" dirty="0" err="1" smtClean="0"/>
              <a:t>how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are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you</a:t>
            </a:r>
            <a:r>
              <a:rPr lang="fi-FI" sz="1600" i="1" dirty="0" smtClean="0"/>
              <a:t>? </a:t>
            </a:r>
            <a:r>
              <a:rPr lang="fi-FI" sz="1600" i="1" dirty="0" err="1" smtClean="0"/>
              <a:t>Shake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hands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with</a:t>
            </a:r>
            <a:r>
              <a:rPr lang="fi-FI" sz="1600" i="1" dirty="0" smtClean="0"/>
              <a:t> Katja </a:t>
            </a:r>
            <a:r>
              <a:rPr lang="fi-FI" sz="1600" i="1" dirty="0" err="1" smtClean="0"/>
              <a:t>next</a:t>
            </a:r>
            <a:r>
              <a:rPr lang="fi-FI" sz="1600" i="1" dirty="0" smtClean="0"/>
              <a:t> to </a:t>
            </a:r>
            <a:r>
              <a:rPr lang="fi-FI" sz="1600" i="1" dirty="0" err="1" smtClean="0"/>
              <a:t>you</a:t>
            </a:r>
            <a:r>
              <a:rPr lang="fi-FI" sz="1600" i="1" dirty="0" smtClean="0"/>
              <a:t>….</a:t>
            </a:r>
          </a:p>
          <a:p>
            <a:pPr>
              <a:buFontTx/>
              <a:buChar char="-"/>
            </a:pPr>
            <a:r>
              <a:rPr lang="fi-FI" sz="2400" dirty="0"/>
              <a:t>K</a:t>
            </a:r>
            <a:r>
              <a:rPr lang="fi-FI" sz="2400" dirty="0" smtClean="0"/>
              <a:t>osketa </a:t>
            </a:r>
            <a:r>
              <a:rPr lang="fi-FI" sz="2400" dirty="0"/>
              <a:t>väriä </a:t>
            </a:r>
            <a:r>
              <a:rPr lang="fi-FI" sz="2400" dirty="0" smtClean="0"/>
              <a:t>luokassa</a:t>
            </a:r>
          </a:p>
          <a:p>
            <a:pPr>
              <a:buFontTx/>
              <a:buChar char="-"/>
            </a:pPr>
            <a:r>
              <a:rPr lang="fi-FI" sz="2400" dirty="0" err="1"/>
              <a:t>H</a:t>
            </a:r>
            <a:r>
              <a:rPr lang="fi-FI" sz="2400" dirty="0" err="1" smtClean="0"/>
              <a:t>atchi</a:t>
            </a:r>
            <a:r>
              <a:rPr lang="fi-FI" sz="2400" dirty="0" smtClean="0"/>
              <a:t> </a:t>
            </a:r>
            <a:r>
              <a:rPr lang="fi-FI" sz="2400" dirty="0" err="1"/>
              <a:t>P</a:t>
            </a:r>
            <a:r>
              <a:rPr lang="fi-FI" sz="2400" dirty="0" err="1" smtClean="0"/>
              <a:t>atchi</a:t>
            </a:r>
            <a:endParaRPr lang="fi-FI" sz="2400" dirty="0" smtClean="0"/>
          </a:p>
          <a:p>
            <a:pPr>
              <a:buFontTx/>
              <a:buChar char="-"/>
            </a:pPr>
            <a:r>
              <a:rPr lang="fi-FI" sz="2400" dirty="0" smtClean="0"/>
              <a:t>Hedelmäsalaatti</a:t>
            </a:r>
          </a:p>
          <a:p>
            <a:pPr>
              <a:buFontTx/>
              <a:buChar char="-"/>
            </a:pPr>
            <a:r>
              <a:rPr lang="fi-FI" sz="2400" dirty="0" smtClean="0"/>
              <a:t>Tervapata</a:t>
            </a:r>
          </a:p>
          <a:p>
            <a:pPr>
              <a:buFontTx/>
              <a:buChar char="-"/>
            </a:pPr>
            <a:r>
              <a:rPr lang="fi-FI" sz="2400" dirty="0"/>
              <a:t>K</a:t>
            </a:r>
            <a:r>
              <a:rPr lang="fi-FI" sz="2400" dirty="0" smtClean="0"/>
              <a:t>apteeni käskee= Simon </a:t>
            </a:r>
            <a:r>
              <a:rPr lang="fi-FI" sz="2400" dirty="0" err="1" smtClean="0"/>
              <a:t>says</a:t>
            </a:r>
            <a:endParaRPr lang="fi-FI" sz="2400" dirty="0" smtClean="0"/>
          </a:p>
          <a:p>
            <a:pPr>
              <a:buFontTx/>
              <a:buChar char="-"/>
            </a:pPr>
            <a:r>
              <a:rPr lang="fi-FI" sz="2400" dirty="0"/>
              <a:t>B</a:t>
            </a:r>
            <a:r>
              <a:rPr lang="fi-FI" sz="2400" dirty="0" smtClean="0"/>
              <a:t>ingo, rytmikkäät </a:t>
            </a:r>
            <a:r>
              <a:rPr lang="fi-FI" sz="2400" dirty="0"/>
              <a:t>numerot, </a:t>
            </a:r>
            <a:r>
              <a:rPr lang="fi-FI" sz="2400" dirty="0" smtClean="0"/>
              <a:t>numero </a:t>
            </a:r>
            <a:r>
              <a:rPr lang="fi-FI" sz="2400" dirty="0"/>
              <a:t>keholla </a:t>
            </a:r>
            <a:endParaRPr lang="fi-FI" sz="2400" dirty="0" smtClean="0"/>
          </a:p>
          <a:p>
            <a:pPr>
              <a:buFontTx/>
              <a:buChar char="-"/>
            </a:pPr>
            <a:r>
              <a:rPr lang="fi-FI" sz="2400" dirty="0"/>
              <a:t>M</a:t>
            </a:r>
            <a:r>
              <a:rPr lang="fi-FI" sz="2400" dirty="0" smtClean="0"/>
              <a:t>onsteri</a:t>
            </a:r>
            <a:r>
              <a:rPr lang="fi-FI" sz="2400" dirty="0"/>
              <a:t>, </a:t>
            </a:r>
            <a:r>
              <a:rPr lang="fi-FI" sz="2400" dirty="0" err="1"/>
              <a:t>bäng</a:t>
            </a:r>
            <a:r>
              <a:rPr lang="fi-FI" sz="2400" dirty="0"/>
              <a:t>, myrkkysieni, kulmaleikki, </a:t>
            </a:r>
            <a:r>
              <a:rPr lang="fi-FI" sz="2400" dirty="0" err="1" smtClean="0"/>
              <a:t>catch</a:t>
            </a:r>
            <a:r>
              <a:rPr lang="fi-FI" sz="2400" dirty="0" smtClean="0"/>
              <a:t>-leikki </a:t>
            </a:r>
          </a:p>
          <a:p>
            <a:pPr>
              <a:buFontTx/>
              <a:buChar char="-"/>
            </a:pPr>
            <a:r>
              <a:rPr lang="fi-FI" sz="2400" dirty="0" smtClean="0"/>
              <a:t>Laulu sanoista (esim. eläimet </a:t>
            </a:r>
            <a:r>
              <a:rPr lang="fi-FI" sz="2400" dirty="0" err="1" smtClean="0"/>
              <a:t>spider-lion-duck-bear</a:t>
            </a:r>
            <a:r>
              <a:rPr lang="fi-FI" sz="2400" dirty="0" smtClean="0"/>
              <a:t>)</a:t>
            </a:r>
          </a:p>
          <a:p>
            <a:pPr marL="0" indent="0">
              <a:buNone/>
            </a:pPr>
            <a:endParaRPr lang="fi-FI" sz="2400" dirty="0">
              <a:hlinkClick r:id="rId2"/>
            </a:endParaRPr>
          </a:p>
          <a:p>
            <a:pPr marL="0" indent="0">
              <a:buNone/>
            </a:pPr>
            <a:r>
              <a:rPr lang="fi-FI" sz="2400" dirty="0" smtClean="0">
                <a:hlinkClick r:id="rId2"/>
              </a:rPr>
              <a:t>https://</a:t>
            </a:r>
            <a:r>
              <a:rPr lang="fi-FI" sz="2400" dirty="0">
                <a:hlinkClick r:id="rId2"/>
              </a:rPr>
              <a:t>kieliakehiin.blogit.tampere.fi/files/2017/12/toimintaa-kikatus-tunneille.pdf</a:t>
            </a:r>
            <a:endParaRPr lang="fi-FI" sz="1800" dirty="0" smtClean="0"/>
          </a:p>
          <a:p>
            <a:pPr>
              <a:buFontTx/>
              <a:buChar char="-"/>
            </a:pPr>
            <a:endParaRPr lang="fi-FI" sz="2800" dirty="0" smtClean="0"/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402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fi-FI" sz="3600" dirty="0" err="1" smtClean="0"/>
              <a:t>Storyline</a:t>
            </a:r>
            <a:r>
              <a:rPr lang="fi-FI" sz="3600" dirty="0" smtClean="0"/>
              <a:t>-menetelmä pähkinänkuoressa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177636"/>
            <a:ext cx="8229600" cy="4948527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Tarinaoppimista – teematarina pohjalla</a:t>
            </a:r>
          </a:p>
          <a:p>
            <a:r>
              <a:rPr lang="fi-FI" dirty="0" smtClean="0"/>
              <a:t>Ilmiölähtöisyys keskeistä – oppilaiden ideat ja kiinnostuksen kohteet lähtökohtana</a:t>
            </a:r>
          </a:p>
          <a:p>
            <a:r>
              <a:rPr lang="fi-FI" dirty="0" smtClean="0"/>
              <a:t>Eri oppiaineita integroivaa, eheyttävää ja yhteistoiminnallista oppimista</a:t>
            </a:r>
          </a:p>
          <a:p>
            <a:r>
              <a:rPr lang="fi-FI" dirty="0" smtClean="0"/>
              <a:t>Eroaa projektioppimisesta tarinallisuutensa kautta, tässä enemmän emotionaalinen puoli roolien kautta mukana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80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35528"/>
            <a:ext cx="8229600" cy="5890636"/>
          </a:xfrm>
        </p:spPr>
        <p:txBody>
          <a:bodyPr>
            <a:normAutofit fontScale="77500" lnSpcReduction="20000"/>
          </a:bodyPr>
          <a:lstStyle/>
          <a:p>
            <a:r>
              <a:rPr lang="fi-FI" dirty="0" smtClean="0"/>
              <a:t>Luokkahuonekieli</a:t>
            </a:r>
          </a:p>
          <a:p>
            <a:r>
              <a:rPr lang="fi-FI" dirty="0" smtClean="0"/>
              <a:t>Toiminnalliset lautapelit</a:t>
            </a:r>
            <a:endParaRPr lang="fi-FI" dirty="0"/>
          </a:p>
          <a:p>
            <a:r>
              <a:rPr lang="fi-FI" dirty="0" smtClean="0"/>
              <a:t>Pariväri= peili</a:t>
            </a:r>
            <a:endParaRPr lang="fi-FI" dirty="0"/>
          </a:p>
          <a:p>
            <a:r>
              <a:rPr lang="en-US" dirty="0" err="1" smtClean="0"/>
              <a:t>Laiva</a:t>
            </a:r>
            <a:r>
              <a:rPr lang="en-US" dirty="0" smtClean="0"/>
              <a:t> on </a:t>
            </a:r>
            <a:r>
              <a:rPr lang="en-US" dirty="0" err="1" smtClean="0"/>
              <a:t>lastattu</a:t>
            </a:r>
            <a:r>
              <a:rPr lang="en-US" dirty="0" smtClean="0"/>
              <a:t>= My </a:t>
            </a:r>
            <a:r>
              <a:rPr lang="en-US" dirty="0"/>
              <a:t>bag is full of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Is this?- quiz</a:t>
            </a:r>
          </a:p>
          <a:p>
            <a:r>
              <a:rPr lang="en-US" dirty="0" err="1" smtClean="0"/>
              <a:t>Laiva</a:t>
            </a:r>
            <a:r>
              <a:rPr lang="en-US" dirty="0" smtClean="0"/>
              <a:t> on </a:t>
            </a:r>
            <a:r>
              <a:rPr lang="en-US" dirty="0" err="1" smtClean="0"/>
              <a:t>lastattu</a:t>
            </a:r>
            <a:endParaRPr lang="en-US" dirty="0"/>
          </a:p>
          <a:p>
            <a:r>
              <a:rPr lang="fi-FI" dirty="0" smtClean="0"/>
              <a:t>Hedelmäsalaatti</a:t>
            </a:r>
          </a:p>
          <a:p>
            <a:r>
              <a:rPr lang="fi-FI" dirty="0" err="1" smtClean="0"/>
              <a:t>Qr</a:t>
            </a:r>
            <a:r>
              <a:rPr lang="fi-FI" dirty="0" smtClean="0"/>
              <a:t>-puhetta (</a:t>
            </a:r>
            <a:r>
              <a:rPr lang="fi-FI" dirty="0" err="1" smtClean="0"/>
              <a:t>Chirp</a:t>
            </a:r>
            <a:r>
              <a:rPr lang="fi-FI" dirty="0" smtClean="0"/>
              <a:t>!-sovellus)</a:t>
            </a:r>
          </a:p>
          <a:p>
            <a:r>
              <a:rPr lang="fi-FI" dirty="0" smtClean="0"/>
              <a:t>Liikkeet </a:t>
            </a:r>
            <a:r>
              <a:rPr lang="fi-FI" dirty="0"/>
              <a:t>/ Viittomat</a:t>
            </a:r>
          </a:p>
          <a:p>
            <a:r>
              <a:rPr lang="fi-FI" dirty="0" err="1" smtClean="0"/>
              <a:t>Flashcards</a:t>
            </a:r>
            <a:r>
              <a:rPr lang="fi-FI" dirty="0" smtClean="0"/>
              <a:t> </a:t>
            </a:r>
            <a:r>
              <a:rPr lang="fi-FI" dirty="0"/>
              <a:t>- Harjoittele, kysele, kilpaile</a:t>
            </a:r>
          </a:p>
          <a:p>
            <a:r>
              <a:rPr lang="en-US" dirty="0" err="1" smtClean="0"/>
              <a:t>Sanakortit</a:t>
            </a:r>
            <a:r>
              <a:rPr lang="en-US" dirty="0" smtClean="0"/>
              <a:t> </a:t>
            </a:r>
            <a:r>
              <a:rPr lang="en-US" dirty="0"/>
              <a:t>- Point, slap, find, fetch, organize</a:t>
            </a:r>
          </a:p>
          <a:p>
            <a:r>
              <a:rPr lang="fi-FI" dirty="0" smtClean="0"/>
              <a:t>Lattiakortit-Taitorata</a:t>
            </a:r>
            <a:r>
              <a:rPr lang="fi-FI" dirty="0"/>
              <a:t>, Noppakisa, Hernepussikisa</a:t>
            </a:r>
          </a:p>
          <a:p>
            <a:r>
              <a:rPr lang="fi-FI" dirty="0" smtClean="0"/>
              <a:t>Bingo</a:t>
            </a:r>
            <a:r>
              <a:rPr lang="fi-FI" dirty="0"/>
              <a:t>/ Antibingo/ </a:t>
            </a:r>
            <a:r>
              <a:rPr lang="fi-FI" dirty="0" err="1"/>
              <a:t>Qr</a:t>
            </a:r>
            <a:r>
              <a:rPr lang="fi-FI" dirty="0"/>
              <a:t>-bingo</a:t>
            </a:r>
          </a:p>
          <a:p>
            <a:r>
              <a:rPr lang="fi-FI" dirty="0" smtClean="0"/>
              <a:t>Selkäpiirros</a:t>
            </a:r>
            <a:endParaRPr lang="fi-FI" dirty="0"/>
          </a:p>
          <a:p>
            <a:r>
              <a:rPr lang="fi-FI" dirty="0" smtClean="0"/>
              <a:t>Kuuntele </a:t>
            </a:r>
            <a:r>
              <a:rPr lang="fi-FI" dirty="0"/>
              <a:t>ja </a:t>
            </a:r>
            <a:r>
              <a:rPr lang="fi-FI" dirty="0" smtClean="0"/>
              <a:t>toimi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855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6690" y="1587184"/>
            <a:ext cx="5151120" cy="3863340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0" y="889953"/>
            <a:ext cx="4366260" cy="327469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07" y="3518854"/>
            <a:ext cx="1891665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64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168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42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6822"/>
            <a:ext cx="8229600" cy="1143000"/>
          </a:xfrm>
        </p:spPr>
        <p:txBody>
          <a:bodyPr/>
          <a:lstStyle/>
          <a:p>
            <a:r>
              <a:rPr lang="en-US" sz="8000" dirty="0" smtClean="0">
                <a:solidFill>
                  <a:srgbClr val="FFFFFF"/>
                </a:solidFill>
              </a:rPr>
              <a:t>KIITOS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6635"/>
          </a:xfrm>
        </p:spPr>
        <p:txBody>
          <a:bodyPr/>
          <a:lstStyle/>
          <a:p>
            <a:r>
              <a:rPr lang="fi-FI" dirty="0" err="1" smtClean="0"/>
              <a:t>Storyline</a:t>
            </a:r>
            <a:r>
              <a:rPr lang="fi-FI" dirty="0" smtClean="0"/>
              <a:t>-rakenne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039091"/>
            <a:ext cx="8229600" cy="508707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fi-FI" dirty="0" smtClean="0"/>
              <a:t>Oppimistavoitteet</a:t>
            </a:r>
          </a:p>
          <a:p>
            <a:pPr marL="514350" indent="-514350">
              <a:buAutoNum type="arabicPeriod"/>
            </a:pPr>
            <a:r>
              <a:rPr lang="fi-FI" dirty="0" smtClean="0"/>
              <a:t>Henkilöt/aika/paikka =&gt; perusasetelma</a:t>
            </a:r>
          </a:p>
          <a:p>
            <a:pPr marL="514350" indent="-514350">
              <a:buAutoNum type="arabicPeriod"/>
            </a:pPr>
            <a:r>
              <a:rPr lang="fi-FI" dirty="0" smtClean="0"/>
              <a:t>Tarinan nimeäminen</a:t>
            </a:r>
          </a:p>
          <a:p>
            <a:pPr marL="514350" indent="-514350">
              <a:buAutoNum type="arabicPeriod"/>
            </a:pPr>
            <a:r>
              <a:rPr lang="fi-FI" dirty="0" smtClean="0"/>
              <a:t>Dokumenttiseinä</a:t>
            </a:r>
          </a:p>
          <a:p>
            <a:pPr marL="514350" indent="-514350">
              <a:buAutoNum type="arabicPeriod"/>
            </a:pPr>
            <a:r>
              <a:rPr lang="fi-FI" dirty="0" smtClean="0"/>
              <a:t>Ryhmien muodostaminen</a:t>
            </a:r>
          </a:p>
          <a:p>
            <a:pPr marL="514350" indent="-514350">
              <a:buAutoNum type="arabicPeriod"/>
            </a:pPr>
            <a:r>
              <a:rPr lang="fi-FI" dirty="0" err="1" smtClean="0"/>
              <a:t>Storylinen</a:t>
            </a:r>
            <a:r>
              <a:rPr lang="fi-FI" dirty="0" smtClean="0"/>
              <a:t> aloitus</a:t>
            </a:r>
          </a:p>
          <a:p>
            <a:pPr marL="857250" lvl="1" indent="-457200"/>
            <a:r>
              <a:rPr lang="fi-FI" dirty="0" smtClean="0"/>
              <a:t>Ajatusten herättely, mitä jo tiedetään, hahmon luominen</a:t>
            </a:r>
          </a:p>
          <a:p>
            <a:pPr marL="514350" indent="-514350">
              <a:buAutoNum type="arabicPeriod"/>
            </a:pPr>
            <a:r>
              <a:rPr lang="fi-FI" dirty="0" smtClean="0"/>
              <a:t>Tarinan eteneminen</a:t>
            </a:r>
          </a:p>
          <a:p>
            <a:pPr marL="857250" lvl="1" indent="-457200"/>
            <a:r>
              <a:rPr lang="fi-FI" dirty="0" smtClean="0"/>
              <a:t>Yllättävä käänne, mahdolliset tapahtumat, lasten osallisuus tarinan etenemiseen</a:t>
            </a:r>
          </a:p>
          <a:p>
            <a:pPr marL="514350" indent="-514350">
              <a:buAutoNum type="arabicPeriod"/>
            </a:pPr>
            <a:r>
              <a:rPr lang="fi-FI" dirty="0" smtClean="0"/>
              <a:t>Tarinan lopetus</a:t>
            </a:r>
          </a:p>
          <a:p>
            <a:pPr marL="514350" indent="-514350">
              <a:buAutoNum type="arabicPeriod"/>
            </a:pPr>
            <a:r>
              <a:rPr lang="fi-FI" dirty="0" smtClean="0"/>
              <a:t>Arviointi</a:t>
            </a:r>
          </a:p>
          <a:p>
            <a:pPr marL="514350" indent="-514350"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fi-FI" sz="2600" i="1" dirty="0" smtClean="0"/>
              <a:t>Lähde: Ilona Leimu Workshop 23.5.2018 / Helsinki</a:t>
            </a:r>
            <a:endParaRPr lang="fi-FI" sz="2600" i="1" dirty="0"/>
          </a:p>
        </p:txBody>
      </p:sp>
    </p:spTree>
    <p:extLst>
      <p:ext uri="{BB962C8B-B14F-4D97-AF65-F5344CB8AC3E}">
        <p14:creationId xmlns:p14="http://schemas.microsoft.com/office/powerpoint/2010/main" val="18085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9893"/>
            <a:ext cx="8229600" cy="1143000"/>
          </a:xfrm>
        </p:spPr>
        <p:txBody>
          <a:bodyPr/>
          <a:lstStyle/>
          <a:p>
            <a:r>
              <a:rPr lang="fi-FI" sz="3200" dirty="0" smtClean="0"/>
              <a:t>Pirkko Perhosen seikkailut maailmalla – </a:t>
            </a:r>
            <a:r>
              <a:rPr lang="fi-FI" sz="3200" dirty="0" err="1" smtClean="0"/>
              <a:t>storyline</a:t>
            </a:r>
            <a:r>
              <a:rPr lang="fi-FI" sz="3200" dirty="0" smtClean="0"/>
              <a:t>-projektin kokeilua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149928"/>
            <a:ext cx="8229600" cy="4976236"/>
          </a:xfrm>
        </p:spPr>
        <p:txBody>
          <a:bodyPr>
            <a:normAutofit/>
          </a:bodyPr>
          <a:lstStyle/>
          <a:p>
            <a:r>
              <a:rPr lang="fi-FI" dirty="0" smtClean="0"/>
              <a:t>Liittyy Helsingin yliopiston järjestämään täydennyskoulutukseen ”Tietoa ja taitoa kielen varhentamiseen” (6op)</a:t>
            </a:r>
          </a:p>
          <a:p>
            <a:r>
              <a:rPr lang="fi-FI" dirty="0" smtClean="0"/>
              <a:t>Toteutettiin keväällä 2019 Ketuissa</a:t>
            </a:r>
          </a:p>
          <a:p>
            <a:r>
              <a:rPr lang="fi-FI" dirty="0" smtClean="0"/>
              <a:t>Viiden viikon tarinallinen oppimiskokonaisuus</a:t>
            </a:r>
          </a:p>
          <a:p>
            <a:pPr lvl="1"/>
            <a:r>
              <a:rPr lang="fi-FI" dirty="0" smtClean="0"/>
              <a:t>Keskiössä toiminnalliset, oppilaskeskeiset ja oppilaan osallisuutta tukevat oppimisaktiviteetit, monikanavaisuus</a:t>
            </a:r>
          </a:p>
          <a:p>
            <a:pPr lvl="1"/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9602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8545"/>
            <a:ext cx="8229600" cy="817419"/>
          </a:xfrm>
        </p:spPr>
        <p:txBody>
          <a:bodyPr/>
          <a:lstStyle/>
          <a:p>
            <a:r>
              <a:rPr lang="fi-FI" dirty="0" smtClean="0"/>
              <a:t>Tavoitteet: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30036"/>
            <a:ext cx="8229600" cy="5153892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Tutustutaan ryhmän lasten kulttuureihin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Eheyttäminen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Lasten oman ajattelun herättely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Lasten osallisuus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Vanhempien osallistaminen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63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432202" y="4487307"/>
            <a:ext cx="5278582" cy="902998"/>
          </a:xfrm>
        </p:spPr>
        <p:txBody>
          <a:bodyPr/>
          <a:lstStyle/>
          <a:p>
            <a:r>
              <a:rPr lang="fi-FI" dirty="0" smtClean="0"/>
              <a:t>Dokumenttiseinällä dokumentoimme projektiamme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9" y="3160767"/>
            <a:ext cx="4507345" cy="3380509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5" t="10690" r="3829" b="13611"/>
          <a:stretch/>
        </p:blipFill>
        <p:spPr>
          <a:xfrm rot="21125212">
            <a:off x="101385" y="522011"/>
            <a:ext cx="5045759" cy="2906974"/>
          </a:xfr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7373" b="16363"/>
          <a:stretch/>
        </p:blipFill>
        <p:spPr>
          <a:xfrm>
            <a:off x="5246311" y="381965"/>
            <a:ext cx="3826822" cy="21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035"/>
          </a:xfrm>
        </p:spPr>
        <p:txBody>
          <a:bodyPr/>
          <a:lstStyle/>
          <a:p>
            <a:r>
              <a:rPr lang="fi-FI" dirty="0" smtClean="0"/>
              <a:t>Maailmanmatkaajan passia täytimme matkan edetessä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652">
            <a:off x="4427702" y="1842656"/>
            <a:ext cx="4470398" cy="3352799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208">
            <a:off x="663424" y="1422031"/>
            <a:ext cx="3806744" cy="5147664"/>
          </a:xfrm>
        </p:spPr>
      </p:pic>
    </p:spTree>
    <p:extLst>
      <p:ext uri="{BB962C8B-B14F-4D97-AF65-F5344CB8AC3E}">
        <p14:creationId xmlns:p14="http://schemas.microsoft.com/office/powerpoint/2010/main" val="2070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 smtClean="0"/>
              <a:t>Käytännön toteutus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584" y="914400"/>
            <a:ext cx="8229600" cy="5597236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Joka viikko uusi maa, kirje johdattelee tarinaa eteenpäin</a:t>
            </a:r>
          </a:p>
          <a:p>
            <a:r>
              <a:rPr lang="fi-FI" dirty="0"/>
              <a:t> </a:t>
            </a:r>
            <a:r>
              <a:rPr lang="fi-FI" dirty="0" smtClean="0"/>
              <a:t>Alkuasetelma: Lähdetään etsimään Pirkko Perhosen kadonnutta ystävää Leevi Lunnia</a:t>
            </a:r>
          </a:p>
          <a:p>
            <a:r>
              <a:rPr lang="fi-FI" dirty="0" smtClean="0"/>
              <a:t>Valitsemamme maat:</a:t>
            </a:r>
          </a:p>
          <a:p>
            <a:pPr lvl="1"/>
            <a:r>
              <a:rPr lang="fi-FI" dirty="0" smtClean="0"/>
              <a:t>Ranska</a:t>
            </a:r>
          </a:p>
          <a:p>
            <a:pPr lvl="1"/>
            <a:r>
              <a:rPr lang="fi-FI" dirty="0" smtClean="0"/>
              <a:t>Englanti</a:t>
            </a:r>
          </a:p>
          <a:p>
            <a:pPr lvl="1"/>
            <a:r>
              <a:rPr lang="fi-FI" dirty="0" smtClean="0"/>
              <a:t>Filippiinit</a:t>
            </a:r>
          </a:p>
          <a:p>
            <a:pPr lvl="1"/>
            <a:r>
              <a:rPr lang="fi-FI" dirty="0" smtClean="0"/>
              <a:t>Puola</a:t>
            </a:r>
          </a:p>
          <a:p>
            <a:pPr lvl="1"/>
            <a:r>
              <a:rPr lang="fi-FI" dirty="0" smtClean="0"/>
              <a:t>Suomi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22">
            <a:off x="4387274" y="3269673"/>
            <a:ext cx="4193310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9709"/>
          </a:xfrm>
        </p:spPr>
        <p:txBody>
          <a:bodyPr/>
          <a:lstStyle/>
          <a:p>
            <a:r>
              <a:rPr lang="fi-FI" dirty="0" smtClean="0"/>
              <a:t>Käytettyjä menetelmiä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678873"/>
            <a:ext cx="8229600" cy="5971309"/>
          </a:xfrm>
        </p:spPr>
        <p:txBody>
          <a:bodyPr>
            <a:normAutofit/>
          </a:bodyPr>
          <a:lstStyle/>
          <a:p>
            <a:r>
              <a:rPr lang="fi-FI" dirty="0" err="1" smtClean="0"/>
              <a:t>Esiopsin</a:t>
            </a:r>
            <a:r>
              <a:rPr lang="fi-FI" dirty="0" smtClean="0"/>
              <a:t> oppimiskokonaisuuksien mukaisesti:</a:t>
            </a:r>
          </a:p>
          <a:p>
            <a:pPr lvl="1"/>
            <a:r>
              <a:rPr lang="fi-FI" dirty="0" smtClean="0"/>
              <a:t>Ilmaisun monet muodot</a:t>
            </a:r>
          </a:p>
          <a:p>
            <a:pPr lvl="2"/>
            <a:r>
              <a:rPr lang="fi-FI" dirty="0" smtClean="0"/>
              <a:t>askartelu, eläytyminen tarinaan kehollisesti, musiikki, laulut</a:t>
            </a:r>
          </a:p>
          <a:p>
            <a:pPr marL="914400" lvl="2" indent="0">
              <a:buNone/>
            </a:pPr>
            <a:endParaRPr lang="fi-FI" dirty="0"/>
          </a:p>
          <a:p>
            <a:pPr marL="914400" lvl="2" indent="0">
              <a:buNone/>
            </a:pPr>
            <a:endParaRPr lang="fi-FI" dirty="0" smtClean="0"/>
          </a:p>
          <a:p>
            <a:pPr marL="914400" lvl="2" indent="0">
              <a:buNone/>
            </a:pPr>
            <a:endParaRPr lang="fi-FI" dirty="0"/>
          </a:p>
          <a:p>
            <a:pPr marL="914400" lvl="2" indent="0">
              <a:buNone/>
            </a:pPr>
            <a:endParaRPr lang="fi-FI" dirty="0" smtClean="0"/>
          </a:p>
          <a:p>
            <a:pPr lvl="1"/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43" y="2759233"/>
            <a:ext cx="2927466" cy="389866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" y="3241963"/>
            <a:ext cx="5661311" cy="27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413</Words>
  <Application>Microsoft Office PowerPoint</Application>
  <PresentationFormat>Näytössä katseltava diaesitys (4:3)</PresentationFormat>
  <Paragraphs>90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Tietoa ja taitoa kielen varhentamiseen Storyline ja leikit  Katja Jylhänkangas ja Emmi Sundqvist</vt:lpstr>
      <vt:lpstr>Storyline-menetelmä pähkinänkuoressa</vt:lpstr>
      <vt:lpstr>Storyline-rakenne</vt:lpstr>
      <vt:lpstr>Pirkko Perhosen seikkailut maailmalla – storyline-projektin kokeilua</vt:lpstr>
      <vt:lpstr>Tavoitteet:</vt:lpstr>
      <vt:lpstr>Dokumenttiseinällä dokumentoimme projektiamme</vt:lpstr>
      <vt:lpstr>Maailmanmatkaajan passia täytimme matkan edetessä</vt:lpstr>
      <vt:lpstr>Käytännön toteutus</vt:lpstr>
      <vt:lpstr>Käytettyjä menetelmiä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Storyline-suunnitelma ja materiaalipankki</vt:lpstr>
      <vt:lpstr>Leikkejä</vt:lpstr>
      <vt:lpstr>PowerPoint-esitys</vt:lpstr>
      <vt:lpstr>PowerPoint-esitys</vt:lpstr>
      <vt:lpstr>PowerPoint-esitys</vt:lpstr>
      <vt:lpstr>PowerPoint-esitys</vt:lpstr>
      <vt:lpstr>PowerPoint-esitys</vt:lpstr>
      <vt:lpstr>KIITOS</vt:lpstr>
    </vt:vector>
  </TitlesOfParts>
  <Company>Mainostoimisto Synergia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Susanna Kaharinen</dc:creator>
  <cp:lastModifiedBy>Katja Jylhänkangas</cp:lastModifiedBy>
  <cp:revision>41</cp:revision>
  <cp:lastPrinted>2019-04-24T09:01:07Z</cp:lastPrinted>
  <dcterms:created xsi:type="dcterms:W3CDTF">2016-04-07T06:03:51Z</dcterms:created>
  <dcterms:modified xsi:type="dcterms:W3CDTF">2019-04-24T09:22:43Z</dcterms:modified>
</cp:coreProperties>
</file>