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4" r:id="rId8"/>
    <p:sldId id="266" r:id="rId9"/>
    <p:sldId id="267" r:id="rId10"/>
    <p:sldId id="268"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22" autoAdjust="0"/>
    <p:restoredTop sz="94660"/>
  </p:normalViewPr>
  <p:slideViewPr>
    <p:cSldViewPr snapToGrid="0">
      <p:cViewPr varScale="1">
        <p:scale>
          <a:sx n="80" d="100"/>
          <a:sy n="80" d="100"/>
        </p:scale>
        <p:origin x="3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i-FI" smtClean="0"/>
              <a:t>Muokkaa perustyyl. napsautt.</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33BB3A18-984D-4C7A-BC36-B5A797635C74}" type="datetimeFigureOut">
              <a:rPr lang="fi-FI" smtClean="0"/>
              <a:t>27.1.2019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94D06A-4B16-4E38-9C26-DE691F17ECAC}" type="slidenum">
              <a:rPr lang="fi-FI" smtClean="0"/>
              <a:t>‹#›</a:t>
            </a:fld>
            <a:endParaRPr lang="fi-FI"/>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08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a:t>
            </a:r>
          </a:p>
        </p:txBody>
      </p:sp>
      <p:sp>
        <p:nvSpPr>
          <p:cNvPr id="3" name="Date Placeholder 2"/>
          <p:cNvSpPr>
            <a:spLocks noGrp="1"/>
          </p:cNvSpPr>
          <p:nvPr>
            <p:ph type="dt" sz="half" idx="10"/>
          </p:nvPr>
        </p:nvSpPr>
        <p:spPr/>
        <p:txBody>
          <a:bodyPr/>
          <a:lstStyle/>
          <a:p>
            <a:fld id="{33BB3A18-984D-4C7A-BC36-B5A797635C74}" type="datetimeFigureOut">
              <a:rPr lang="fi-FI" smtClean="0"/>
              <a:t>27.1.2019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207209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i-FI" smtClean="0"/>
              <a:t>Muokkaa perustyyl. napsautt.</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33BB3A18-984D-4C7A-BC36-B5A797635C74}" type="datetimeFigureOut">
              <a:rPr lang="fi-FI" smtClean="0"/>
              <a:t>27.1.2019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213225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33BB3A18-984D-4C7A-BC36-B5A797635C74}" type="datetimeFigureOut">
              <a:rPr lang="fi-FI" smtClean="0"/>
              <a:t>27.1.2019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94D06A-4B16-4E38-9C26-DE691F17ECAC}" type="slidenum">
              <a:rPr lang="fi-FI" smtClean="0"/>
              <a:t>‹#›</a:t>
            </a:fld>
            <a:endParaRPr lang="fi-FI"/>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1205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i-FI" smtClean="0"/>
              <a:t>Muokkaa perustyyl. napsautt.</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33BB3A18-984D-4C7A-BC36-B5A797635C74}" type="datetimeFigureOut">
              <a:rPr lang="fi-FI" smtClean="0"/>
              <a:t>27.1.2019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420367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i-FI" smtClean="0"/>
              <a:t>Muokkaa tekstin perustyylejä</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33BB3A18-984D-4C7A-BC36-B5A797635C74}" type="datetimeFigureOut">
              <a:rPr lang="fi-FI" smtClean="0"/>
              <a:t>27.1.2019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94D06A-4B16-4E38-9C26-DE691F17ECAC}" type="slidenum">
              <a:rPr lang="fi-FI" smtClean="0"/>
              <a:t>‹#›</a:t>
            </a:fld>
            <a:endParaRPr lang="fi-FI"/>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12975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i-FI" smtClean="0"/>
              <a:t>Muokkaa tekstin perustyylejä</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33BB3A18-984D-4C7A-BC36-B5A797635C74}" type="datetimeFigureOut">
              <a:rPr lang="fi-FI" smtClean="0"/>
              <a:t>27.1.2019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784014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33BB3A18-984D-4C7A-BC36-B5A797635C74}" type="datetimeFigureOut">
              <a:rPr lang="fi-FI" smtClean="0"/>
              <a:t>27.1.2019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3861748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33BB3A18-984D-4C7A-BC36-B5A797635C74}" type="datetimeFigureOut">
              <a:rPr lang="fi-FI" smtClean="0"/>
              <a:t>27.1.2019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133089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nchor="ct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33BB3A18-984D-4C7A-BC36-B5A797635C74}" type="datetimeFigureOut">
              <a:rPr lang="fi-FI" smtClean="0"/>
              <a:t>27.1.2019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362967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i-FI" smtClean="0"/>
              <a:t>Muokkaa perustyyl. napsautt.</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33BB3A18-984D-4C7A-BC36-B5A797635C74}" type="datetimeFigureOut">
              <a:rPr lang="fi-FI" smtClean="0"/>
              <a:t>27.1.2019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292346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33BB3A18-984D-4C7A-BC36-B5A797635C74}" type="datetimeFigureOut">
              <a:rPr lang="fi-FI" smtClean="0"/>
              <a:t>27.1.2019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54682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33BB3A18-984D-4C7A-BC36-B5A797635C74}" type="datetimeFigureOut">
              <a:rPr lang="fi-FI" smtClean="0"/>
              <a:t>27.1.2019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399931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33BB3A18-984D-4C7A-BC36-B5A797635C74}" type="datetimeFigureOut">
              <a:rPr lang="fi-FI" smtClean="0"/>
              <a:t>27.1.2019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335020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3A18-984D-4C7A-BC36-B5A797635C74}" type="datetimeFigureOut">
              <a:rPr lang="fi-FI" smtClean="0"/>
              <a:t>27.1.2019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58094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i-FI" smtClean="0"/>
              <a:t>Muokkaa perustyyl. napsautt.</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33BB3A18-984D-4C7A-BC36-B5A797635C74}" type="datetimeFigureOut">
              <a:rPr lang="fi-FI" smtClean="0"/>
              <a:t>27.1.2019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300504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i-FI" smtClean="0"/>
              <a:t>Muokkaa perustyyl. napsautt.</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33BB3A18-984D-4C7A-BC36-B5A797635C74}" type="datetimeFigureOut">
              <a:rPr lang="fi-FI" smtClean="0"/>
              <a:t>27.1.2019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B94D06A-4B16-4E38-9C26-DE691F17ECAC}" type="slidenum">
              <a:rPr lang="fi-FI" smtClean="0"/>
              <a:t>‹#›</a:t>
            </a:fld>
            <a:endParaRPr lang="fi-FI"/>
          </a:p>
        </p:txBody>
      </p:sp>
    </p:spTree>
    <p:extLst>
      <p:ext uri="{BB962C8B-B14F-4D97-AF65-F5344CB8AC3E}">
        <p14:creationId xmlns:p14="http://schemas.microsoft.com/office/powerpoint/2010/main" val="395617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3BB3A18-984D-4C7A-BC36-B5A797635C74}" type="datetimeFigureOut">
              <a:rPr lang="fi-FI" smtClean="0"/>
              <a:t>27.1.2019</a:t>
            </a:fld>
            <a:endParaRPr lang="fi-FI"/>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i-FI"/>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B94D06A-4B16-4E38-9C26-DE691F17ECAC}" type="slidenum">
              <a:rPr lang="fi-FI" smtClean="0"/>
              <a:t>‹#›</a:t>
            </a:fld>
            <a:endParaRPr lang="fi-FI"/>
          </a:p>
        </p:txBody>
      </p:sp>
    </p:spTree>
    <p:extLst>
      <p:ext uri="{BB962C8B-B14F-4D97-AF65-F5344CB8AC3E}">
        <p14:creationId xmlns:p14="http://schemas.microsoft.com/office/powerpoint/2010/main" val="21432972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peda.net/jyvaskyla/paivakotikoulut/ps/tiivistelm&#228;/pho" TargetMode="External"/><Relationship Id="rId2" Type="http://schemas.openxmlformats.org/officeDocument/2006/relationships/hyperlink" Target="https://peda.net/jyvaskyla/paivakotikoulut/p%C3%A4iv%C3%A4kotikoulut/ps"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Pedagogiikkaa ja oppimisympäristöjä</a:t>
            </a:r>
            <a:endParaRPr lang="fi-FI" dirty="0"/>
          </a:p>
        </p:txBody>
      </p:sp>
      <p:sp>
        <p:nvSpPr>
          <p:cNvPr id="3" name="Alaotsikko 2"/>
          <p:cNvSpPr>
            <a:spLocks noGrp="1"/>
          </p:cNvSpPr>
          <p:nvPr>
            <p:ph type="subTitle" idx="1"/>
          </p:nvPr>
        </p:nvSpPr>
        <p:spPr/>
        <p:txBody>
          <a:bodyPr/>
          <a:lstStyle/>
          <a:p>
            <a:r>
              <a:rPr lang="fi-FI" dirty="0" smtClean="0"/>
              <a:t>Kortepohjan koulun koulutusiltapäivä 6.2.2019 </a:t>
            </a:r>
          </a:p>
          <a:p>
            <a:r>
              <a:rPr lang="fi-FI" dirty="0" err="1" smtClean="0"/>
              <a:t>Keski-Palokan</a:t>
            </a:r>
            <a:r>
              <a:rPr lang="fi-FI" dirty="0" smtClean="0"/>
              <a:t> koulu</a:t>
            </a:r>
            <a:endParaRPr lang="fi-FI" dirty="0"/>
          </a:p>
        </p:txBody>
      </p:sp>
    </p:spTree>
    <p:extLst>
      <p:ext uri="{BB962C8B-B14F-4D97-AF65-F5344CB8AC3E}">
        <p14:creationId xmlns:p14="http://schemas.microsoft.com/office/powerpoint/2010/main" val="3738610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5" name="Sisällön paikkamerkk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4213" y="916700"/>
            <a:ext cx="4937125" cy="3152937"/>
          </a:xfrm>
        </p:spPr>
      </p:pic>
      <p:pic>
        <p:nvPicPr>
          <p:cNvPr id="6" name="Sisällön paikkamerkki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08663" y="916700"/>
            <a:ext cx="4933950" cy="3152938"/>
          </a:xfrm>
        </p:spPr>
      </p:pic>
    </p:spTree>
    <p:extLst>
      <p:ext uri="{BB962C8B-B14F-4D97-AF65-F5344CB8AC3E}">
        <p14:creationId xmlns:p14="http://schemas.microsoft.com/office/powerpoint/2010/main" val="366197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smtClean="0"/>
              <a:t>Ryhmätyöskentelyä</a:t>
            </a:r>
            <a:r>
              <a:rPr lang="fi-FI" sz="1400" dirty="0" smtClean="0"/>
              <a:t> (Tiina </a:t>
            </a:r>
            <a:r>
              <a:rPr lang="fi-FI" sz="1400" dirty="0" err="1" smtClean="0"/>
              <a:t>malste&amp;tiimi</a:t>
            </a:r>
            <a:r>
              <a:rPr lang="fi-FI" sz="1400" dirty="0" smtClean="0"/>
              <a:t>)</a:t>
            </a:r>
            <a:endParaRPr lang="fi-FI" sz="1400" dirty="0"/>
          </a:p>
        </p:txBody>
      </p:sp>
      <p:sp>
        <p:nvSpPr>
          <p:cNvPr id="3" name="Sisällön paikkamerkki 2"/>
          <p:cNvSpPr>
            <a:spLocks noGrp="1"/>
          </p:cNvSpPr>
          <p:nvPr>
            <p:ph idx="1"/>
          </p:nvPr>
        </p:nvSpPr>
        <p:spPr/>
        <p:txBody>
          <a:bodyPr/>
          <a:lstStyle/>
          <a:p>
            <a:r>
              <a:rPr lang="fi-FI" dirty="0" smtClean="0"/>
              <a:t>0-1-2 tiimi (eskariopet, </a:t>
            </a:r>
            <a:r>
              <a:rPr lang="fi-FI" dirty="0" err="1" smtClean="0"/>
              <a:t>Suski</a:t>
            </a:r>
            <a:r>
              <a:rPr lang="fi-FI" dirty="0" smtClean="0"/>
              <a:t>, Suvi, Erkka, Saija, Kirsi, Minna)</a:t>
            </a:r>
          </a:p>
          <a:p>
            <a:r>
              <a:rPr lang="fi-FI" dirty="0" smtClean="0"/>
              <a:t>3-4 tiimi (Gwyneth, Riitta, Elli, Saana, Taina, Paula, Teemu, Leana)</a:t>
            </a:r>
            <a:endParaRPr lang="fi-FI" dirty="0"/>
          </a:p>
          <a:p>
            <a:r>
              <a:rPr lang="fi-FI" dirty="0" smtClean="0"/>
              <a:t>5-6 tiimi (Jessica, Heli, Kimmo, Jaakko, Sari, Pekka, Virve, Mika)</a:t>
            </a:r>
            <a:endParaRPr lang="fi-FI" dirty="0"/>
          </a:p>
        </p:txBody>
      </p:sp>
    </p:spTree>
    <p:extLst>
      <p:ext uri="{BB962C8B-B14F-4D97-AF65-F5344CB8AC3E}">
        <p14:creationId xmlns:p14="http://schemas.microsoft.com/office/powerpoint/2010/main" val="2932841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Yhteinen tahtotila kehityksen moottorina</a:t>
            </a:r>
            <a:endParaRPr lang="fi-FI" dirty="0"/>
          </a:p>
        </p:txBody>
      </p:sp>
      <p:pic>
        <p:nvPicPr>
          <p:cNvPr id="5" name="Kuvan paikkamerkki 4"/>
          <p:cNvPicPr>
            <a:picLocks noGrp="1" noChangeAspect="1"/>
          </p:cNvPicPr>
          <p:nvPr>
            <p:ph type="pic" idx="1"/>
          </p:nvPr>
        </p:nvPicPr>
        <p:blipFill>
          <a:blip r:embed="rId2">
            <a:extLst>
              <a:ext uri="{28A0092B-C50C-407E-A947-70E740481C1C}">
                <a14:useLocalDpi xmlns:a14="http://schemas.microsoft.com/office/drawing/2010/main" val="0"/>
              </a:ext>
            </a:extLst>
          </a:blip>
          <a:srcRect l="2153" r="2153"/>
          <a:stretch>
            <a:fillRect/>
          </a:stretch>
        </p:blipFill>
        <p:spPr/>
      </p:pic>
      <p:sp>
        <p:nvSpPr>
          <p:cNvPr id="4" name="Tekstin paikkamerkki 3"/>
          <p:cNvSpPr>
            <a:spLocks noGrp="1"/>
          </p:cNvSpPr>
          <p:nvPr>
            <p:ph type="body" sz="half" idx="2"/>
          </p:nvPr>
        </p:nvSpPr>
        <p:spPr/>
        <p:txBody>
          <a:bodyPr>
            <a:normAutofit fontScale="77500" lnSpcReduction="20000"/>
          </a:bodyPr>
          <a:lstStyle/>
          <a:p>
            <a:pPr marL="285750" indent="-285750">
              <a:buFont typeface="Arial" panose="020B0604020202020204" pitchFamily="34" charset="0"/>
              <a:buChar char="•"/>
            </a:pPr>
            <a:r>
              <a:rPr lang="fi-FI" dirty="0" smtClean="0"/>
              <a:t>Pedagoginen suunnitelma </a:t>
            </a:r>
          </a:p>
          <a:p>
            <a:pPr marL="285750" indent="-285750">
              <a:buFont typeface="Arial" panose="020B0604020202020204" pitchFamily="34" charset="0"/>
              <a:buChar char="•"/>
            </a:pPr>
            <a:r>
              <a:rPr lang="fi-FI" dirty="0" smtClean="0"/>
              <a:t>Oppimisympäristöpohdinnat</a:t>
            </a:r>
          </a:p>
          <a:p>
            <a:pPr marL="285750" indent="-285750">
              <a:buFont typeface="Arial" panose="020B0604020202020204" pitchFamily="34" charset="0"/>
              <a:buChar char="•"/>
            </a:pPr>
            <a:r>
              <a:rPr lang="fi-FI" dirty="0" smtClean="0"/>
              <a:t>Vierailut ja tuliaisten mietintä</a:t>
            </a:r>
          </a:p>
          <a:p>
            <a:pPr marL="285750" indent="-285750">
              <a:buFont typeface="Arial" panose="020B0604020202020204" pitchFamily="34" charset="0"/>
              <a:buChar char="•"/>
            </a:pPr>
            <a:r>
              <a:rPr lang="fi-FI" dirty="0" smtClean="0"/>
              <a:t>Tulevaisuustarinat</a:t>
            </a:r>
          </a:p>
          <a:p>
            <a:pPr marL="285750" indent="-285750">
              <a:buFont typeface="Arial" panose="020B0604020202020204" pitchFamily="34" charset="0"/>
              <a:buChar char="•"/>
            </a:pPr>
            <a:r>
              <a:rPr lang="fi-FI" dirty="0" smtClean="0"/>
              <a:t>Sisäympäristön suunnittelu</a:t>
            </a:r>
          </a:p>
          <a:p>
            <a:pPr marL="285750" indent="-285750">
              <a:buFont typeface="Arial" panose="020B0604020202020204" pitchFamily="34" charset="0"/>
              <a:buChar char="•"/>
            </a:pPr>
            <a:r>
              <a:rPr lang="fi-FI" dirty="0" smtClean="0"/>
              <a:t>Toimintatavat ja pelisäännöt</a:t>
            </a:r>
          </a:p>
          <a:p>
            <a:pPr marL="285750" indent="-285750">
              <a:buFont typeface="Arial" panose="020B0604020202020204" pitchFamily="34" charset="0"/>
              <a:buChar char="•"/>
            </a:pPr>
            <a:r>
              <a:rPr lang="fi-FI" dirty="0" smtClean="0"/>
              <a:t>Havainnot arjesta ja suunnan tarkistukset</a:t>
            </a:r>
            <a:endParaRPr lang="fi-FI" dirty="0"/>
          </a:p>
        </p:txBody>
      </p:sp>
    </p:spTree>
    <p:extLst>
      <p:ext uri="{BB962C8B-B14F-4D97-AF65-F5344CB8AC3E}">
        <p14:creationId xmlns:p14="http://schemas.microsoft.com/office/powerpoint/2010/main" val="185142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89330" y="341906"/>
            <a:ext cx="10054824" cy="2345635"/>
          </a:xfrm>
        </p:spPr>
        <p:txBody>
          <a:bodyPr>
            <a:normAutofit/>
          </a:bodyPr>
          <a:lstStyle/>
          <a:p>
            <a:r>
              <a:rPr lang="fi-FI" dirty="0" smtClean="0">
                <a:hlinkClick r:id="rId2"/>
              </a:rPr>
              <a:t>PEDAGOGINEN SUUNNITELMA</a:t>
            </a:r>
            <a:r>
              <a:rPr lang="fi-FI" dirty="0" smtClean="0"/>
              <a:t>:</a:t>
            </a:r>
            <a:br>
              <a:rPr lang="fi-FI" dirty="0" smtClean="0"/>
            </a:br>
            <a:r>
              <a:rPr lang="fi-FI" sz="2000" dirty="0">
                <a:hlinkClick r:id="rId3"/>
              </a:rPr>
              <a:t>Päiväkotikoulusta muodostuu turvallinen, monipuolinen ja motivoiva oppimisympäristö</a:t>
            </a:r>
            <a:r>
              <a:rPr lang="fi-FI" sz="2000" dirty="0"/>
              <a:t>, joka innostaa lapsia oppimiseen ja kasvuun ja josta muodostuu yhteinen kohtaamispaikka koko alueen asukkaille. Oppimisympäristö on kaikille yhteinen.</a:t>
            </a:r>
          </a:p>
        </p:txBody>
      </p:sp>
      <p:sp>
        <p:nvSpPr>
          <p:cNvPr id="3" name="Tekstin paikkamerkki 2"/>
          <p:cNvSpPr>
            <a:spLocks noGrp="1"/>
          </p:cNvSpPr>
          <p:nvPr>
            <p:ph type="body" sz="quarter" idx="13"/>
          </p:nvPr>
        </p:nvSpPr>
        <p:spPr>
          <a:xfrm>
            <a:off x="1167916" y="2520564"/>
            <a:ext cx="8534400" cy="963433"/>
          </a:xfrm>
        </p:spPr>
        <p:txBody>
          <a:bodyPr>
            <a:normAutofit fontScale="85000" lnSpcReduction="20000"/>
          </a:bodyPr>
          <a:lstStyle/>
          <a:p>
            <a:r>
              <a:rPr lang="fi-FI" dirty="0"/>
              <a:t>Pedagogisena lähtökohtana on kasvu- ja oppimisympäristö, jossa lapsi aloittaa opinpolkunsa varhaiskasvatuksessa ja siirtyy joustavasti esiopetukseen sekä perusopetukseen. Kasvaessaan lapsi tutustuu vähitellen laajenevaan yhteisöön ja toimintaympäristöön. </a:t>
            </a:r>
          </a:p>
        </p:txBody>
      </p:sp>
      <p:sp>
        <p:nvSpPr>
          <p:cNvPr id="4" name="Tekstin paikkamerkki 3"/>
          <p:cNvSpPr>
            <a:spLocks noGrp="1"/>
          </p:cNvSpPr>
          <p:nvPr>
            <p:ph type="body" idx="1"/>
          </p:nvPr>
        </p:nvSpPr>
        <p:spPr>
          <a:xfrm>
            <a:off x="684212" y="3650974"/>
            <a:ext cx="9143599" cy="3073178"/>
          </a:xfrm>
        </p:spPr>
        <p:txBody>
          <a:bodyPr>
            <a:normAutofit fontScale="85000" lnSpcReduction="20000"/>
          </a:bodyPr>
          <a:lstStyle/>
          <a:p>
            <a:r>
              <a:rPr lang="fi-FI" dirty="0"/>
              <a:t>Päiväkodin lapsista muodostetaan kulloisenkin tarpeen mukaan ryhmiä siten, että työparilla/tiimillä voi tilanteen mukaan olla lapsia 0-5 -vuotiaista</a:t>
            </a:r>
            <a:r>
              <a:rPr lang="fi-FI" dirty="0" smtClean="0"/>
              <a:t>.</a:t>
            </a:r>
          </a:p>
          <a:p>
            <a:r>
              <a:rPr lang="fi-FI" dirty="0"/>
              <a:t/>
            </a:r>
            <a:br>
              <a:rPr lang="fi-FI" dirty="0"/>
            </a:br>
            <a:r>
              <a:rPr lang="fi-FI" dirty="0" err="1"/>
              <a:t>Esi</a:t>
            </a:r>
            <a:r>
              <a:rPr lang="fi-FI" dirty="0"/>
              <a:t>- ja alkuopetus eli 6-8 -vuotiaat toimivat yhdessä. Opetusta on toisinaan ikätasoisissa ryhmissä, toisinaan sekaryhmissä eskareiden ja 1.luokan oppilaiden kesken tai ryhmissä, joissa on </a:t>
            </a:r>
            <a:r>
              <a:rPr lang="fi-FI" dirty="0" err="1"/>
              <a:t>oppijoita</a:t>
            </a:r>
            <a:r>
              <a:rPr lang="fi-FI" dirty="0"/>
              <a:t> eskareista, </a:t>
            </a:r>
            <a:r>
              <a:rPr lang="fi-FI" dirty="0" err="1"/>
              <a:t>eppu-</a:t>
            </a:r>
            <a:r>
              <a:rPr lang="fi-FI" dirty="0"/>
              <a:t> ja </a:t>
            </a:r>
            <a:r>
              <a:rPr lang="fi-FI" dirty="0" err="1"/>
              <a:t>toppuluokkalaisista</a:t>
            </a:r>
            <a:r>
              <a:rPr lang="fi-FI" dirty="0" smtClean="0"/>
              <a:t>.</a:t>
            </a:r>
          </a:p>
          <a:p>
            <a:r>
              <a:rPr lang="fi-FI" dirty="0"/>
              <a:t/>
            </a:r>
            <a:br>
              <a:rPr lang="fi-FI" dirty="0"/>
            </a:br>
            <a:r>
              <a:rPr lang="fi-FI" dirty="0"/>
              <a:t>3.-6.luokkalaiset ryhmitellään joustavasti oppimisen tavoitteiden mukaisesti. Ryhmiä voivat muodostaa esim. 3-4 luokkalaiset tai 5-6 luokkalaiset. Myös muunlaisia </a:t>
            </a:r>
            <a:r>
              <a:rPr lang="fi-FI" dirty="0" smtClean="0"/>
              <a:t> </a:t>
            </a:r>
            <a:r>
              <a:rPr lang="fi-FI" dirty="0" err="1"/>
              <a:t>oppijoiden</a:t>
            </a:r>
            <a:r>
              <a:rPr lang="fi-FI" dirty="0"/>
              <a:t> ryhmittelyjä käytetään</a:t>
            </a:r>
            <a:r>
              <a:rPr lang="fi-FI" dirty="0" smtClean="0"/>
              <a:t>.</a:t>
            </a:r>
          </a:p>
          <a:p>
            <a:r>
              <a:rPr lang="fi-FI" dirty="0"/>
              <a:t>Iltapäivällä esiopetusajan päätyttyä esiopetusikäiset ja </a:t>
            </a:r>
            <a:r>
              <a:rPr lang="fi-FI" dirty="0" err="1"/>
              <a:t>Jälkkäri</a:t>
            </a:r>
            <a:r>
              <a:rPr lang="fi-FI" dirty="0"/>
              <a:t>-toiminnan piirissä olevat lapset toimivat yhteisissä tiloissa yhdessä. </a:t>
            </a:r>
          </a:p>
        </p:txBody>
      </p:sp>
    </p:spTree>
    <p:extLst>
      <p:ext uri="{BB962C8B-B14F-4D97-AF65-F5344CB8AC3E}">
        <p14:creationId xmlns:p14="http://schemas.microsoft.com/office/powerpoint/2010/main" val="390915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2" y="5939624"/>
            <a:ext cx="8534400" cy="795131"/>
          </a:xfrm>
        </p:spPr>
        <p:txBody>
          <a:bodyPr>
            <a:normAutofit/>
          </a:bodyPr>
          <a:lstStyle/>
          <a:p>
            <a:r>
              <a:rPr lang="fi-FI" sz="2000" dirty="0" smtClean="0"/>
              <a:t>Pedagoginen suunnitelma</a:t>
            </a:r>
            <a:r>
              <a:rPr lang="fi-FI" sz="2400" dirty="0" smtClean="0"/>
              <a:t/>
            </a:r>
            <a:br>
              <a:rPr lang="fi-FI" sz="2400" dirty="0" smtClean="0"/>
            </a:br>
            <a:endParaRPr lang="fi-FI" sz="2400" dirty="0"/>
          </a:p>
        </p:txBody>
      </p:sp>
      <p:sp>
        <p:nvSpPr>
          <p:cNvPr id="3" name="Sisällön paikkamerkki 2"/>
          <p:cNvSpPr>
            <a:spLocks noGrp="1"/>
          </p:cNvSpPr>
          <p:nvPr>
            <p:ph idx="1"/>
          </p:nvPr>
        </p:nvSpPr>
        <p:spPr>
          <a:xfrm>
            <a:off x="684212" y="135172"/>
            <a:ext cx="8534400" cy="5804452"/>
          </a:xfrm>
        </p:spPr>
        <p:txBody>
          <a:bodyPr>
            <a:normAutofit fontScale="62500" lnSpcReduction="20000"/>
          </a:bodyPr>
          <a:lstStyle/>
          <a:p>
            <a:r>
              <a:rPr lang="fi-FI" sz="4000" b="1" dirty="0"/>
              <a:t>Toiminta-ajatus ja arvopohja toiminnalle </a:t>
            </a:r>
            <a:r>
              <a:rPr lang="fi-FI" dirty="0"/>
              <a:t/>
            </a:r>
            <a:br>
              <a:rPr lang="fi-FI" dirty="0"/>
            </a:br>
            <a:r>
              <a:rPr lang="fi-FI" dirty="0"/>
              <a:t/>
            </a:r>
            <a:br>
              <a:rPr lang="fi-FI" dirty="0"/>
            </a:br>
            <a:r>
              <a:rPr lang="fi-FI" dirty="0"/>
              <a:t>Päiväkotikoulu </a:t>
            </a:r>
            <a:r>
              <a:rPr lang="fi-FI" dirty="0" err="1"/>
              <a:t>oppimis</a:t>
            </a:r>
            <a:r>
              <a:rPr lang="fi-FI" dirty="0"/>
              <a:t>- ja toimintaympäristönä sekä kohtaamispaikkana ilmentää kaupunkistrategian arvopohjaa</a:t>
            </a:r>
            <a:r>
              <a:rPr lang="fi-FI" dirty="0" smtClean="0"/>
              <a:t>:</a:t>
            </a:r>
          </a:p>
          <a:p>
            <a:pPr marL="0" indent="0">
              <a:buNone/>
            </a:pPr>
            <a:r>
              <a:rPr lang="fi-FI" b="1" dirty="0">
                <a:solidFill>
                  <a:srgbClr val="0070C0"/>
                </a:solidFill>
              </a:rPr>
              <a:t/>
            </a:r>
            <a:br>
              <a:rPr lang="fi-FI" b="1" dirty="0">
                <a:solidFill>
                  <a:srgbClr val="0070C0"/>
                </a:solidFill>
              </a:rPr>
            </a:br>
            <a:r>
              <a:rPr lang="fi-FI" b="1" dirty="0">
                <a:solidFill>
                  <a:srgbClr val="0070C0"/>
                </a:solidFill>
              </a:rPr>
              <a:t>• </a:t>
            </a:r>
            <a:r>
              <a:rPr lang="fi-FI" sz="2900" b="1" dirty="0">
                <a:solidFill>
                  <a:schemeClr val="tx2">
                    <a:lumMod val="60000"/>
                    <a:lumOff val="40000"/>
                  </a:schemeClr>
                </a:solidFill>
              </a:rPr>
              <a:t>Rohkeasti aikaansa edellä</a:t>
            </a:r>
            <a:r>
              <a:rPr lang="fi-FI" sz="2600" b="1" dirty="0">
                <a:solidFill>
                  <a:schemeClr val="tx2">
                    <a:lumMod val="60000"/>
                    <a:lumOff val="40000"/>
                  </a:schemeClr>
                </a:solidFill>
              </a:rPr>
              <a:t> </a:t>
            </a:r>
            <a:r>
              <a:rPr lang="fi-FI" dirty="0"/>
              <a:t>– </a:t>
            </a:r>
            <a:r>
              <a:rPr lang="fi-FI" b="1" dirty="0"/>
              <a:t>Yhdessä uskaltaudutaan yrittämään, kokeilemaan ja kehittämään uutta</a:t>
            </a:r>
            <a:r>
              <a:rPr lang="fi-FI" b="1" dirty="0" smtClean="0"/>
              <a:t>!</a:t>
            </a:r>
          </a:p>
          <a:p>
            <a:pPr marL="0" indent="0">
              <a:buNone/>
            </a:pPr>
            <a:r>
              <a:rPr lang="fi-FI" dirty="0"/>
              <a:t/>
            </a:r>
            <a:br>
              <a:rPr lang="fi-FI" dirty="0"/>
            </a:br>
            <a:r>
              <a:rPr lang="fi-FI" dirty="0"/>
              <a:t>• </a:t>
            </a:r>
            <a:r>
              <a:rPr lang="fi-FI" sz="2600" b="1" dirty="0">
                <a:solidFill>
                  <a:schemeClr val="tx2">
                    <a:lumMod val="60000"/>
                    <a:lumOff val="40000"/>
                  </a:schemeClr>
                </a:solidFill>
              </a:rPr>
              <a:t>Vastuullisuus</a:t>
            </a:r>
            <a:r>
              <a:rPr lang="fi-FI" sz="2300" b="1" dirty="0">
                <a:solidFill>
                  <a:srgbClr val="0070C0"/>
                </a:solidFill>
              </a:rPr>
              <a:t> </a:t>
            </a:r>
            <a:r>
              <a:rPr lang="fi-FI" dirty="0"/>
              <a:t>– </a:t>
            </a:r>
            <a:r>
              <a:rPr lang="fi-FI" b="1" dirty="0"/>
              <a:t>Minun ja meidän on hyvä kasvaa yhdessä</a:t>
            </a:r>
            <a:r>
              <a:rPr lang="fi-FI" b="1" dirty="0" smtClean="0"/>
              <a:t>!</a:t>
            </a:r>
          </a:p>
          <a:p>
            <a:pPr marL="0" indent="0">
              <a:buNone/>
            </a:pPr>
            <a:r>
              <a:rPr lang="fi-FI" dirty="0"/>
              <a:t/>
            </a:r>
            <a:br>
              <a:rPr lang="fi-FI" dirty="0"/>
            </a:br>
            <a:r>
              <a:rPr lang="fi-FI" dirty="0"/>
              <a:t>• </a:t>
            </a:r>
            <a:r>
              <a:rPr lang="fi-FI" sz="2600" b="1" dirty="0">
                <a:solidFill>
                  <a:schemeClr val="tx2">
                    <a:lumMod val="60000"/>
                    <a:lumOff val="40000"/>
                  </a:schemeClr>
                </a:solidFill>
              </a:rPr>
              <a:t>Luottamus</a:t>
            </a:r>
            <a:r>
              <a:rPr lang="fi-FI" dirty="0"/>
              <a:t> – </a:t>
            </a:r>
            <a:r>
              <a:rPr lang="fi-FI" b="1" dirty="0"/>
              <a:t>Minusta ja meistä tulee jotain</a:t>
            </a:r>
            <a:r>
              <a:rPr lang="fi-FI" b="1" dirty="0" smtClean="0"/>
              <a:t>!</a:t>
            </a:r>
          </a:p>
          <a:p>
            <a:pPr marL="0" indent="0">
              <a:buNone/>
            </a:pPr>
            <a:r>
              <a:rPr lang="fi-FI" dirty="0"/>
              <a:t/>
            </a:r>
            <a:br>
              <a:rPr lang="fi-FI" dirty="0"/>
            </a:br>
            <a:r>
              <a:rPr lang="fi-FI" dirty="0"/>
              <a:t>•</a:t>
            </a:r>
            <a:r>
              <a:rPr lang="fi-FI" dirty="0">
                <a:solidFill>
                  <a:schemeClr val="tx2">
                    <a:lumMod val="60000"/>
                    <a:lumOff val="40000"/>
                  </a:schemeClr>
                </a:solidFill>
              </a:rPr>
              <a:t> </a:t>
            </a:r>
            <a:r>
              <a:rPr lang="fi-FI" sz="2900" b="1" dirty="0">
                <a:solidFill>
                  <a:schemeClr val="tx2">
                    <a:lumMod val="60000"/>
                    <a:lumOff val="40000"/>
                  </a:schemeClr>
                </a:solidFill>
              </a:rPr>
              <a:t>Luovuus</a:t>
            </a:r>
            <a:r>
              <a:rPr lang="fi-FI" sz="2600" dirty="0">
                <a:solidFill>
                  <a:schemeClr val="tx2">
                    <a:lumMod val="60000"/>
                    <a:lumOff val="40000"/>
                  </a:schemeClr>
                </a:solidFill>
              </a:rPr>
              <a:t> </a:t>
            </a:r>
            <a:r>
              <a:rPr lang="fi-FI" dirty="0"/>
              <a:t>– </a:t>
            </a:r>
            <a:r>
              <a:rPr lang="fi-FI" b="1" dirty="0"/>
              <a:t>Tekemisen meininki</a:t>
            </a:r>
            <a:r>
              <a:rPr lang="fi-FI" b="1" dirty="0" smtClean="0"/>
              <a:t>!</a:t>
            </a:r>
          </a:p>
          <a:p>
            <a:pPr marL="0" indent="0">
              <a:buNone/>
            </a:pPr>
            <a:endParaRPr lang="fi-FI" sz="1300" dirty="0" smtClean="0"/>
          </a:p>
          <a:p>
            <a:pPr marL="0" indent="0">
              <a:buNone/>
            </a:pPr>
            <a:r>
              <a:rPr lang="fi-FI" dirty="0" smtClean="0"/>
              <a:t>• </a:t>
            </a:r>
            <a:r>
              <a:rPr lang="fi-FI" sz="2600" b="1" dirty="0">
                <a:solidFill>
                  <a:schemeClr val="tx2">
                    <a:lumMod val="60000"/>
                    <a:lumOff val="40000"/>
                  </a:schemeClr>
                </a:solidFill>
              </a:rPr>
              <a:t>Avoimuus</a:t>
            </a:r>
            <a:r>
              <a:rPr lang="fi-FI" sz="2300" dirty="0"/>
              <a:t> </a:t>
            </a:r>
            <a:r>
              <a:rPr lang="fi-FI" dirty="0"/>
              <a:t>– </a:t>
            </a:r>
            <a:r>
              <a:rPr lang="fi-FI" b="1" dirty="0"/>
              <a:t>Jokaisen mielipide on arvokas ja tärkeä</a:t>
            </a:r>
            <a:r>
              <a:rPr lang="fi-FI" b="1" dirty="0" smtClean="0"/>
              <a:t>!</a:t>
            </a:r>
          </a:p>
          <a:p>
            <a:pPr marL="0" indent="0">
              <a:buNone/>
            </a:pPr>
            <a:r>
              <a:rPr lang="fi-FI" dirty="0"/>
              <a:t/>
            </a:r>
            <a:br>
              <a:rPr lang="fi-FI" dirty="0"/>
            </a:br>
            <a:r>
              <a:rPr lang="fi-FI" dirty="0"/>
              <a:t>• </a:t>
            </a:r>
            <a:r>
              <a:rPr lang="fi-FI" sz="2300" b="1" dirty="0">
                <a:solidFill>
                  <a:schemeClr val="tx2">
                    <a:lumMod val="60000"/>
                    <a:lumOff val="40000"/>
                  </a:schemeClr>
                </a:solidFill>
              </a:rPr>
              <a:t>Osallistuvat ja hyvinvoivat asukkaat</a:t>
            </a:r>
            <a:r>
              <a:rPr lang="fi-FI" dirty="0">
                <a:solidFill>
                  <a:schemeClr val="tx2">
                    <a:lumMod val="60000"/>
                    <a:lumOff val="40000"/>
                  </a:schemeClr>
                </a:solidFill>
              </a:rPr>
              <a:t>: </a:t>
            </a:r>
            <a:r>
              <a:rPr lang="fi-FI" b="1" dirty="0"/>
              <a:t>Päiväkotikoulumme on hyvä/paras paikka kasvaa, oppia ja tehdä </a:t>
            </a:r>
            <a:r>
              <a:rPr lang="fi-FI" b="1" dirty="0" smtClean="0"/>
              <a:t>työtä</a:t>
            </a:r>
          </a:p>
          <a:p>
            <a:pPr marL="0" indent="0">
              <a:buNone/>
            </a:pPr>
            <a:r>
              <a:rPr lang="fi-FI" dirty="0"/>
              <a:t/>
            </a:r>
            <a:br>
              <a:rPr lang="fi-FI" dirty="0"/>
            </a:br>
            <a:r>
              <a:rPr lang="fi-FI" dirty="0"/>
              <a:t>• </a:t>
            </a:r>
            <a:r>
              <a:rPr lang="fi-FI" sz="2600" b="1" dirty="0">
                <a:solidFill>
                  <a:schemeClr val="tx2">
                    <a:lumMod val="60000"/>
                    <a:lumOff val="40000"/>
                  </a:schemeClr>
                </a:solidFill>
              </a:rPr>
              <a:t>Resurssiviisas käyttö</a:t>
            </a:r>
            <a:r>
              <a:rPr lang="fi-FI" sz="2600" dirty="0">
                <a:solidFill>
                  <a:schemeClr val="tx2">
                    <a:lumMod val="60000"/>
                    <a:lumOff val="40000"/>
                  </a:schemeClr>
                </a:solidFill>
              </a:rPr>
              <a:t>: </a:t>
            </a:r>
            <a:r>
              <a:rPr lang="fi-FI" b="1" dirty="0"/>
              <a:t>Me on enemmän kuin minä, tehdään asioita yhdessä yhteisissä tiloissa</a:t>
            </a:r>
            <a:r>
              <a:rPr lang="fi-FI" b="1" dirty="0" smtClean="0"/>
              <a:t>.</a:t>
            </a:r>
          </a:p>
          <a:p>
            <a:pPr marL="0" indent="0">
              <a:buNone/>
            </a:pPr>
            <a:r>
              <a:rPr lang="fi-FI" dirty="0"/>
              <a:t/>
            </a:r>
            <a:br>
              <a:rPr lang="fi-FI" dirty="0"/>
            </a:br>
            <a:r>
              <a:rPr lang="fi-FI" dirty="0"/>
              <a:t>• </a:t>
            </a:r>
            <a:r>
              <a:rPr lang="fi-FI" sz="2600" b="1" dirty="0">
                <a:solidFill>
                  <a:schemeClr val="tx2">
                    <a:lumMod val="60000"/>
                    <a:lumOff val="40000"/>
                  </a:schemeClr>
                </a:solidFill>
              </a:rPr>
              <a:t>Kotikansainvälisyys</a:t>
            </a:r>
            <a:r>
              <a:rPr lang="fi-FI" sz="2600" b="1" dirty="0">
                <a:solidFill>
                  <a:srgbClr val="0070C0"/>
                </a:solidFill>
              </a:rPr>
              <a:t>: </a:t>
            </a:r>
            <a:r>
              <a:rPr lang="fi-FI" b="1" dirty="0"/>
              <a:t>Minä, me ja </a:t>
            </a:r>
            <a:r>
              <a:rPr lang="fi-FI" b="1" dirty="0" smtClean="0"/>
              <a:t>maailmani</a:t>
            </a:r>
          </a:p>
          <a:p>
            <a:pPr marL="0" indent="0">
              <a:buNone/>
            </a:pPr>
            <a:r>
              <a:rPr lang="fi-FI" dirty="0"/>
              <a:t/>
            </a:r>
            <a:br>
              <a:rPr lang="fi-FI" dirty="0"/>
            </a:br>
            <a:r>
              <a:rPr lang="fi-FI" dirty="0"/>
              <a:t>• </a:t>
            </a:r>
            <a:r>
              <a:rPr lang="fi-FI" sz="2600" b="1" dirty="0">
                <a:solidFill>
                  <a:schemeClr val="tx2">
                    <a:lumMod val="60000"/>
                    <a:lumOff val="40000"/>
                  </a:schemeClr>
                </a:solidFill>
              </a:rPr>
              <a:t>Liikuntapääkaupunki: </a:t>
            </a:r>
            <a:r>
              <a:rPr lang="fi-FI" b="1" dirty="0"/>
              <a:t>Liikkuva varhaiskasvatus ja koulu ovat luonteva osa arkeamme. Iloitsemme ja </a:t>
            </a:r>
            <a:r>
              <a:rPr lang="fi-FI" b="1" dirty="0" err="1"/>
              <a:t>voimaannumme</a:t>
            </a:r>
            <a:r>
              <a:rPr lang="fi-FI" b="1" dirty="0"/>
              <a:t> liikkumisesta! </a:t>
            </a:r>
            <a:endParaRPr lang="fi-FI" dirty="0"/>
          </a:p>
        </p:txBody>
      </p:sp>
    </p:spTree>
    <p:extLst>
      <p:ext uri="{BB962C8B-B14F-4D97-AF65-F5344CB8AC3E}">
        <p14:creationId xmlns:p14="http://schemas.microsoft.com/office/powerpoint/2010/main" val="163751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2" y="5923722"/>
            <a:ext cx="8534400" cy="682928"/>
          </a:xfrm>
        </p:spPr>
        <p:txBody>
          <a:bodyPr>
            <a:normAutofit/>
          </a:bodyPr>
          <a:lstStyle/>
          <a:p>
            <a:r>
              <a:rPr lang="fi-FI" sz="2000" dirty="0"/>
              <a:t>Pedagoginen suunnitelma</a:t>
            </a:r>
          </a:p>
        </p:txBody>
      </p:sp>
      <p:sp>
        <p:nvSpPr>
          <p:cNvPr id="3" name="Sisällön paikkamerkki 2"/>
          <p:cNvSpPr>
            <a:spLocks noGrp="1"/>
          </p:cNvSpPr>
          <p:nvPr>
            <p:ph idx="1"/>
          </p:nvPr>
        </p:nvSpPr>
        <p:spPr>
          <a:xfrm>
            <a:off x="684212" y="516834"/>
            <a:ext cx="8534400" cy="5406888"/>
          </a:xfrm>
        </p:spPr>
        <p:txBody>
          <a:bodyPr>
            <a:normAutofit fontScale="85000" lnSpcReduction="20000"/>
          </a:bodyPr>
          <a:lstStyle/>
          <a:p>
            <a:r>
              <a:rPr lang="fi-FI" sz="3600" b="1" dirty="0"/>
              <a:t>Tulevaisuuden oppimisympäristö </a:t>
            </a:r>
            <a:r>
              <a:rPr lang="fi-FI" sz="3600" b="1" dirty="0" smtClean="0"/>
              <a:t>–</a:t>
            </a:r>
          </a:p>
          <a:p>
            <a:pPr marL="0" indent="0">
              <a:buNone/>
            </a:pPr>
            <a:r>
              <a:rPr lang="fi-FI" sz="3600" b="1" dirty="0" smtClean="0"/>
              <a:t> </a:t>
            </a:r>
            <a:r>
              <a:rPr lang="fi-FI" sz="3600" b="1" dirty="0"/>
              <a:t>yhteinen oppimisen ja kohtaamisen </a:t>
            </a:r>
            <a:r>
              <a:rPr lang="fi-FI" sz="3600" b="1" dirty="0" smtClean="0"/>
              <a:t>paikka</a:t>
            </a:r>
          </a:p>
          <a:p>
            <a:r>
              <a:rPr lang="fi-FI" dirty="0"/>
              <a:t>liikkuminen ja fyysinen aktiivisuus ovat painokkaasti kirjattuina työtapoina ja </a:t>
            </a:r>
            <a:r>
              <a:rPr lang="fi-FI" dirty="0" smtClean="0"/>
              <a:t>tavoitteina</a:t>
            </a:r>
          </a:p>
          <a:p>
            <a:r>
              <a:rPr lang="fi-FI" dirty="0" smtClean="0"/>
              <a:t>luonto </a:t>
            </a:r>
            <a:r>
              <a:rPr lang="fi-FI" dirty="0"/>
              <a:t>sekä oppimisympäristönä että tutkimuskohteena </a:t>
            </a:r>
            <a:r>
              <a:rPr lang="fi-FI" dirty="0" smtClean="0"/>
              <a:t>-&gt;oppimisympäristö </a:t>
            </a:r>
            <a:r>
              <a:rPr lang="fi-FI" dirty="0"/>
              <a:t>laajenee lähiympäristöön ja </a:t>
            </a:r>
            <a:r>
              <a:rPr lang="fi-FI" dirty="0" smtClean="0"/>
              <a:t>luontoon</a:t>
            </a:r>
          </a:p>
          <a:p>
            <a:r>
              <a:rPr lang="fi-FI" dirty="0"/>
              <a:t>o</a:t>
            </a:r>
            <a:r>
              <a:rPr lang="fi-FI" dirty="0" smtClean="0"/>
              <a:t>ppimisympäristöt joustavasti </a:t>
            </a:r>
            <a:r>
              <a:rPr lang="fi-FI" dirty="0"/>
              <a:t>muunneltavia monitoimitiloja, joissa eri kokoisten oppijaryhmien toimiminen mahdollistuu ja digitaalisuuden tarpeet on </a:t>
            </a:r>
            <a:r>
              <a:rPr lang="fi-FI" dirty="0" smtClean="0"/>
              <a:t>huomioitu</a:t>
            </a:r>
          </a:p>
          <a:p>
            <a:r>
              <a:rPr lang="fi-FI" dirty="0"/>
              <a:t>o</a:t>
            </a:r>
            <a:r>
              <a:rPr lang="fi-FI" dirty="0" smtClean="0"/>
              <a:t>ppimisympäristöissä </a:t>
            </a:r>
            <a:r>
              <a:rPr lang="fi-FI" dirty="0"/>
              <a:t>pyritään saamaan kaikki mahdollinen tila oppimisen tilaksi mm. käytävät ja </a:t>
            </a:r>
            <a:r>
              <a:rPr lang="fi-FI" dirty="0" smtClean="0"/>
              <a:t>ruokala</a:t>
            </a:r>
          </a:p>
          <a:p>
            <a:r>
              <a:rPr lang="fi-FI" dirty="0" smtClean="0"/>
              <a:t>-&gt; Tällainen </a:t>
            </a:r>
            <a:r>
              <a:rPr lang="fi-FI" dirty="0"/>
              <a:t>toimintakulttuuri mahdollistaa joustavat ryhmittelyt niin eri ikäisten kesken kuin tietyn ryhmän tai luokan sisällä. Osa tiloista tukee yksilöllistä oppimista, osa pienryhmissä toimimista ja osa isompien ryhmien yhtä aikaista opiskelua ja työskentelyä. Jakoseinillä, sisustusseinillä, kalusteilla tms. jaamme tiloja toiminnan ja oppituntien aikana mahdollistamaan yksilölliset oppimisen tavat. </a:t>
            </a:r>
          </a:p>
        </p:txBody>
      </p:sp>
    </p:spTree>
    <p:extLst>
      <p:ext uri="{BB962C8B-B14F-4D97-AF65-F5344CB8AC3E}">
        <p14:creationId xmlns:p14="http://schemas.microsoft.com/office/powerpoint/2010/main" val="115797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OPPIMISYMPÄRISTÖJEN POHDINTAA</a:t>
            </a:r>
          </a:p>
        </p:txBody>
      </p:sp>
      <p:sp>
        <p:nvSpPr>
          <p:cNvPr id="3" name="Sisällön paikkamerkki 2"/>
          <p:cNvSpPr>
            <a:spLocks noGrp="1"/>
          </p:cNvSpPr>
          <p:nvPr>
            <p:ph idx="1"/>
          </p:nvPr>
        </p:nvSpPr>
        <p:spPr/>
        <p:txBody>
          <a:bodyPr>
            <a:normAutofit lnSpcReduction="10000"/>
          </a:bodyPr>
          <a:lstStyle/>
          <a:p>
            <a:r>
              <a:rPr lang="fi-FI" i="1" dirty="0" smtClean="0"/>
              <a:t>Oppiva yhteisö ja elinikäinen oppiminen</a:t>
            </a:r>
          </a:p>
          <a:p>
            <a:pPr marL="0" indent="0">
              <a:buNone/>
            </a:pPr>
            <a:r>
              <a:rPr lang="fi-FI" i="1" dirty="0" smtClean="0"/>
              <a:t>Oppivan yhteisön ajattelussa oppiminen on kaikkien toimijoiden yhteinen tavoitetila. Kaikki voivat oppia toisiltaan. Oppivassa yhteisössä rakenteiden joustavuus ja muutosimpulssien vastaanottokyky ovat tärkeä osa uudistumista. Uudet ajatukset ja kehittämisen arvoiset ideat tulee saada tehokkaasti koko työyhteisön tietoisuuteen ja kokeiltaviksi. Toimivat ratkaisut nivotaan koko työyhteisöä koskeviksi työtavoiksi. Tämä edellyttää luottamusta ja uskoa työyhteisön kykyyn vastaan ottaa ja sietää uusia ajatuksia.</a:t>
            </a:r>
          </a:p>
          <a:p>
            <a:pPr marL="0" indent="0">
              <a:buNone/>
            </a:pPr>
            <a:endParaRPr lang="fi-FI" i="1" dirty="0"/>
          </a:p>
          <a:p>
            <a:pPr marL="0" indent="0">
              <a:buNone/>
            </a:pPr>
            <a:r>
              <a:rPr lang="fi-FI" i="1" dirty="0" err="1" smtClean="0"/>
              <a:t>Kuuskoski&amp;Nevari</a:t>
            </a:r>
            <a:r>
              <a:rPr lang="fi-FI" i="1" dirty="0" smtClean="0"/>
              <a:t>: Koulusta oppimisen ympäristöksi</a:t>
            </a:r>
            <a:endParaRPr lang="fi-FI" i="1" dirty="0"/>
          </a:p>
        </p:txBody>
      </p:sp>
    </p:spTree>
    <p:extLst>
      <p:ext uri="{BB962C8B-B14F-4D97-AF65-F5344CB8AC3E}">
        <p14:creationId xmlns:p14="http://schemas.microsoft.com/office/powerpoint/2010/main" val="191554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85012" y="685800"/>
            <a:ext cx="3657600" cy="450850"/>
          </a:xfrm>
        </p:spPr>
        <p:txBody>
          <a:bodyPr>
            <a:normAutofit fontScale="90000"/>
          </a:bodyPr>
          <a:lstStyle/>
          <a:p>
            <a:r>
              <a:rPr lang="fi-FI" dirty="0" smtClean="0"/>
              <a:t>OPPIMISKÄSITYS (OPS):</a:t>
            </a:r>
            <a:endParaRPr lang="fi-FI" dirty="0"/>
          </a:p>
        </p:txBody>
      </p:sp>
      <p:sp>
        <p:nvSpPr>
          <p:cNvPr id="3" name="Sisällön paikkamerkki 2"/>
          <p:cNvSpPr>
            <a:spLocks noGrp="1"/>
          </p:cNvSpPr>
          <p:nvPr>
            <p:ph idx="1"/>
          </p:nvPr>
        </p:nvSpPr>
        <p:spPr>
          <a:xfrm>
            <a:off x="684212" y="685800"/>
            <a:ext cx="5943601" cy="1657350"/>
          </a:xfrm>
        </p:spPr>
        <p:txBody>
          <a:bodyPr/>
          <a:lstStyle/>
          <a:p>
            <a:pPr marL="0" indent="0">
              <a:buNone/>
            </a:pPr>
            <a:r>
              <a:rPr lang="fi-FI" dirty="0" smtClean="0"/>
              <a:t>ERILAISIA OPETTAMISEN ja OHJAAMISEN TAPOJA</a:t>
            </a:r>
          </a:p>
          <a:p>
            <a:pPr marL="0" indent="0">
              <a:buNone/>
            </a:pPr>
            <a:endParaRPr lang="fi-FI" dirty="0"/>
          </a:p>
        </p:txBody>
      </p:sp>
      <p:sp>
        <p:nvSpPr>
          <p:cNvPr id="4" name="Tekstin paikkamerkki 3"/>
          <p:cNvSpPr>
            <a:spLocks noGrp="1"/>
          </p:cNvSpPr>
          <p:nvPr>
            <p:ph type="body" sz="half" idx="2"/>
          </p:nvPr>
        </p:nvSpPr>
        <p:spPr>
          <a:xfrm>
            <a:off x="7085012" y="1136650"/>
            <a:ext cx="3657600" cy="5041899"/>
          </a:xfrm>
        </p:spPr>
        <p:txBody>
          <a:bodyPr>
            <a:normAutofit/>
          </a:bodyPr>
          <a:lstStyle/>
          <a:p>
            <a:pPr marL="285750" indent="-285750">
              <a:buFontTx/>
              <a:buChar char="-"/>
            </a:pPr>
            <a:r>
              <a:rPr lang="fi-FI" dirty="0" smtClean="0"/>
              <a:t>oppilas </a:t>
            </a:r>
            <a:r>
              <a:rPr lang="fi-FI" dirty="0"/>
              <a:t>on aktiivinen </a:t>
            </a:r>
            <a:r>
              <a:rPr lang="fi-FI" dirty="0" smtClean="0"/>
              <a:t>toimija</a:t>
            </a:r>
          </a:p>
          <a:p>
            <a:pPr marL="285750" indent="-285750">
              <a:buFontTx/>
              <a:buChar char="-"/>
            </a:pPr>
            <a:r>
              <a:rPr lang="fi-FI" dirty="0"/>
              <a:t>o</a:t>
            </a:r>
            <a:r>
              <a:rPr lang="fi-FI" dirty="0" smtClean="0"/>
              <a:t>ppilas oppii </a:t>
            </a:r>
            <a:r>
              <a:rPr lang="fi-FI" dirty="0"/>
              <a:t>asettamaan tavoitteita ja ratkaisemaan ongelmia sekä itsenäisesti että yhdessä muiden </a:t>
            </a:r>
            <a:r>
              <a:rPr lang="fi-FI" dirty="0" smtClean="0"/>
              <a:t>kanssa</a:t>
            </a:r>
          </a:p>
          <a:p>
            <a:pPr marL="285750" indent="-285750">
              <a:buFontTx/>
              <a:buChar char="-"/>
            </a:pPr>
            <a:r>
              <a:rPr lang="fi-FI" dirty="0" smtClean="0"/>
              <a:t>kieli</a:t>
            </a:r>
            <a:r>
              <a:rPr lang="fi-FI" dirty="0"/>
              <a:t>, kehollisuus ja eri aistien käyttö ovat ajattelun ja oppimisen kannalta </a:t>
            </a:r>
            <a:r>
              <a:rPr lang="fi-FI" dirty="0" smtClean="0"/>
              <a:t>olennaisia</a:t>
            </a:r>
          </a:p>
          <a:p>
            <a:pPr marL="285750" indent="-285750">
              <a:buFontTx/>
              <a:buChar char="-"/>
            </a:pPr>
            <a:r>
              <a:rPr lang="fi-FI" dirty="0" smtClean="0"/>
              <a:t>myönteiset </a:t>
            </a:r>
            <a:r>
              <a:rPr lang="fi-FI" dirty="0"/>
              <a:t>tunnekokemukset, oppimisen ilo ja uutta luova toiminta edistävät oppimista </a:t>
            </a:r>
            <a:endParaRPr lang="fi-FI" dirty="0" smtClean="0"/>
          </a:p>
          <a:p>
            <a:pPr marL="285750" indent="-285750">
              <a:buFontTx/>
              <a:buChar char="-"/>
            </a:pPr>
            <a:r>
              <a:rPr lang="fi-FI" dirty="0" smtClean="0"/>
              <a:t>Oppilas harjoittelee oppimaan oppimisen taitoja (tietoisuus, harjoittelu, itsensä ohjaaminen-&gt; elämää ei koulua varten)</a:t>
            </a:r>
          </a:p>
          <a:p>
            <a:pPr marL="285750" indent="-285750">
              <a:buFontTx/>
              <a:buChar char="-"/>
            </a:pPr>
            <a:endParaRPr lang="fi-FI" dirty="0" smtClean="0"/>
          </a:p>
          <a:p>
            <a:pPr marL="285750" indent="-285750">
              <a:buFontTx/>
              <a:buChar char="-"/>
            </a:pPr>
            <a:endParaRPr lang="fi-FI" dirty="0"/>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150" y="2146300"/>
            <a:ext cx="4921250" cy="2457283"/>
          </a:xfrm>
          <a:prstGeom prst="rect">
            <a:avLst/>
          </a:prstGeom>
        </p:spPr>
      </p:pic>
    </p:spTree>
    <p:extLst>
      <p:ext uri="{BB962C8B-B14F-4D97-AF65-F5344CB8AC3E}">
        <p14:creationId xmlns:p14="http://schemas.microsoft.com/office/powerpoint/2010/main" val="53941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2" y="4300538"/>
            <a:ext cx="8534400" cy="2291093"/>
          </a:xfrm>
        </p:spPr>
        <p:txBody>
          <a:bodyPr>
            <a:normAutofit fontScale="90000"/>
          </a:bodyPr>
          <a:lstStyle/>
          <a:p>
            <a:r>
              <a:rPr lang="fi-FI" dirty="0" smtClean="0"/>
              <a:t>Muuntojoustavat tilat ja </a:t>
            </a:r>
            <a:r>
              <a:rPr lang="fi-FI" dirty="0" smtClean="0"/>
              <a:t>monitila-ajattelu</a:t>
            </a:r>
            <a:br>
              <a:rPr lang="fi-FI" dirty="0" smtClean="0"/>
            </a:br>
            <a:r>
              <a:rPr lang="fi-FI" sz="1300" dirty="0" smtClean="0"/>
              <a:t>MUUTOJOUSTAVA TILA= MUUNNELTA JA JOUSTAVIIN, käyttötarkoituksen mukaisiin OPETUSJÄRJESTELYIHIN SOPIVA</a:t>
            </a:r>
            <a:br>
              <a:rPr lang="fi-FI" sz="1300" dirty="0" smtClean="0"/>
            </a:br>
            <a:r>
              <a:rPr lang="fi-FI" sz="1300" dirty="0" smtClean="0"/>
              <a:t>MONITILA-AJATTELU= POHDITAAN UUSIA </a:t>
            </a:r>
            <a:r>
              <a:rPr lang="fi-FI" sz="1300" dirty="0" err="1" smtClean="0"/>
              <a:t>TAPojA</a:t>
            </a:r>
            <a:r>
              <a:rPr lang="fi-FI" sz="1300" dirty="0" smtClean="0"/>
              <a:t> KÄYTTÄÄ TILOJA ESIM.LIIKKUVUUDEN JA VUOROVAIKUTUKSEN LISÄÄMISEKSI</a:t>
            </a:r>
            <a:br>
              <a:rPr lang="fi-FI" sz="1300" dirty="0" smtClean="0"/>
            </a:br>
            <a:r>
              <a:rPr lang="fi-FI" sz="1300" dirty="0" smtClean="0"/>
              <a:t>Kotitila/alue= isompi oppimisen alue</a:t>
            </a:r>
            <a:br>
              <a:rPr lang="fi-FI" sz="1300" dirty="0" smtClean="0"/>
            </a:br>
            <a:r>
              <a:rPr lang="fi-FI" sz="1300" dirty="0" smtClean="0"/>
              <a:t>Kotipesä= pienempi oppimisen alue</a:t>
            </a:r>
            <a:br>
              <a:rPr lang="fi-FI" sz="1300" dirty="0" smtClean="0"/>
            </a:br>
            <a:r>
              <a:rPr lang="fi-FI" sz="1300" dirty="0" smtClean="0"/>
              <a:t>oppimistori, keskustila= suurempi oppimisen alue, jonne mahtuu useampi opetusryhmä</a:t>
            </a:r>
            <a:br>
              <a:rPr lang="fi-FI" sz="1300" dirty="0" smtClean="0"/>
            </a:br>
            <a:r>
              <a:rPr lang="fi-FI" sz="1300" dirty="0" err="1" smtClean="0"/>
              <a:t>sateliittitila</a:t>
            </a:r>
            <a:r>
              <a:rPr lang="fi-FI" sz="1300" dirty="0" smtClean="0"/>
              <a:t>= pienempi oppimisen alue, jonne mahtuu muutamia opetusryhmiä</a:t>
            </a:r>
            <a:endParaRPr lang="fi-FI" sz="1300" dirty="0"/>
          </a:p>
        </p:txBody>
      </p:sp>
      <p:pic>
        <p:nvPicPr>
          <p:cNvPr id="5" name="Sisällön paikkamerkk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7980" y="685800"/>
            <a:ext cx="4509591" cy="3614738"/>
          </a:xfrm>
        </p:spPr>
      </p:pic>
      <p:pic>
        <p:nvPicPr>
          <p:cNvPr id="6" name="Sisällön paikkamerkki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08663" y="1533000"/>
            <a:ext cx="4933950" cy="1920337"/>
          </a:xfrm>
        </p:spPr>
      </p:pic>
    </p:spTree>
    <p:extLst>
      <p:ext uri="{BB962C8B-B14F-4D97-AF65-F5344CB8AC3E}">
        <p14:creationId xmlns:p14="http://schemas.microsoft.com/office/powerpoint/2010/main" val="383317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5" name="Sisällön paikkamerkk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4213" y="882633"/>
            <a:ext cx="4937125" cy="3221071"/>
          </a:xfrm>
        </p:spPr>
      </p:pic>
      <p:pic>
        <p:nvPicPr>
          <p:cNvPr id="6" name="Sisällön paikkamerkki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08663" y="1447115"/>
            <a:ext cx="4933950" cy="2092107"/>
          </a:xfrm>
        </p:spPr>
      </p:pic>
    </p:spTree>
    <p:extLst>
      <p:ext uri="{BB962C8B-B14F-4D97-AF65-F5344CB8AC3E}">
        <p14:creationId xmlns:p14="http://schemas.microsoft.com/office/powerpoint/2010/main" val="3200972907"/>
      </p:ext>
    </p:extLst>
  </p:cSld>
  <p:clrMapOvr>
    <a:masterClrMapping/>
  </p:clrMapOvr>
</p:sld>
</file>

<file path=ppt/theme/theme1.xml><?xml version="1.0" encoding="utf-8"?>
<a:theme xmlns:a="http://schemas.openxmlformats.org/drawingml/2006/main" name="Sektori">
  <a:themeElements>
    <a:clrScheme name="Sektori">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ktori">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ktori">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176</TotalTime>
  <Words>411</Words>
  <Application>Microsoft Office PowerPoint</Application>
  <PresentationFormat>Laajakuva</PresentationFormat>
  <Paragraphs>54</Paragraphs>
  <Slides>11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Century Gothic</vt:lpstr>
      <vt:lpstr>Wingdings 3</vt:lpstr>
      <vt:lpstr>Sektori</vt:lpstr>
      <vt:lpstr>Pedagogiikkaa ja oppimisympäristöjä</vt:lpstr>
      <vt:lpstr>Yhteinen tahtotila kehityksen moottorina</vt:lpstr>
      <vt:lpstr>PEDAGOGINEN SUUNNITELMA: Päiväkotikoulusta muodostuu turvallinen, monipuolinen ja motivoiva oppimisympäristö, joka innostaa lapsia oppimiseen ja kasvuun ja josta muodostuu yhteinen kohtaamispaikka koko alueen asukkaille. Oppimisympäristö on kaikille yhteinen.</vt:lpstr>
      <vt:lpstr>Pedagoginen suunnitelma </vt:lpstr>
      <vt:lpstr>Pedagoginen suunnitelma</vt:lpstr>
      <vt:lpstr>OPPIMISYMPÄRISTÖJEN POHDINTAA</vt:lpstr>
      <vt:lpstr>OPPIMISKÄSITYS (OPS):</vt:lpstr>
      <vt:lpstr>Muuntojoustavat tilat ja monitila-ajattelu MUUTOJOUSTAVA TILA= MUUNNELTA JA JOUSTAVIIN, käyttötarkoituksen mukaisiin OPETUSJÄRJESTELYIHIN SOPIVA MONITILA-AJATTELU= POHDITAAN UUSIA TAPojA KÄYTTÄÄ TILOJA ESIM.LIIKKUVUUDEN JA VUOROVAIKUTUKSEN LISÄÄMISEKSI Kotitila/alue= isompi oppimisen alue Kotipesä= pienempi oppimisen alue oppimistori, keskustila= suurempi oppimisen alue, jonne mahtuu useampi opetusryhmä sateliittitila= pienempi oppimisen alue, jonne mahtuu muutamia opetusryhmiä</vt:lpstr>
      <vt:lpstr>PowerPoint-esitys</vt:lpstr>
      <vt:lpstr>PowerPoint-esitys</vt:lpstr>
      <vt:lpstr>Ryhmätyöskentelyä (Tiina malste&amp;tiimi)</vt:lpstr>
    </vt:vector>
  </TitlesOfParts>
  <Company>Jyvaskyla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Pedagogiikkaa ja oppimisympäristöjä</dc:title>
  <dc:creator>Liimatainen Päivi</dc:creator>
  <cp:lastModifiedBy>Liimatainen Päivi</cp:lastModifiedBy>
  <cp:revision>13</cp:revision>
  <dcterms:created xsi:type="dcterms:W3CDTF">2019-01-26T07:47:58Z</dcterms:created>
  <dcterms:modified xsi:type="dcterms:W3CDTF">2019-01-27T10:28:17Z</dcterms:modified>
</cp:coreProperties>
</file>