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4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  <p:sldMasterId id="2147483714" r:id="rId6"/>
    <p:sldMasterId id="2147483733" r:id="rId7"/>
    <p:sldMasterId id="2147483750" r:id="rId8"/>
  </p:sldMasterIdLst>
  <p:sldIdLst>
    <p:sldId id="257" r:id="rId9"/>
    <p:sldId id="258" r:id="rId10"/>
    <p:sldId id="260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7FE7D2-331D-4F39-B165-67E80A071CFD}" v="968" dt="2019-11-29T10:33:35.926"/>
    <p1510:client id="{CC4CBD7D-B93B-2891-E999-B59409366C55}" v="1783" dt="2019-11-29T11:33:45.189"/>
    <p1510:client id="{D6615268-908E-682E-BF34-6172631FFCAD}" v="100" dt="2019-11-29T12:16:43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4FF62-623C-4E41-BC81-6C74154F61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ADF104-29E9-4EF5-A0B1-B2AF8EB32767}">
      <dgm:prSet/>
      <dgm:spPr/>
      <dgm:t>
        <a:bodyPr/>
        <a:lstStyle/>
        <a:p>
          <a:r>
            <a:rPr lang="en-US"/>
            <a:t>Low biodiversity isn't necessarily cause for concern – The Arctic and Antarctic contains habitats that naturally have low biodiversity compared to tropical rainforest.</a:t>
          </a:r>
        </a:p>
      </dgm:t>
    </dgm:pt>
    <dgm:pt modelId="{FE5DA3DB-7C13-419C-8869-4E9C9194CCDC}" type="parTrans" cxnId="{C3D8D238-95AE-44C6-A3FD-8A3188EE74B3}">
      <dgm:prSet/>
      <dgm:spPr/>
      <dgm:t>
        <a:bodyPr/>
        <a:lstStyle/>
        <a:p>
          <a:endParaRPr lang="en-US"/>
        </a:p>
      </dgm:t>
    </dgm:pt>
    <dgm:pt modelId="{CA0CE376-2005-4F72-AFF1-9FA832AB1B49}" type="sibTrans" cxnId="{C3D8D238-95AE-44C6-A3FD-8A3188EE74B3}">
      <dgm:prSet/>
      <dgm:spPr/>
      <dgm:t>
        <a:bodyPr/>
        <a:lstStyle/>
        <a:p>
          <a:endParaRPr lang="en-US"/>
        </a:p>
      </dgm:t>
    </dgm:pt>
    <dgm:pt modelId="{B6E703B6-B830-42A1-A075-4BB79255D9F0}">
      <dgm:prSet/>
      <dgm:spPr/>
      <dgm:t>
        <a:bodyPr/>
        <a:lstStyle/>
        <a:p>
          <a:r>
            <a:rPr lang="en-US"/>
            <a:t>The more important matter is the loss of biodiversity. </a:t>
          </a:r>
        </a:p>
      </dgm:t>
    </dgm:pt>
    <dgm:pt modelId="{A1583FDF-B53F-4A6C-98D7-2CB36EB4572E}" type="parTrans" cxnId="{47E191CC-2E5C-44A2-820B-26498F220CB1}">
      <dgm:prSet/>
      <dgm:spPr/>
      <dgm:t>
        <a:bodyPr/>
        <a:lstStyle/>
        <a:p>
          <a:endParaRPr lang="en-US"/>
        </a:p>
      </dgm:t>
    </dgm:pt>
    <dgm:pt modelId="{5CA61A87-AE9C-49C6-A810-274C0F9F986A}" type="sibTrans" cxnId="{47E191CC-2E5C-44A2-820B-26498F220CB1}">
      <dgm:prSet/>
      <dgm:spPr/>
      <dgm:t>
        <a:bodyPr/>
        <a:lstStyle/>
        <a:p>
          <a:endParaRPr lang="en-US"/>
        </a:p>
      </dgm:t>
    </dgm:pt>
    <dgm:pt modelId="{140C55A4-E3BB-47A1-80A7-9903C8A24A2D}">
      <dgm:prSet/>
      <dgm:spPr/>
      <dgm:t>
        <a:bodyPr/>
        <a:lstStyle/>
        <a:p>
          <a:r>
            <a:rPr lang="en-US"/>
            <a:t>An ecosystem relies on the interpendence of organisms to maintain stability, and loss of species can cause serious, unpredictable and possibly irreversible changes.</a:t>
          </a:r>
        </a:p>
      </dgm:t>
    </dgm:pt>
    <dgm:pt modelId="{51FFD5E8-5434-406C-B877-EECE75A8C1EC}" type="parTrans" cxnId="{471DC6E3-D1BA-4D67-B9C3-EC8C2B336DB3}">
      <dgm:prSet/>
      <dgm:spPr/>
      <dgm:t>
        <a:bodyPr/>
        <a:lstStyle/>
        <a:p>
          <a:endParaRPr lang="en-US"/>
        </a:p>
      </dgm:t>
    </dgm:pt>
    <dgm:pt modelId="{77E4959C-E820-4BAA-ACE8-6044CD3DEE67}" type="sibTrans" cxnId="{471DC6E3-D1BA-4D67-B9C3-EC8C2B336DB3}">
      <dgm:prSet/>
      <dgm:spPr/>
      <dgm:t>
        <a:bodyPr/>
        <a:lstStyle/>
        <a:p>
          <a:endParaRPr lang="en-US"/>
        </a:p>
      </dgm:t>
    </dgm:pt>
    <dgm:pt modelId="{5CE453A6-8BDC-4DF7-B01B-FD0F8C911AB8}">
      <dgm:prSet/>
      <dgm:spPr/>
      <dgm:t>
        <a:bodyPr/>
        <a:lstStyle/>
        <a:p>
          <a:r>
            <a:rPr lang="en-US"/>
            <a:t>Ecosystem distruption can have a significant impact on humans.</a:t>
          </a:r>
        </a:p>
      </dgm:t>
    </dgm:pt>
    <dgm:pt modelId="{8C9DCB11-C9B8-4B91-9C90-758F0BBFC9BF}" type="parTrans" cxnId="{445F6FE8-ABE4-4B8C-BD58-BDAD9077C1DE}">
      <dgm:prSet/>
      <dgm:spPr/>
      <dgm:t>
        <a:bodyPr/>
        <a:lstStyle/>
        <a:p>
          <a:endParaRPr lang="en-US"/>
        </a:p>
      </dgm:t>
    </dgm:pt>
    <dgm:pt modelId="{3A59D3E2-74B5-4211-86BF-39AC0A0306B5}" type="sibTrans" cxnId="{445F6FE8-ABE4-4B8C-BD58-BDAD9077C1DE}">
      <dgm:prSet/>
      <dgm:spPr/>
      <dgm:t>
        <a:bodyPr/>
        <a:lstStyle/>
        <a:p>
          <a:endParaRPr lang="en-US"/>
        </a:p>
      </dgm:t>
    </dgm:pt>
    <dgm:pt modelId="{BBC08D0C-F4CC-4280-B454-5C47E55A6740}" type="pres">
      <dgm:prSet presAssocID="{D224FF62-623C-4E41-BC81-6C74154F61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E40422-A80F-475C-91A8-87E3E740E70B}" type="pres">
      <dgm:prSet presAssocID="{88ADF104-29E9-4EF5-A0B1-B2AF8EB3276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86D8F-4C74-4882-AE36-419FB6C5FFB7}" type="pres">
      <dgm:prSet presAssocID="{CA0CE376-2005-4F72-AFF1-9FA832AB1B49}" presName="spacer" presStyleCnt="0"/>
      <dgm:spPr/>
    </dgm:pt>
    <dgm:pt modelId="{73944513-B1CC-4C88-A3DA-0A7A6DA7C242}" type="pres">
      <dgm:prSet presAssocID="{B6E703B6-B830-42A1-A075-4BB79255D9F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E351E-10EC-463A-AE8F-AC4641B25927}" type="pres">
      <dgm:prSet presAssocID="{5CA61A87-AE9C-49C6-A810-274C0F9F986A}" presName="spacer" presStyleCnt="0"/>
      <dgm:spPr/>
    </dgm:pt>
    <dgm:pt modelId="{FAC34AC3-9181-42EA-BF1A-29F1252BA591}" type="pres">
      <dgm:prSet presAssocID="{140C55A4-E3BB-47A1-80A7-9903C8A24A2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11D3A-67A1-49E8-9CD3-D64DAC9A3FFF}" type="pres">
      <dgm:prSet presAssocID="{77E4959C-E820-4BAA-ACE8-6044CD3DEE67}" presName="spacer" presStyleCnt="0"/>
      <dgm:spPr/>
    </dgm:pt>
    <dgm:pt modelId="{6E8415B4-B4A7-4E0C-93A3-2867DF1D246E}" type="pres">
      <dgm:prSet presAssocID="{5CE453A6-8BDC-4DF7-B01B-FD0F8C911A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8D238-95AE-44C6-A3FD-8A3188EE74B3}" srcId="{D224FF62-623C-4E41-BC81-6C74154F61DA}" destId="{88ADF104-29E9-4EF5-A0B1-B2AF8EB32767}" srcOrd="0" destOrd="0" parTransId="{FE5DA3DB-7C13-419C-8869-4E9C9194CCDC}" sibTransId="{CA0CE376-2005-4F72-AFF1-9FA832AB1B49}"/>
    <dgm:cxn modelId="{4E39589F-AC99-4C7A-B736-71E6116E451E}" type="presOf" srcId="{88ADF104-29E9-4EF5-A0B1-B2AF8EB32767}" destId="{CEE40422-A80F-475C-91A8-87E3E740E70B}" srcOrd="0" destOrd="0" presId="urn:microsoft.com/office/officeart/2005/8/layout/vList2"/>
    <dgm:cxn modelId="{445F6FE8-ABE4-4B8C-BD58-BDAD9077C1DE}" srcId="{D224FF62-623C-4E41-BC81-6C74154F61DA}" destId="{5CE453A6-8BDC-4DF7-B01B-FD0F8C911AB8}" srcOrd="3" destOrd="0" parTransId="{8C9DCB11-C9B8-4B91-9C90-758F0BBFC9BF}" sibTransId="{3A59D3E2-74B5-4211-86BF-39AC0A0306B5}"/>
    <dgm:cxn modelId="{7FE465EE-0010-4FFD-A637-F7F7EE6436A0}" type="presOf" srcId="{5CE453A6-8BDC-4DF7-B01B-FD0F8C911AB8}" destId="{6E8415B4-B4A7-4E0C-93A3-2867DF1D246E}" srcOrd="0" destOrd="0" presId="urn:microsoft.com/office/officeart/2005/8/layout/vList2"/>
    <dgm:cxn modelId="{471DC6E3-D1BA-4D67-B9C3-EC8C2B336DB3}" srcId="{D224FF62-623C-4E41-BC81-6C74154F61DA}" destId="{140C55A4-E3BB-47A1-80A7-9903C8A24A2D}" srcOrd="2" destOrd="0" parTransId="{51FFD5E8-5434-406C-B877-EECE75A8C1EC}" sibTransId="{77E4959C-E820-4BAA-ACE8-6044CD3DEE67}"/>
    <dgm:cxn modelId="{22A863FD-72EC-4F14-844A-E1765D86042C}" type="presOf" srcId="{D224FF62-623C-4E41-BC81-6C74154F61DA}" destId="{BBC08D0C-F4CC-4280-B454-5C47E55A6740}" srcOrd="0" destOrd="0" presId="urn:microsoft.com/office/officeart/2005/8/layout/vList2"/>
    <dgm:cxn modelId="{47E191CC-2E5C-44A2-820B-26498F220CB1}" srcId="{D224FF62-623C-4E41-BC81-6C74154F61DA}" destId="{B6E703B6-B830-42A1-A075-4BB79255D9F0}" srcOrd="1" destOrd="0" parTransId="{A1583FDF-B53F-4A6C-98D7-2CB36EB4572E}" sibTransId="{5CA61A87-AE9C-49C6-A810-274C0F9F986A}"/>
    <dgm:cxn modelId="{F087B308-272E-4274-AAEF-4458DD638CAF}" type="presOf" srcId="{B6E703B6-B830-42A1-A075-4BB79255D9F0}" destId="{73944513-B1CC-4C88-A3DA-0A7A6DA7C242}" srcOrd="0" destOrd="0" presId="urn:microsoft.com/office/officeart/2005/8/layout/vList2"/>
    <dgm:cxn modelId="{4BAA8892-E4C4-46B5-94C8-F39EB01F3C4D}" type="presOf" srcId="{140C55A4-E3BB-47A1-80A7-9903C8A24A2D}" destId="{FAC34AC3-9181-42EA-BF1A-29F1252BA591}" srcOrd="0" destOrd="0" presId="urn:microsoft.com/office/officeart/2005/8/layout/vList2"/>
    <dgm:cxn modelId="{2D53622C-F60F-4F20-B6CD-397CBC9DF3C0}" type="presParOf" srcId="{BBC08D0C-F4CC-4280-B454-5C47E55A6740}" destId="{CEE40422-A80F-475C-91A8-87E3E740E70B}" srcOrd="0" destOrd="0" presId="urn:microsoft.com/office/officeart/2005/8/layout/vList2"/>
    <dgm:cxn modelId="{B5217681-C6BA-446E-BF6D-D24DC05DA32A}" type="presParOf" srcId="{BBC08D0C-F4CC-4280-B454-5C47E55A6740}" destId="{57686D8F-4C74-4882-AE36-419FB6C5FFB7}" srcOrd="1" destOrd="0" presId="urn:microsoft.com/office/officeart/2005/8/layout/vList2"/>
    <dgm:cxn modelId="{36E07F7E-536B-4256-A263-9C91C9447A34}" type="presParOf" srcId="{BBC08D0C-F4CC-4280-B454-5C47E55A6740}" destId="{73944513-B1CC-4C88-A3DA-0A7A6DA7C242}" srcOrd="2" destOrd="0" presId="urn:microsoft.com/office/officeart/2005/8/layout/vList2"/>
    <dgm:cxn modelId="{BAD391B0-A455-4A1D-8E6E-E6E74F9DF61C}" type="presParOf" srcId="{BBC08D0C-F4CC-4280-B454-5C47E55A6740}" destId="{BBFE351E-10EC-463A-AE8F-AC4641B25927}" srcOrd="3" destOrd="0" presId="urn:microsoft.com/office/officeart/2005/8/layout/vList2"/>
    <dgm:cxn modelId="{2EDD64D3-06ED-4FD7-A8AD-8065007E8257}" type="presParOf" srcId="{BBC08D0C-F4CC-4280-B454-5C47E55A6740}" destId="{FAC34AC3-9181-42EA-BF1A-29F1252BA591}" srcOrd="4" destOrd="0" presId="urn:microsoft.com/office/officeart/2005/8/layout/vList2"/>
    <dgm:cxn modelId="{B25E0287-EA7C-40A1-916D-7238E966F4FC}" type="presParOf" srcId="{BBC08D0C-F4CC-4280-B454-5C47E55A6740}" destId="{E8A11D3A-67A1-49E8-9CD3-D64DAC9A3FFF}" srcOrd="5" destOrd="0" presId="urn:microsoft.com/office/officeart/2005/8/layout/vList2"/>
    <dgm:cxn modelId="{A2F6C520-1E5B-4327-B213-C8C3EB802C8A}" type="presParOf" srcId="{BBC08D0C-F4CC-4280-B454-5C47E55A6740}" destId="{6E8415B4-B4A7-4E0C-93A3-2867DF1D246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40422-A80F-475C-91A8-87E3E740E70B}">
      <dsp:nvSpPr>
        <dsp:cNvPr id="0" name=""/>
        <dsp:cNvSpPr/>
      </dsp:nvSpPr>
      <dsp:spPr>
        <a:xfrm>
          <a:off x="0" y="61049"/>
          <a:ext cx="7399307" cy="15515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Low biodiversity isn't necessarily cause for concern – The Arctic and Antarctic contains habitats that naturally have low biodiversity compared to tropical rainforest.</a:t>
          </a:r>
        </a:p>
      </dsp:txBody>
      <dsp:txXfrm>
        <a:off x="75739" y="136788"/>
        <a:ext cx="7247829" cy="1400051"/>
      </dsp:txXfrm>
    </dsp:sp>
    <dsp:sp modelId="{73944513-B1CC-4C88-A3DA-0A7A6DA7C242}">
      <dsp:nvSpPr>
        <dsp:cNvPr id="0" name=""/>
        <dsp:cNvSpPr/>
      </dsp:nvSpPr>
      <dsp:spPr>
        <a:xfrm>
          <a:off x="0" y="1678819"/>
          <a:ext cx="7399307" cy="1551529"/>
        </a:xfrm>
        <a:prstGeom prst="roundRect">
          <a:avLst/>
        </a:prstGeom>
        <a:solidFill>
          <a:schemeClr val="accent2">
            <a:hueOff val="885262"/>
            <a:satOff val="3045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The more important matter is the loss of biodiversity. </a:t>
          </a:r>
        </a:p>
      </dsp:txBody>
      <dsp:txXfrm>
        <a:off x="75739" y="1754558"/>
        <a:ext cx="7247829" cy="1400051"/>
      </dsp:txXfrm>
    </dsp:sp>
    <dsp:sp modelId="{FAC34AC3-9181-42EA-BF1A-29F1252BA591}">
      <dsp:nvSpPr>
        <dsp:cNvPr id="0" name=""/>
        <dsp:cNvSpPr/>
      </dsp:nvSpPr>
      <dsp:spPr>
        <a:xfrm>
          <a:off x="0" y="3296589"/>
          <a:ext cx="7399307" cy="1551529"/>
        </a:xfrm>
        <a:prstGeom prst="roundRect">
          <a:avLst/>
        </a:prstGeom>
        <a:solidFill>
          <a:schemeClr val="accent2">
            <a:hueOff val="1770523"/>
            <a:satOff val="6090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An ecosystem relies on the interpendence of organisms to maintain stability, and loss of species can cause serious, unpredictable and possibly irreversible changes.</a:t>
          </a:r>
        </a:p>
      </dsp:txBody>
      <dsp:txXfrm>
        <a:off x="75739" y="3372328"/>
        <a:ext cx="7247829" cy="1400051"/>
      </dsp:txXfrm>
    </dsp:sp>
    <dsp:sp modelId="{6E8415B4-B4A7-4E0C-93A3-2867DF1D246E}">
      <dsp:nvSpPr>
        <dsp:cNvPr id="0" name=""/>
        <dsp:cNvSpPr/>
      </dsp:nvSpPr>
      <dsp:spPr>
        <a:xfrm>
          <a:off x="0" y="4914358"/>
          <a:ext cx="7399307" cy="1551529"/>
        </a:xfrm>
        <a:prstGeom prst="roundRect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Ecosystem distruption can have a significant impact on humans.</a:t>
          </a:r>
        </a:p>
      </dsp:txBody>
      <dsp:txXfrm>
        <a:off x="75739" y="4990097"/>
        <a:ext cx="7247829" cy="1400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8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2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1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18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99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57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6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91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0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17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24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89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5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966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45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55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51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92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57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1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5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40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66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96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9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20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76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98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75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8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46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545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70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61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54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88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99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84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19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44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4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365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15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577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03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43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529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351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799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9775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6221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92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593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91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72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5403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843-DAAB-44D1-9E7E-339717DB67B4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19A9-0FF2-454D-BB60-1CC6F7D4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987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843-DAAB-44D1-9E7E-339717DB67B4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19A9-0FF2-454D-BB60-1CC6F7D4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819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843-DAAB-44D1-9E7E-339717DB67B4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19A9-0FF2-454D-BB60-1CC6F7D4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063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843-DAAB-44D1-9E7E-339717DB67B4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19A9-0FF2-454D-BB60-1CC6F7D4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3578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843-DAAB-44D1-9E7E-339717DB67B4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19A9-0FF2-454D-BB60-1CC6F7D4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4251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843-DAAB-44D1-9E7E-339717DB67B4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19A9-0FF2-454D-BB60-1CC6F7D4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314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843-DAAB-44D1-9E7E-339717DB67B4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19A9-0FF2-454D-BB60-1CC6F7D4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35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006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843-DAAB-44D1-9E7E-339717DB67B4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19A9-0FF2-454D-BB60-1CC6F7D4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018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843-DAAB-44D1-9E7E-339717DB67B4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19A9-0FF2-454D-BB60-1CC6F7D4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881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843-DAAB-44D1-9E7E-339717DB67B4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19A9-0FF2-454D-BB60-1CC6F7D4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553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843-DAAB-44D1-9E7E-339717DB67B4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19A9-0FF2-454D-BB60-1CC6F7D4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07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9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6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5180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1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5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7ADDA-8B35-45DF-8BFE-38026E93248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1ED58A-6FB7-4564-B6A0-0A3DB5914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9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F2843-DAAB-44D1-9E7E-339717DB67B4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19A9-0FF2-454D-BB60-1CC6F7D4A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5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nat4biopl.edubuzz.org/unit-3-life-on-earth/2-biodiversit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en.wikipedia.org/wiki/International_Union_for_Conservation_of_Nature" TargetMode="External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d.int/cooperation/interlinkages.shtml" TargetMode="External"/><Relationship Id="rId2" Type="http://schemas.openxmlformats.org/officeDocument/2006/relationships/hyperlink" Target="http://www.un.org/esa/sustdev/documents/agenda21/index.htm" TargetMode="Externa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airs/2017/natural-capital/eu-protected-habitat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5B8F3-392F-43DF-B27D-536B2B4A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u="sng" dirty="0">
                <a:cs typeface="Calibri Light"/>
              </a:rPr>
              <a:t>What is biodiversity?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5B74-0EF3-4019-9300-97BC49F7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757" y="1491822"/>
            <a:ext cx="11043960" cy="45581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US" sz="2400" dirty="0">
                <a:cs typeface="Calibri"/>
              </a:rPr>
              <a:t>A variety of animal and plant life in a habitat or all around the world.</a:t>
            </a:r>
          </a:p>
          <a:p>
            <a:pPr marL="344170" indent="-344170"/>
            <a:r>
              <a:rPr lang="en-US" sz="2400" dirty="0">
                <a:cs typeface="Calibri"/>
              </a:rPr>
              <a:t>Can be considered at different levels:</a:t>
            </a:r>
          </a:p>
          <a:p>
            <a:pPr marL="344170" indent="-344170"/>
            <a:r>
              <a:rPr lang="en-US" sz="2400" u="sng" dirty="0">
                <a:cs typeface="Calibri"/>
              </a:rPr>
              <a:t>Habitat diversity</a:t>
            </a:r>
            <a:r>
              <a:rPr lang="en-US" sz="2400" dirty="0">
                <a:cs typeface="Calibri"/>
              </a:rPr>
              <a:t> is a measure of different habitats in one particular area or region.</a:t>
            </a:r>
          </a:p>
          <a:p>
            <a:pPr marL="344170" indent="-344170"/>
            <a:r>
              <a:rPr lang="en-US" sz="2400" u="sng" dirty="0">
                <a:cs typeface="Calibri"/>
              </a:rPr>
              <a:t>Genetic diversity</a:t>
            </a:r>
            <a:r>
              <a:rPr lang="en-US" sz="2400" dirty="0">
                <a:cs typeface="Calibri"/>
              </a:rPr>
              <a:t> is a measure of genetic characteristics between individual species, or between different species.</a:t>
            </a:r>
          </a:p>
          <a:p>
            <a:pPr marL="344170" indent="-344170"/>
            <a:r>
              <a:rPr lang="en-US" sz="2400" u="sng" dirty="0">
                <a:cs typeface="Calibri"/>
              </a:rPr>
              <a:t>Species diversity</a:t>
            </a:r>
            <a:r>
              <a:rPr lang="en-US" sz="2400" dirty="0">
                <a:cs typeface="Calibri"/>
              </a:rPr>
              <a:t> is a measure of the number of different species and how many individuals of these species there are.</a:t>
            </a:r>
          </a:p>
          <a:p>
            <a:pPr marL="344170" indent="-344170"/>
            <a:endParaRPr lang="en-US" sz="2400" dirty="0">
              <a:cs typeface="Calibri"/>
            </a:endParaRPr>
          </a:p>
          <a:p>
            <a:pPr marL="344170" indent="-344170"/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97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1081668"/>
          </a:xfrm>
        </p:spPr>
        <p:txBody>
          <a:bodyPr/>
          <a:lstStyle/>
          <a:p>
            <a:r>
              <a:rPr lang="fi-FI"/>
              <a:t>Species richness and evenness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081670"/>
            <a:ext cx="10363826" cy="5776330"/>
          </a:xfrm>
        </p:spPr>
        <p:txBody>
          <a:bodyPr>
            <a:normAutofit/>
          </a:bodyPr>
          <a:lstStyle/>
          <a:p>
            <a:r>
              <a:rPr lang="fi-FI" sz="1600"/>
              <a:t>There’s a clear difference between species evenness and richness; richness measures the variety of organisms in a given area, evenness compares how even species are in a given area</a:t>
            </a:r>
          </a:p>
          <a:p>
            <a:r>
              <a:rPr lang="fi-FI" sz="1600"/>
              <a:t>Species richness is defined as a measure of the number of species and how many individuals of these species there are in a given area</a:t>
            </a:r>
          </a:p>
          <a:p>
            <a:r>
              <a:rPr lang="fi-FI" sz="1600"/>
              <a:t>Species evenness is defined as a measure of </a:t>
            </a:r>
            <a:r>
              <a:rPr lang="en-GB" sz="1600"/>
              <a:t>how close in numbers each species in an environment is</a:t>
            </a:r>
          </a:p>
          <a:p>
            <a:r>
              <a:rPr lang="fi-FI" sz="1600"/>
              <a:t>Species richness can be lost when invasive species take control of a given area, or reproduce faster and more succesfully than other species in the given area.</a:t>
            </a:r>
          </a:p>
          <a:p>
            <a:r>
              <a:rPr lang="fi-FI" sz="1600"/>
              <a:t>evenness measures if diversity is at an acceptable level, where similar species are similar in numbers to each other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98401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CONSERVATION: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8874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MINIMISING THE IMPACT OF HUMAN ACTIVITIES</a:t>
            </a:r>
            <a:r>
              <a:rPr lang="en-GB" dirty="0">
                <a:sym typeface="Wingdings" panose="05000000000000000000" pitchFamily="2" charset="2"/>
              </a:rPr>
              <a:t> </a:t>
            </a:r>
          </a:p>
          <a:p>
            <a:r>
              <a:rPr lang="en-GB" dirty="0">
                <a:sym typeface="Wingdings" panose="05000000000000000000" pitchFamily="2" charset="2"/>
              </a:rPr>
              <a:t>If we were in a position of power, in order to minimise the impact of human activities in the natural environment, WE COULD :</a:t>
            </a:r>
          </a:p>
          <a:p>
            <a:pPr marL="285750" indent="-285750"/>
            <a:r>
              <a:rPr lang="en-GB" dirty="0">
                <a:sym typeface="Wingdings" panose="05000000000000000000" pitchFamily="2" charset="2"/>
              </a:rPr>
              <a:t>ISSUE NEWER AND MORE ENTICING GUNS ON THE CONDITION THAT HUNTERS ARE REGISTERED ON A FACIAL RECOGNITION DATA BASE THAT MEANS THEY ARE RECOGNISED AS CARRYING GUNS SO THEREFORE AREN’T ALLOWED ONTO CONSERVATION SITES.</a:t>
            </a:r>
          </a:p>
          <a:p>
            <a:pPr marL="285750" indent="-285750"/>
            <a:r>
              <a:rPr lang="en-GB" dirty="0">
                <a:sym typeface="Wingdings" panose="05000000000000000000" pitchFamily="2" charset="2"/>
              </a:rPr>
              <a:t>Make an effort to retract all previously owned guns and replace them with government issued guns that have a special lens, this lens can detect endangered species; which will prompt the gun to disallow itself to fire bullets</a:t>
            </a:r>
          </a:p>
          <a:p>
            <a:pPr marL="285750" indent="-285750"/>
            <a:r>
              <a:rPr lang="en-GB" dirty="0">
                <a:sym typeface="Wingdings" panose="05000000000000000000" pitchFamily="2" charset="2"/>
              </a:rPr>
              <a:t>Have a limiting feature on a gun that allows a certain amount of bullets to be fired per year before it disables; to correspond with a set quota.</a:t>
            </a:r>
          </a:p>
          <a:p>
            <a:pPr marL="285750" indent="-285750"/>
            <a:r>
              <a:rPr lang="en-GB" dirty="0">
                <a:sym typeface="Wingdings" panose="05000000000000000000" pitchFamily="2" charset="2"/>
              </a:rPr>
              <a:t>THE BROKEN GUN CAN BE TAKEN BACK AND FIXED/REPLACED FOR A NEW ONE BUT ONLY BY THE BUREAU THAT OVERSEES IT.</a:t>
            </a:r>
          </a:p>
          <a:p>
            <a:pPr marL="285750" indent="-285750"/>
            <a:r>
              <a:rPr lang="en-GB" dirty="0">
                <a:sym typeface="Wingdings" panose="05000000000000000000" pitchFamily="2" charset="2"/>
              </a:rPr>
              <a:t>ENFORCE A LAW WHICH SAYS THAT ONLY A CERTAIN AMOUNT OF LAND CAN BE USED TO DEVELOP TOWNS AND CITIES FOR EXAMPLE FOR BUILDING 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83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789709"/>
          </a:xfrm>
        </p:spPr>
        <p:txBody>
          <a:bodyPr/>
          <a:lstStyle/>
          <a:p>
            <a:r>
              <a:rPr lang="en-GB" u="sng" dirty="0" smtClean="0"/>
              <a:t>In situ conservation</a:t>
            </a:r>
            <a:endParaRPr lang="en-GB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9204" y="2812472"/>
            <a:ext cx="6045785" cy="1840523"/>
          </a:xfrm>
        </p:spPr>
        <p:txBody>
          <a:bodyPr/>
          <a:lstStyle/>
          <a:p>
            <a:endParaRPr lang="en-GB" dirty="0" smtClean="0">
              <a:latin typeface="AIGDT" panose="00000400000000000000" pitchFamily="2" charset="2"/>
            </a:endParaRPr>
          </a:p>
          <a:p>
            <a:pPr algn="l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=&gt;the CONSERVATION OF ECOSYSTEMS AND NATURAL       HABITATS AND THE MAINTENANCE AND RECOVERY OF VIABLE POPULATIONS OF SPECIES IN THEIR NATURAL SURROUNDINGS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 r="32545"/>
          <a:stretch>
            <a:fillRect/>
          </a:stretch>
        </p:blipFill>
        <p:spPr>
          <a:xfrm>
            <a:off x="7121236" y="596234"/>
            <a:ext cx="1660850" cy="264359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36" y="3271519"/>
            <a:ext cx="4724400" cy="2519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9"/>
          <a:stretch/>
        </p:blipFill>
        <p:spPr>
          <a:xfrm>
            <a:off x="9054579" y="436276"/>
            <a:ext cx="254836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632364"/>
            <a:ext cx="5106026" cy="3158835"/>
          </a:xfrm>
        </p:spPr>
        <p:txBody>
          <a:bodyPr>
            <a:normAutofit/>
          </a:bodyPr>
          <a:lstStyle/>
          <a:p>
            <a:r>
              <a:rPr lang="en-GB" sz="1600" dirty="0" smtClean="0"/>
              <a:t>Plants &amp; animals conserved in their natural environment </a:t>
            </a:r>
          </a:p>
          <a:p>
            <a:r>
              <a:rPr lang="en-GB" sz="1600" dirty="0" smtClean="0"/>
              <a:t>Biodiversity permanently protected </a:t>
            </a:r>
          </a:p>
          <a:p>
            <a:r>
              <a:rPr lang="en-GB" sz="1600" dirty="0" smtClean="0"/>
              <a:t>Representative examples of ecosystems  also permanently protected </a:t>
            </a:r>
            <a:endParaRPr lang="en-GB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Endangered habitats may be fragmented so the area may not be large enough to ensure the survival of these species </a:t>
            </a:r>
          </a:p>
          <a:p>
            <a:r>
              <a:rPr lang="en-GB" sz="1600" dirty="0"/>
              <a:t>Genetic diversity may have already been dramatically </a:t>
            </a:r>
            <a:r>
              <a:rPr lang="en-GB" sz="1600" dirty="0" smtClean="0"/>
              <a:t>decreased</a:t>
            </a:r>
          </a:p>
          <a:p>
            <a:r>
              <a:rPr lang="en-GB" sz="1600" dirty="0"/>
              <a:t>Conditions that threatened the organisms in the area may still be present, e.g. disease or interspecific competition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5654" y="1274618"/>
            <a:ext cx="637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ADVANTAGES &amp; DISADVANTAGES </a:t>
            </a:r>
            <a:endParaRPr kumimoji="0" lang="en-GB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9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036" y="-532547"/>
            <a:ext cx="9144000" cy="2387600"/>
          </a:xfrm>
        </p:spPr>
        <p:txBody>
          <a:bodyPr/>
          <a:lstStyle/>
          <a:p>
            <a:r>
              <a:rPr lang="en-GB" dirty="0" smtClean="0"/>
              <a:t>Conservation an ecological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49" y="2052781"/>
            <a:ext cx="4340906" cy="4952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2833884"/>
            <a:ext cx="4918364" cy="40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3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71" y="196311"/>
            <a:ext cx="10515600" cy="1325563"/>
          </a:xfrm>
        </p:spPr>
        <p:txBody>
          <a:bodyPr/>
          <a:lstStyle/>
          <a:p>
            <a:r>
              <a:rPr lang="en-GB" dirty="0" smtClean="0"/>
              <a:t>Conservation an ecological (reasons)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92" y="1048330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framework is presented that can help unify diverse reasons for conserving nature.</a:t>
            </a:r>
          </a:p>
          <a:p>
            <a:r>
              <a:rPr lang="en-GB" sz="2400" dirty="0" smtClean="0"/>
              <a:t>Recognizing the utilitarian value of nature does not deny its intrinsic value.</a:t>
            </a:r>
          </a:p>
          <a:p>
            <a:r>
              <a:rPr lang="en-GB" sz="2400" dirty="0" smtClean="0"/>
              <a:t>Reconciling different viewpoints will result in better conservation practice.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41" y="3223999"/>
            <a:ext cx="5037230" cy="36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91" y="1246909"/>
            <a:ext cx="1165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Interdependence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is also the idea that everything in nature is connected to and depends on every other thing.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55" y="4364182"/>
            <a:ext cx="4928087" cy="1826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3412028"/>
            <a:ext cx="4724400" cy="28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8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7" y="263236"/>
            <a:ext cx="1127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Keystone species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are those which have an extremely high impact on a particular ecosystem relative to its population. Without keystone species, the ecosystem would be dramatically different or cease to exist altogether.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75" y="2826327"/>
            <a:ext cx="5854243" cy="3765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5" y="3392409"/>
            <a:ext cx="5660340" cy="31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72160"/>
            <a:ext cx="11374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Genetic resources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(GRs) refer to genetic material of actual or potential value. Genetic material is any material of plant, animal, microbial or other origin containing functional units of heredity.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6" y="2780484"/>
            <a:ext cx="4253346" cy="3693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3574473"/>
            <a:ext cx="6171271" cy="28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4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31" y="3704473"/>
            <a:ext cx="5523262" cy="3093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7963" y="152400"/>
            <a:ext cx="906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Species biodiversity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1149928"/>
            <a:ext cx="10307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Species,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in biology, classification comprising related organisms that share common characteristics and are capable of interbreeding.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Species diversity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is defined as the number of species and abundance of each species that live in a particular location.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51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A53581F1-58F0-4AB7-A8A0-2090667277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large green landscape with a body of water&#10;&#10;Description generated with very high confidence">
            <a:extLst>
              <a:ext uri="{FF2B5EF4-FFF2-40B4-BE49-F238E27FC236}">
                <a16:creationId xmlns:a16="http://schemas.microsoft.com/office/drawing/2014/main" id="{0E7E1097-FC51-407C-8B33-970763878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22956" r="9093" b="3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7F805E00-AB38-4A7C-BECE-0DED0DECE7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86805C35-00DC-4889-A7FD-065BDE84C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F4E6F7CC-42A8-4DCA-B793-34EE7A20C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349DF81A-9E35-48CB-A13A-0F3044872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DBF782AB-FEB4-4E4B-B045-C02BC6558C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4" y="0"/>
            <a:ext cx="7925404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4C28F-61CC-450B-BA66-07D985C4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98" y="808056"/>
            <a:ext cx="7062647" cy="1077229"/>
          </a:xfrm>
        </p:spPr>
        <p:txBody>
          <a:bodyPr>
            <a:normAutofit/>
          </a:bodyPr>
          <a:lstStyle/>
          <a:p>
            <a:pPr algn="l"/>
            <a:r>
              <a:rPr lang="en-US" u="sng">
                <a:cs typeface="Calibri Light"/>
              </a:rPr>
              <a:t>Why is biodiversity measured?</a:t>
            </a:r>
            <a:endParaRPr lang="en-US" u="sng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2EA30-D829-4C93-8FE6-CA81CFDA1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727" y="2052116"/>
            <a:ext cx="7916083" cy="39978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44170">
              <a:lnSpc>
                <a:spcPct val="110000"/>
              </a:lnSpc>
            </a:pPr>
            <a:r>
              <a:rPr lang="en-US" sz="2400">
                <a:cs typeface="Calibri"/>
              </a:rPr>
              <a:t>It provides sound information, that is used especially as environmental health indicators, to determine the status of our biological system.</a:t>
            </a:r>
            <a:endParaRPr lang="en-US" sz="2400" dirty="0">
              <a:cs typeface="Calibri"/>
            </a:endParaRPr>
          </a:p>
          <a:p>
            <a:pPr marL="344170" indent="-344170">
              <a:lnSpc>
                <a:spcPct val="110000"/>
              </a:lnSpc>
            </a:pPr>
            <a:r>
              <a:rPr lang="en-US" sz="2400">
                <a:cs typeface="Calibri"/>
              </a:rPr>
              <a:t>For example, to identify whether there are changes in water quality over time in a certain lake.</a:t>
            </a:r>
            <a:endParaRPr lang="en-US" sz="2400" dirty="0">
              <a:cs typeface="Calibri"/>
            </a:endParaRPr>
          </a:p>
          <a:p>
            <a:pPr marL="344170" indent="-344170">
              <a:lnSpc>
                <a:spcPct val="110000"/>
              </a:lnSpc>
            </a:pPr>
            <a:endParaRPr lang="en-US" sz="2400" dirty="0">
              <a:cs typeface="Calibri"/>
            </a:endParaRPr>
          </a:p>
          <a:p>
            <a:pPr marL="344170" indent="-344170">
              <a:lnSpc>
                <a:spcPct val="110000"/>
              </a:lnSpc>
            </a:pPr>
            <a:r>
              <a:rPr lang="en-US" sz="2400">
                <a:cs typeface="Calibri"/>
              </a:rPr>
              <a:t>However, biodiversity is also a complex concept that can be challenging to measure.</a:t>
            </a:r>
            <a:endParaRPr lang="en-US" sz="2400" dirty="0">
              <a:cs typeface="Calibri"/>
            </a:endParaRPr>
          </a:p>
          <a:p>
            <a:pPr marL="344170" indent="-344170">
              <a:lnSpc>
                <a:spcPct val="110000"/>
              </a:lnSpc>
            </a:pPr>
            <a:r>
              <a:rPr lang="en-US" sz="2400">
                <a:cs typeface="Calibri"/>
              </a:rPr>
              <a:t>There are many different ways to quantify biodiversity.</a:t>
            </a:r>
            <a:endParaRPr lang="en-US" sz="2400" dirty="0">
              <a:cs typeface="Calibri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F4E9FDCC-E070-4D2E-9AE6-67D4AE6C0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937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9579D-A30C-46A7-9077-929E0DECA4CC}"/>
              </a:ext>
            </a:extLst>
          </p:cNvPr>
          <p:cNvSpPr txBox="1"/>
          <p:nvPr/>
        </p:nvSpPr>
        <p:spPr>
          <a:xfrm>
            <a:off x="9451842" y="6658172"/>
            <a:ext cx="273985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69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64000">
              <a:schemeClr val="accent4">
                <a:lumMod val="60000"/>
                <a:lumOff val="40000"/>
              </a:schemeClr>
            </a:gs>
            <a:gs pos="33000">
              <a:schemeClr val="accent4">
                <a:lumMod val="40000"/>
                <a:lumOff val="60000"/>
              </a:schemeClr>
            </a:gs>
            <a:gs pos="94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CITES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Convention on International Trade in Endangered Species of Wild Fauna and Flora</a:t>
            </a:r>
          </a:p>
        </p:txBody>
      </p:sp>
    </p:spTree>
    <p:extLst>
      <p:ext uri="{BB962C8B-B14F-4D97-AF65-F5344CB8AC3E}">
        <p14:creationId xmlns:p14="http://schemas.microsoft.com/office/powerpoint/2010/main" val="159946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64000">
              <a:schemeClr val="accent4">
                <a:lumMod val="60000"/>
                <a:lumOff val="40000"/>
              </a:schemeClr>
            </a:gs>
            <a:gs pos="33000">
              <a:schemeClr val="accent4">
                <a:lumMod val="40000"/>
                <a:lumOff val="60000"/>
              </a:schemeClr>
            </a:gs>
            <a:gs pos="94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Their aims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464" y="1752059"/>
            <a:ext cx="5426336" cy="4196920"/>
          </a:xfrm>
        </p:spPr>
        <p:txBody>
          <a:bodyPr/>
          <a:lstStyle/>
          <a:p>
            <a:r>
              <a:rPr lang="en-GB" sz="3600" dirty="0" smtClean="0"/>
              <a:t>Its an international agreement between governments</a:t>
            </a:r>
          </a:p>
          <a:p>
            <a:r>
              <a:rPr lang="en-GB" sz="3600" dirty="0"/>
              <a:t>Its aim is to ensure that international trade in specimens of wild animals and plants does not threaten their survival.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6" y="2263031"/>
            <a:ext cx="5324045" cy="33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64000">
              <a:schemeClr val="accent4">
                <a:lumMod val="60000"/>
                <a:lumOff val="40000"/>
              </a:schemeClr>
            </a:gs>
            <a:gs pos="33000">
              <a:schemeClr val="accent4">
                <a:lumMod val="40000"/>
                <a:lumOff val="60000"/>
              </a:schemeClr>
            </a:gs>
            <a:gs pos="94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62" y="242094"/>
            <a:ext cx="5355408" cy="28971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18" y="3139282"/>
            <a:ext cx="5250628" cy="3040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7546"/>
            <a:ext cx="45720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0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64000">
              <a:schemeClr val="accent4">
                <a:lumMod val="60000"/>
                <a:lumOff val="40000"/>
              </a:schemeClr>
            </a:gs>
            <a:gs pos="33000">
              <a:schemeClr val="accent4">
                <a:lumMod val="40000"/>
                <a:lumOff val="60000"/>
              </a:schemeClr>
            </a:gs>
            <a:gs pos="94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were they created?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01988" cy="4351338"/>
          </a:xfrm>
        </p:spPr>
        <p:txBody>
          <a:bodyPr/>
          <a:lstStyle/>
          <a:p>
            <a:r>
              <a:rPr lang="en-GB" dirty="0"/>
              <a:t> It was drafted as a result of a resolution adopted in 1963 at a meeting of members of the </a:t>
            </a:r>
            <a:r>
              <a:rPr lang="en-GB" dirty="0">
                <a:hlinkClick r:id="rId2" tooltip="International Union for Conservation of Nature"/>
              </a:rPr>
              <a:t>International Union for Conservation of Nature</a:t>
            </a:r>
            <a:r>
              <a:rPr lang="en-GB" dirty="0"/>
              <a:t> (IUCN). The convention was opened for signature in 1973 and CITES entered into force on 1 July 1975.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21" y="757238"/>
            <a:ext cx="37338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64000">
              <a:schemeClr val="accent4">
                <a:lumMod val="60000"/>
                <a:lumOff val="40000"/>
              </a:schemeClr>
            </a:gs>
            <a:gs pos="33000">
              <a:schemeClr val="accent4">
                <a:lumMod val="40000"/>
                <a:lumOff val="60000"/>
              </a:schemeClr>
            </a:gs>
            <a:gs pos="94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aim of the Rio convention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05969" cy="220849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three Rio Conventions—on Biodiversity, Climate Change and Desertification—derive directly from the 1992 Earth Summit. Each instrument represents a way of contributing to the sustainable development goals of </a:t>
            </a:r>
            <a:r>
              <a:rPr lang="en-GB" dirty="0">
                <a:hlinkClick r:id="rId2"/>
              </a:rPr>
              <a:t>Agenda 21</a:t>
            </a:r>
            <a:r>
              <a:rPr lang="en-GB" dirty="0"/>
              <a:t>. The three conventions are </a:t>
            </a:r>
            <a:r>
              <a:rPr lang="en-GB" dirty="0">
                <a:hlinkClick r:id="rId3"/>
              </a:rPr>
              <a:t>intrinsically linked</a:t>
            </a:r>
            <a:r>
              <a:rPr lang="en-GB" dirty="0"/>
              <a:t>, operating in the same ecosystems and addressing interdependent issues.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65" y="3938340"/>
            <a:ext cx="5443368" cy="23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7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39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1" name="Rectangle 41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8ED72-CEFF-4A68-8E1C-30AF5F06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25" y="2947799"/>
            <a:ext cx="4265562" cy="121457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cs typeface="Arial"/>
              </a:rPr>
              <a:t>The importance of biodiversity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A611F20D-2C72-42FE-8378-B8AB8D2DF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488537"/>
              </p:ext>
            </p:extLst>
          </p:nvPr>
        </p:nvGraphicFramePr>
        <p:xfrm>
          <a:off x="4673296" y="207421"/>
          <a:ext cx="7399307" cy="652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7369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7" descr="A river running through a wooded area&#10;&#10;Description generated with very high confidence">
            <a:extLst>
              <a:ext uri="{FF2B5EF4-FFF2-40B4-BE49-F238E27FC236}">
                <a16:creationId xmlns:a16="http://schemas.microsoft.com/office/drawing/2014/main" id="{A545954F-3827-41D9-81AB-6D5F51F39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3" b="222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D595B-B9E2-4B11-8A90-6D45F938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12" y="189830"/>
            <a:ext cx="9568595" cy="1077229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cs typeface="Arial" panose="020B0604020202020204"/>
              </a:rPr>
              <a:t>Biodiversity in UK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2011D-4A44-4DB6-AB46-90C784A0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315" y="786910"/>
            <a:ext cx="11208842" cy="59675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lnSpc>
                <a:spcPct val="110000"/>
              </a:lnSpc>
            </a:pPr>
            <a:r>
              <a:rPr lang="en-US" sz="2400">
                <a:cs typeface="Arial"/>
              </a:rPr>
              <a:t>UK has a lot of information bout it's biodiversity, collected across a broad spread of species and habitats both by professionals and by expert volunteers.</a:t>
            </a:r>
          </a:p>
          <a:p>
            <a:pPr marL="342900" indent="-342900">
              <a:lnSpc>
                <a:spcPct val="110000"/>
              </a:lnSpc>
            </a:pPr>
            <a:r>
              <a:rPr lang="en-US" sz="2400">
                <a:cs typeface="Arial"/>
              </a:rPr>
              <a:t>For example, some habitats found in the UK are:</a:t>
            </a:r>
          </a:p>
          <a:p>
            <a:pPr marL="342900" indent="-342900">
              <a:lnSpc>
                <a:spcPct val="110000"/>
              </a:lnSpc>
            </a:pPr>
            <a:r>
              <a:rPr lang="en-US" sz="2400">
                <a:cs typeface="Arial"/>
              </a:rPr>
              <a:t>Dunes</a:t>
            </a:r>
          </a:p>
          <a:p>
            <a:pPr marL="342900" indent="-342900">
              <a:lnSpc>
                <a:spcPct val="110000"/>
              </a:lnSpc>
            </a:pPr>
            <a:r>
              <a:rPr lang="en-US" sz="2400">
                <a:cs typeface="Arial"/>
              </a:rPr>
              <a:t>Fens</a:t>
            </a:r>
          </a:p>
          <a:p>
            <a:pPr marL="342900" indent="-342900">
              <a:lnSpc>
                <a:spcPct val="110000"/>
              </a:lnSpc>
            </a:pPr>
            <a:r>
              <a:rPr lang="en-US" sz="2400">
                <a:cs typeface="Arial"/>
              </a:rPr>
              <a:t>Grassland</a:t>
            </a:r>
          </a:p>
          <a:p>
            <a:pPr marL="342900" indent="-342900">
              <a:lnSpc>
                <a:spcPct val="110000"/>
              </a:lnSpc>
            </a:pPr>
            <a:r>
              <a:rPr lang="en-US" sz="2400">
                <a:cs typeface="Arial"/>
              </a:rPr>
              <a:t>Heatland</a:t>
            </a:r>
          </a:p>
          <a:p>
            <a:pPr marL="342900" indent="-342900">
              <a:lnSpc>
                <a:spcPct val="110000"/>
              </a:lnSpc>
            </a:pPr>
            <a:r>
              <a:rPr lang="en-US" sz="2400">
                <a:cs typeface="Arial"/>
              </a:rPr>
              <a:t>Marsh</a:t>
            </a:r>
          </a:p>
          <a:p>
            <a:pPr marL="344170" indent="-344170">
              <a:lnSpc>
                <a:spcPct val="110000"/>
              </a:lnSpc>
            </a:pPr>
            <a:r>
              <a:rPr lang="en-US" sz="2400">
                <a:cs typeface="Arial"/>
              </a:rPr>
              <a:t>Rivers</a:t>
            </a:r>
          </a:p>
          <a:p>
            <a:pPr marL="344170" indent="-344170">
              <a:lnSpc>
                <a:spcPct val="110000"/>
              </a:lnSpc>
            </a:pPr>
            <a:r>
              <a:rPr lang="en-US" sz="2400">
                <a:cs typeface="Arial"/>
              </a:rPr>
              <a:t>Woodland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2283BB-291F-4C93-8AC7-3B5354FB3CA0}"/>
              </a:ext>
            </a:extLst>
          </p:cNvPr>
          <p:cNvSpPr txBox="1"/>
          <p:nvPr/>
        </p:nvSpPr>
        <p:spPr>
          <a:xfrm>
            <a:off x="9759772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49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07009-BD08-41F0-BE81-83E3BCF8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185" y="175452"/>
            <a:ext cx="11020708" cy="1544919"/>
          </a:xfrm>
        </p:spPr>
        <p:txBody>
          <a:bodyPr>
            <a:normAutofit/>
          </a:bodyPr>
          <a:lstStyle/>
          <a:p>
            <a:pPr algn="l"/>
            <a:r>
              <a:rPr lang="en-US" sz="3600" cap="all" dirty="0">
                <a:ea typeface="+mj-lt"/>
                <a:cs typeface="+mj-lt"/>
              </a:rPr>
              <a:t>FACTORS AFFECTING GLOBAL BIODIVERSITY</a:t>
            </a:r>
            <a:endParaRPr lang="en-US" sz="3600" dirty="0">
              <a:ea typeface="+mj-lt"/>
              <a:cs typeface="+mj-lt"/>
            </a:endParaRPr>
          </a:p>
          <a:p>
            <a:pPr algn="l"/>
            <a:endParaRPr lang="en-US" sz="480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39DA9-93F5-4B4E-A8BB-34D82F499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535" y="879488"/>
            <a:ext cx="11053981" cy="57599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>
              <a:lnSpc>
                <a:spcPct val="110000"/>
              </a:lnSpc>
              <a:spcAft>
                <a:spcPts val="0"/>
              </a:spcAft>
            </a:pPr>
            <a:r>
              <a:rPr lang="en-US" cap="all" dirty="0">
                <a:ea typeface="+mn-lt"/>
                <a:cs typeface="+mn-lt"/>
              </a:rPr>
              <a:t>All the biggest threats to global biodiversity are caused by the rapidly increasing human population</a:t>
            </a:r>
            <a:endParaRPr lang="en-US" dirty="0"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  <a:spcAft>
                <a:spcPts val="0"/>
              </a:spcAft>
            </a:pPr>
            <a:r>
              <a:rPr lang="en-US" cap="all" dirty="0">
                <a:ea typeface="+mn-lt"/>
                <a:cs typeface="+mn-lt"/>
              </a:rPr>
              <a:t>They include:</a:t>
            </a:r>
            <a:endParaRPr lang="en-US" dirty="0"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  <a:spcAft>
                <a:spcPts val="0"/>
              </a:spcAft>
            </a:pPr>
            <a:r>
              <a:rPr lang="en-US" cap="all" dirty="0">
                <a:ea typeface="+mn-lt"/>
                <a:cs typeface="+mn-lt"/>
              </a:rPr>
              <a:t>Overexploitation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10000"/>
              </a:lnSpc>
              <a:spcAft>
                <a:spcPts val="0"/>
              </a:spcAft>
            </a:pPr>
            <a:r>
              <a:rPr lang="en-US" cap="all" dirty="0">
                <a:ea typeface="+mn-lt"/>
                <a:cs typeface="+mn-lt"/>
              </a:rPr>
              <a:t>Areas are used solely for resources, and over their limits</a:t>
            </a:r>
            <a:endParaRPr lang="en-US" dirty="0"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  <a:spcAft>
                <a:spcPts val="0"/>
              </a:spcAft>
            </a:pPr>
            <a:r>
              <a:rPr lang="en-US" cap="all" dirty="0">
                <a:ea typeface="+mn-lt"/>
                <a:cs typeface="+mn-lt"/>
              </a:rPr>
              <a:t>Habitat change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10000"/>
              </a:lnSpc>
              <a:spcAft>
                <a:spcPts val="0"/>
              </a:spcAft>
            </a:pPr>
            <a:r>
              <a:rPr lang="en-US" cap="all" dirty="0">
                <a:ea typeface="+mn-lt"/>
                <a:cs typeface="+mn-lt"/>
              </a:rPr>
              <a:t>Environmental changes that affect the survival of an organism</a:t>
            </a:r>
            <a:endParaRPr lang="en-US" dirty="0"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  <a:spcAft>
                <a:spcPts val="0"/>
              </a:spcAft>
            </a:pPr>
            <a:r>
              <a:rPr lang="en-US" cap="all" dirty="0">
                <a:ea typeface="+mn-lt"/>
                <a:cs typeface="+mn-lt"/>
              </a:rPr>
              <a:t>Nutrient loading and pollution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10000"/>
              </a:lnSpc>
              <a:spcAft>
                <a:spcPts val="0"/>
              </a:spcAft>
            </a:pPr>
            <a:r>
              <a:rPr lang="en-US" cap="all" dirty="0">
                <a:ea typeface="+mn-lt"/>
                <a:cs typeface="+mn-lt"/>
              </a:rPr>
              <a:t>Nutrients are added to bodies of water, causing excessive growth of algae</a:t>
            </a:r>
            <a:endParaRPr lang="en-US" dirty="0"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  <a:spcAft>
                <a:spcPts val="0"/>
              </a:spcAft>
            </a:pPr>
            <a:r>
              <a:rPr lang="en-US" cap="all" dirty="0">
                <a:ea typeface="+mn-lt"/>
                <a:cs typeface="+mn-lt"/>
              </a:rPr>
              <a:t>Climate change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10000"/>
              </a:lnSpc>
              <a:spcAft>
                <a:spcPts val="0"/>
              </a:spcAft>
            </a:pPr>
            <a:r>
              <a:rPr lang="en-US" cap="all" dirty="0">
                <a:ea typeface="+mn-lt"/>
                <a:cs typeface="+mn-lt"/>
              </a:rPr>
              <a:t>a change in global and regional climate patterns caused by the increase of atmospheric carbon dioxide that comes from fossil fuel use</a:t>
            </a:r>
            <a:endParaRPr lang="en-US" dirty="0"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</a:pPr>
            <a:endParaRPr lang="en-US" sz="1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103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FFF3F7-4395-4F19-BC12-8940796BE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6" y="0"/>
            <a:ext cx="109060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136AD-D5C7-4E34-A325-864EA174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81" y="419867"/>
            <a:ext cx="9559514" cy="627538"/>
          </a:xfrm>
        </p:spPr>
        <p:txBody>
          <a:bodyPr anchor="t">
            <a:normAutofit/>
          </a:bodyPr>
          <a:lstStyle/>
          <a:p>
            <a:pPr algn="l"/>
            <a:r>
              <a:rPr lang="fi-FI" sz="3600" cap="all" dirty="0">
                <a:solidFill>
                  <a:schemeClr val="tx2"/>
                </a:solidFill>
                <a:ea typeface="+mj-lt"/>
                <a:cs typeface="+mj-lt"/>
              </a:rPr>
              <a:t>Human </a:t>
            </a:r>
            <a:r>
              <a:rPr lang="fi-FI" sz="3600" cap="all" dirty="0" err="1">
                <a:solidFill>
                  <a:schemeClr val="tx2"/>
                </a:solidFill>
                <a:ea typeface="+mj-lt"/>
                <a:cs typeface="+mj-lt"/>
              </a:rPr>
              <a:t>population</a:t>
            </a:r>
            <a:r>
              <a:rPr lang="fi-FI" sz="3600" cap="all" dirty="0">
                <a:solidFill>
                  <a:schemeClr val="tx2"/>
                </a:solidFill>
                <a:ea typeface="+mj-lt"/>
                <a:cs typeface="+mj-lt"/>
              </a:rPr>
              <a:t> </a:t>
            </a:r>
            <a:r>
              <a:rPr lang="fi-FI" sz="3600" cap="all" dirty="0" err="1">
                <a:solidFill>
                  <a:schemeClr val="tx2"/>
                </a:solidFill>
                <a:ea typeface="+mj-lt"/>
                <a:cs typeface="+mj-lt"/>
              </a:rPr>
              <a:t>growth</a:t>
            </a:r>
            <a:endParaRPr lang="en-GB" sz="3600" dirty="0" err="1">
              <a:solidFill>
                <a:schemeClr val="tx2"/>
              </a:solidFill>
              <a:ea typeface="+mj-lt"/>
              <a:cs typeface="+mj-lt"/>
            </a:endParaRPr>
          </a:p>
          <a:p>
            <a:pPr algn="l"/>
            <a:endParaRPr lang="en-US" sz="5000">
              <a:solidFill>
                <a:schemeClr val="tx2"/>
              </a:solidFill>
              <a:cs typeface="Arial"/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BFD2628-8E1E-4A9C-8CC0-A043326831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09734" y="808056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7FE1A-54F8-450B-B9D3-B32009C5B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892" y="1325633"/>
            <a:ext cx="10709702" cy="53425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44170">
              <a:lnSpc>
                <a:spcPct val="110000"/>
              </a:lnSpc>
              <a:spcAft>
                <a:spcPts val="0"/>
              </a:spcAft>
            </a:pP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Agriculture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affects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biodiversity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; as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synthetic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nutrients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have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grown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in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use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biodiversity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has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been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lost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in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bodies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of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water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as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algae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spreads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and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supplants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other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organisms</a:t>
            </a:r>
            <a:endParaRPr lang="en-US">
              <a:solidFill>
                <a:schemeClr val="tx2"/>
              </a:solidFill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  <a:spcAft>
                <a:spcPts val="0"/>
              </a:spcAft>
            </a:pP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The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areas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used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for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agriculture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draw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the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natural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nutrients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from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the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soil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causing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plants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that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grow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on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the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soil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to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become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less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diverse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This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is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known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as monoculture</a:t>
            </a:r>
            <a:endParaRPr lang="en-US">
              <a:solidFill>
                <a:schemeClr val="tx2"/>
              </a:solidFill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  <a:spcAft>
                <a:spcPts val="0"/>
              </a:spcAft>
            </a:pP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Monoculture is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defined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as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being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the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cultivation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of a single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crop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in a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given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area</a:t>
            </a:r>
            <a:endParaRPr lang="en-US">
              <a:solidFill>
                <a:schemeClr val="tx2"/>
              </a:solidFill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  <a:spcAft>
                <a:spcPts val="0"/>
              </a:spcAft>
            </a:pP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Agriculture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with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animals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usually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leads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to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selective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breeding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where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certain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alleles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are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favored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causing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others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to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be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lost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.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This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causes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a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bottleneck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effect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where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natural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selection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isn’t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in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effect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,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promoting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negative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effects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that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come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with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the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alleles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used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for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production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efficiency</a:t>
            </a:r>
            <a:endParaRPr lang="en-US">
              <a:solidFill>
                <a:schemeClr val="tx2"/>
              </a:solidFill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  <a:spcAft>
                <a:spcPts val="0"/>
              </a:spcAft>
            </a:pP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Selective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breeding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causes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loss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of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genetic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diversity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by</a:t>
            </a:r>
            <a:r>
              <a:rPr lang="fi-FI" cap="all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cap="all" dirty="0" err="1">
                <a:solidFill>
                  <a:schemeClr val="tx2"/>
                </a:solidFill>
                <a:ea typeface="+mn-lt"/>
                <a:cs typeface="+mn-lt"/>
              </a:rPr>
              <a:t>default</a:t>
            </a:r>
            <a:endParaRPr lang="en-GB">
              <a:solidFill>
                <a:schemeClr val="tx2"/>
              </a:solidFill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</a:pPr>
            <a:endParaRPr lang="en-US" sz="1300">
              <a:solidFill>
                <a:schemeClr val="tx2"/>
              </a:solidFill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AE048-BF8A-4A95-8DBC-D3A926B94C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1960" y="0"/>
            <a:ext cx="32004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14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18CB-2F2E-419C-B6CE-54D4C1B4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cap="all" dirty="0" err="1">
                <a:ea typeface="+mj-lt"/>
                <a:cs typeface="+mj-lt"/>
              </a:rPr>
              <a:t>Species</a:t>
            </a:r>
            <a:r>
              <a:rPr lang="fi-FI" cap="all" dirty="0">
                <a:ea typeface="+mj-lt"/>
                <a:cs typeface="+mj-lt"/>
              </a:rPr>
              <a:t> </a:t>
            </a:r>
            <a:r>
              <a:rPr lang="fi-FI" cap="all" dirty="0" err="1">
                <a:ea typeface="+mj-lt"/>
                <a:cs typeface="+mj-lt"/>
              </a:rPr>
              <a:t>richness</a:t>
            </a:r>
            <a:r>
              <a:rPr lang="fi-FI" cap="all" dirty="0">
                <a:ea typeface="+mj-lt"/>
                <a:cs typeface="+mj-lt"/>
              </a:rPr>
              <a:t> and </a:t>
            </a:r>
            <a:r>
              <a:rPr lang="fi-FI" cap="all" dirty="0" err="1">
                <a:ea typeface="+mj-lt"/>
                <a:cs typeface="+mj-lt"/>
              </a:rPr>
              <a:t>evenness</a:t>
            </a:r>
            <a:endParaRPr lang="en-GB" dirty="0" err="1">
              <a:ea typeface="+mj-lt"/>
              <a:cs typeface="+mj-lt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05B17-BFD1-40E4-9733-0BFF5B6B1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099" y="1581469"/>
            <a:ext cx="10194597" cy="5140827"/>
          </a:xfrm>
        </p:spPr>
        <p:txBody>
          <a:bodyPr>
            <a:normAutofit lnSpcReduction="10000"/>
          </a:bodyPr>
          <a:lstStyle/>
          <a:p>
            <a:pPr marL="344170" indent="-344170">
              <a:spcAft>
                <a:spcPts val="0"/>
              </a:spcAft>
            </a:pPr>
            <a:r>
              <a:rPr lang="fi-FI" cap="all" dirty="0" err="1">
                <a:ea typeface="+mn-lt"/>
                <a:cs typeface="+mn-lt"/>
              </a:rPr>
              <a:t>There’s</a:t>
            </a:r>
            <a:r>
              <a:rPr lang="fi-FI" cap="all" dirty="0">
                <a:ea typeface="+mn-lt"/>
                <a:cs typeface="+mn-lt"/>
              </a:rPr>
              <a:t> a </a:t>
            </a:r>
            <a:r>
              <a:rPr lang="fi-FI" cap="all" dirty="0" err="1">
                <a:ea typeface="+mn-lt"/>
                <a:cs typeface="+mn-lt"/>
              </a:rPr>
              <a:t>clear</a:t>
            </a:r>
            <a:r>
              <a:rPr lang="fi-FI" cap="all" dirty="0">
                <a:ea typeface="+mn-lt"/>
                <a:cs typeface="+mn-lt"/>
              </a:rPr>
              <a:t> difference between species evenness and richness; richness measures the </a:t>
            </a:r>
            <a:r>
              <a:rPr lang="fi-FI" cap="all" dirty="0" err="1">
                <a:ea typeface="+mn-lt"/>
                <a:cs typeface="+mn-lt"/>
              </a:rPr>
              <a:t>variety</a:t>
            </a:r>
            <a:r>
              <a:rPr lang="fi-FI" cap="all" dirty="0">
                <a:ea typeface="+mn-lt"/>
                <a:cs typeface="+mn-lt"/>
              </a:rPr>
              <a:t> of </a:t>
            </a:r>
            <a:r>
              <a:rPr lang="fi-FI" cap="all" dirty="0" err="1">
                <a:ea typeface="+mn-lt"/>
                <a:cs typeface="+mn-lt"/>
              </a:rPr>
              <a:t>organisms</a:t>
            </a:r>
            <a:r>
              <a:rPr lang="fi-FI" cap="all" dirty="0">
                <a:ea typeface="+mn-lt"/>
                <a:cs typeface="+mn-lt"/>
              </a:rPr>
              <a:t> in a </a:t>
            </a:r>
            <a:r>
              <a:rPr lang="fi-FI" cap="all" dirty="0" err="1">
                <a:ea typeface="+mn-lt"/>
                <a:cs typeface="+mn-lt"/>
              </a:rPr>
              <a:t>given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area</a:t>
            </a:r>
            <a:r>
              <a:rPr lang="fi-FI" cap="all" dirty="0">
                <a:ea typeface="+mn-lt"/>
                <a:cs typeface="+mn-lt"/>
              </a:rPr>
              <a:t>, </a:t>
            </a:r>
            <a:r>
              <a:rPr lang="fi-FI" cap="all" dirty="0" err="1">
                <a:ea typeface="+mn-lt"/>
                <a:cs typeface="+mn-lt"/>
              </a:rPr>
              <a:t>evenness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compares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how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even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species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are</a:t>
            </a:r>
            <a:r>
              <a:rPr lang="fi-FI" cap="all" dirty="0">
                <a:ea typeface="+mn-lt"/>
                <a:cs typeface="+mn-lt"/>
              </a:rPr>
              <a:t> in a </a:t>
            </a:r>
            <a:r>
              <a:rPr lang="fi-FI" cap="all" dirty="0" err="1">
                <a:ea typeface="+mn-lt"/>
                <a:cs typeface="+mn-lt"/>
              </a:rPr>
              <a:t>given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area</a:t>
            </a:r>
            <a:endParaRPr lang="en-US" dirty="0" err="1">
              <a:ea typeface="+mn-lt"/>
              <a:cs typeface="+mn-lt"/>
            </a:endParaRPr>
          </a:p>
          <a:p>
            <a:pPr marL="344170" indent="-344170">
              <a:spcAft>
                <a:spcPts val="0"/>
              </a:spcAft>
            </a:pPr>
            <a:r>
              <a:rPr lang="fi-FI" cap="all" dirty="0" err="1">
                <a:ea typeface="+mn-lt"/>
                <a:cs typeface="+mn-lt"/>
              </a:rPr>
              <a:t>Species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richness</a:t>
            </a:r>
            <a:r>
              <a:rPr lang="fi-FI" cap="all" dirty="0">
                <a:ea typeface="+mn-lt"/>
                <a:cs typeface="+mn-lt"/>
              </a:rPr>
              <a:t> is defined as a measure of the number of species and how many individuals of </a:t>
            </a:r>
            <a:r>
              <a:rPr lang="fi-FI" cap="all" dirty="0" err="1">
                <a:ea typeface="+mn-lt"/>
                <a:cs typeface="+mn-lt"/>
              </a:rPr>
              <a:t>these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species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there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are</a:t>
            </a:r>
            <a:r>
              <a:rPr lang="fi-FI" cap="all" dirty="0">
                <a:ea typeface="+mn-lt"/>
                <a:cs typeface="+mn-lt"/>
              </a:rPr>
              <a:t> in a </a:t>
            </a:r>
            <a:r>
              <a:rPr lang="fi-FI" cap="all" dirty="0" err="1">
                <a:ea typeface="+mn-lt"/>
                <a:cs typeface="+mn-lt"/>
              </a:rPr>
              <a:t>given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area</a:t>
            </a:r>
            <a:endParaRPr lang="en-US" dirty="0" err="1">
              <a:ea typeface="+mn-lt"/>
              <a:cs typeface="+mn-lt"/>
            </a:endParaRPr>
          </a:p>
          <a:p>
            <a:pPr marL="344170" indent="-344170">
              <a:spcAft>
                <a:spcPts val="0"/>
              </a:spcAft>
            </a:pPr>
            <a:r>
              <a:rPr lang="fi-FI" cap="all" dirty="0" err="1">
                <a:ea typeface="+mn-lt"/>
                <a:cs typeface="+mn-lt"/>
              </a:rPr>
              <a:t>Species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evenness</a:t>
            </a:r>
            <a:r>
              <a:rPr lang="fi-FI" cap="all" dirty="0">
                <a:ea typeface="+mn-lt"/>
                <a:cs typeface="+mn-lt"/>
              </a:rPr>
              <a:t> is </a:t>
            </a:r>
            <a:r>
              <a:rPr lang="fi-FI" cap="all" dirty="0" err="1">
                <a:ea typeface="+mn-lt"/>
                <a:cs typeface="+mn-lt"/>
              </a:rPr>
              <a:t>defined</a:t>
            </a:r>
            <a:r>
              <a:rPr lang="fi-FI" cap="all" dirty="0">
                <a:ea typeface="+mn-lt"/>
                <a:cs typeface="+mn-lt"/>
              </a:rPr>
              <a:t> as a </a:t>
            </a:r>
            <a:r>
              <a:rPr lang="fi-FI" cap="all" dirty="0" err="1">
                <a:ea typeface="+mn-lt"/>
                <a:cs typeface="+mn-lt"/>
              </a:rPr>
              <a:t>measure</a:t>
            </a:r>
            <a:r>
              <a:rPr lang="fi-FI" cap="all" dirty="0">
                <a:ea typeface="+mn-lt"/>
                <a:cs typeface="+mn-lt"/>
              </a:rPr>
              <a:t> of </a:t>
            </a:r>
            <a:r>
              <a:rPr lang="en-GB" cap="all" dirty="0">
                <a:ea typeface="+mn-lt"/>
                <a:cs typeface="+mn-lt"/>
              </a:rPr>
              <a:t>how close in numbers each species in an environment is</a:t>
            </a:r>
            <a:endParaRPr lang="en-US" dirty="0">
              <a:ea typeface="+mn-lt"/>
              <a:cs typeface="+mn-lt"/>
            </a:endParaRPr>
          </a:p>
          <a:p>
            <a:pPr marL="344170" indent="-344170">
              <a:spcAft>
                <a:spcPts val="0"/>
              </a:spcAft>
            </a:pPr>
            <a:r>
              <a:rPr lang="fi-FI" cap="all" dirty="0" err="1">
                <a:ea typeface="+mn-lt"/>
                <a:cs typeface="+mn-lt"/>
              </a:rPr>
              <a:t>Species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richness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can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be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lost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when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invasive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species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take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control</a:t>
            </a:r>
            <a:r>
              <a:rPr lang="fi-FI" cap="all" dirty="0">
                <a:ea typeface="+mn-lt"/>
                <a:cs typeface="+mn-lt"/>
              </a:rPr>
              <a:t> of a </a:t>
            </a:r>
            <a:r>
              <a:rPr lang="fi-FI" cap="all" dirty="0" err="1">
                <a:ea typeface="+mn-lt"/>
                <a:cs typeface="+mn-lt"/>
              </a:rPr>
              <a:t>given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area</a:t>
            </a:r>
            <a:r>
              <a:rPr lang="fi-FI" cap="all" dirty="0">
                <a:ea typeface="+mn-lt"/>
                <a:cs typeface="+mn-lt"/>
              </a:rPr>
              <a:t>, </a:t>
            </a:r>
            <a:r>
              <a:rPr lang="fi-FI" cap="all" dirty="0" err="1">
                <a:ea typeface="+mn-lt"/>
                <a:cs typeface="+mn-lt"/>
              </a:rPr>
              <a:t>or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reproduce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faster</a:t>
            </a:r>
            <a:r>
              <a:rPr lang="fi-FI" cap="all" dirty="0">
                <a:ea typeface="+mn-lt"/>
                <a:cs typeface="+mn-lt"/>
              </a:rPr>
              <a:t> and </a:t>
            </a:r>
            <a:r>
              <a:rPr lang="fi-FI" cap="all" dirty="0" err="1">
                <a:ea typeface="+mn-lt"/>
                <a:cs typeface="+mn-lt"/>
              </a:rPr>
              <a:t>more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succesfully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than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other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species</a:t>
            </a:r>
            <a:r>
              <a:rPr lang="fi-FI" cap="all" dirty="0">
                <a:ea typeface="+mn-lt"/>
                <a:cs typeface="+mn-lt"/>
              </a:rPr>
              <a:t> in </a:t>
            </a:r>
            <a:r>
              <a:rPr lang="fi-FI" cap="all" dirty="0" err="1">
                <a:ea typeface="+mn-lt"/>
                <a:cs typeface="+mn-lt"/>
              </a:rPr>
              <a:t>the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given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area</a:t>
            </a:r>
            <a:r>
              <a:rPr lang="fi-FI" cap="all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marL="344170" indent="-344170">
              <a:spcAft>
                <a:spcPts val="0"/>
              </a:spcAft>
            </a:pPr>
            <a:r>
              <a:rPr lang="fi-FI" cap="all" dirty="0" err="1">
                <a:ea typeface="+mn-lt"/>
                <a:cs typeface="+mn-lt"/>
              </a:rPr>
              <a:t>evenness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measures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if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diversity</a:t>
            </a:r>
            <a:r>
              <a:rPr lang="fi-FI" cap="all" dirty="0">
                <a:ea typeface="+mn-lt"/>
                <a:cs typeface="+mn-lt"/>
              </a:rPr>
              <a:t> is at an </a:t>
            </a:r>
            <a:r>
              <a:rPr lang="fi-FI" cap="all" dirty="0" err="1">
                <a:ea typeface="+mn-lt"/>
                <a:cs typeface="+mn-lt"/>
              </a:rPr>
              <a:t>acceptable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level</a:t>
            </a:r>
            <a:r>
              <a:rPr lang="fi-FI" cap="all" dirty="0">
                <a:ea typeface="+mn-lt"/>
                <a:cs typeface="+mn-lt"/>
              </a:rPr>
              <a:t>, </a:t>
            </a:r>
            <a:r>
              <a:rPr lang="fi-FI" cap="all" dirty="0" err="1">
                <a:ea typeface="+mn-lt"/>
                <a:cs typeface="+mn-lt"/>
              </a:rPr>
              <a:t>where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similar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species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are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similar</a:t>
            </a:r>
            <a:r>
              <a:rPr lang="fi-FI" cap="all" dirty="0">
                <a:ea typeface="+mn-lt"/>
                <a:cs typeface="+mn-lt"/>
              </a:rPr>
              <a:t> in </a:t>
            </a:r>
            <a:r>
              <a:rPr lang="fi-FI" cap="all" dirty="0" err="1">
                <a:ea typeface="+mn-lt"/>
                <a:cs typeface="+mn-lt"/>
              </a:rPr>
              <a:t>numbers</a:t>
            </a:r>
            <a:r>
              <a:rPr lang="fi-FI" cap="all" dirty="0">
                <a:ea typeface="+mn-lt"/>
                <a:cs typeface="+mn-lt"/>
              </a:rPr>
              <a:t> to </a:t>
            </a:r>
            <a:r>
              <a:rPr lang="fi-FI" cap="all" dirty="0" err="1">
                <a:ea typeface="+mn-lt"/>
                <a:cs typeface="+mn-lt"/>
              </a:rPr>
              <a:t>each</a:t>
            </a:r>
            <a:r>
              <a:rPr lang="fi-FI" cap="all" dirty="0">
                <a:ea typeface="+mn-lt"/>
                <a:cs typeface="+mn-lt"/>
              </a:rPr>
              <a:t> </a:t>
            </a:r>
            <a:r>
              <a:rPr lang="fi-FI" cap="all" dirty="0" err="1">
                <a:ea typeface="+mn-lt"/>
                <a:cs typeface="+mn-lt"/>
              </a:rPr>
              <a:t>other</a:t>
            </a:r>
            <a:endParaRPr lang="en-GB" dirty="0" err="1">
              <a:ea typeface="+mn-lt"/>
              <a:cs typeface="+mn-lt"/>
            </a:endParaRPr>
          </a:p>
          <a:p>
            <a:pPr marL="344170" indent="-344170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44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F3AD8-1E84-4584-8C9E-314BA00D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193"/>
            <a:ext cx="10364451" cy="935030"/>
          </a:xfrm>
        </p:spPr>
        <p:txBody>
          <a:bodyPr/>
          <a:lstStyle/>
          <a:p>
            <a:r>
              <a:rPr lang="en-US"/>
              <a:t>FACTORS AFFECTING GLOBAL BIODIVERSITY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14C22-A1D3-408D-A6DD-D1B5813D50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43945"/>
            <a:ext cx="10363826" cy="48472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/>
              <a:t>All the biggest threats to global biodiversity are caused by the rapidly increasing human population</a:t>
            </a:r>
            <a:endParaRPr lang="en-US"/>
          </a:p>
          <a:p>
            <a:pPr marL="0" indent="0">
              <a:buNone/>
            </a:pPr>
            <a:r>
              <a:rPr lang="en-US" sz="1600"/>
              <a:t>They include:</a:t>
            </a:r>
            <a:endParaRPr lang="en-US"/>
          </a:p>
          <a:p>
            <a:pPr marL="0" indent="0">
              <a:buNone/>
            </a:pPr>
            <a:r>
              <a:rPr lang="en-US" sz="1600"/>
              <a:t>Overexploitation</a:t>
            </a:r>
            <a:endParaRPr lang="en-US"/>
          </a:p>
          <a:p>
            <a:pPr marL="285750" indent="-285750"/>
            <a:r>
              <a:rPr lang="en-US" sz="1600"/>
              <a:t>Areas are used solely for resources, and over their limits</a:t>
            </a:r>
            <a:endParaRPr lang="en-US"/>
          </a:p>
          <a:p>
            <a:pPr marL="0" indent="0">
              <a:buNone/>
            </a:pPr>
            <a:r>
              <a:rPr lang="en-US" sz="1600"/>
              <a:t>Habitat change</a:t>
            </a:r>
            <a:endParaRPr lang="en-US"/>
          </a:p>
          <a:p>
            <a:pPr marL="285750" indent="-285750"/>
            <a:r>
              <a:rPr lang="en-US" sz="1600"/>
              <a:t>Environmental changes that affect the survival of an organism</a:t>
            </a:r>
            <a:endParaRPr lang="en-US"/>
          </a:p>
          <a:p>
            <a:pPr marL="0" indent="0">
              <a:buNone/>
            </a:pPr>
            <a:r>
              <a:rPr lang="en-US" sz="1600"/>
              <a:t>Nutrient loading and pollution</a:t>
            </a:r>
            <a:endParaRPr lang="en-US"/>
          </a:p>
          <a:p>
            <a:pPr marL="285750" indent="-285750"/>
            <a:r>
              <a:rPr lang="en-US" sz="1600"/>
              <a:t>Nutrients are added to bodies of water, causing excessive growth of algae</a:t>
            </a:r>
            <a:endParaRPr lang="en-US"/>
          </a:p>
          <a:p>
            <a:pPr marL="0" indent="0">
              <a:buNone/>
            </a:pPr>
            <a:r>
              <a:rPr lang="en-US" sz="1600"/>
              <a:t>Climate change</a:t>
            </a:r>
            <a:endParaRPr lang="en-US"/>
          </a:p>
          <a:p>
            <a:pPr marL="285750" indent="-285750"/>
            <a:r>
              <a:rPr lang="en-US" sz="1600"/>
              <a:t>a change in global and regional climate patterns caused by the increase of atmospheric carbon dioxide that comes from fossil fuel use</a:t>
            </a:r>
            <a:endParaRPr lang="en-US"/>
          </a:p>
          <a:p>
            <a:pPr marL="0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418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959003"/>
          </a:xfrm>
        </p:spPr>
        <p:txBody>
          <a:bodyPr/>
          <a:lstStyle/>
          <a:p>
            <a:r>
              <a:rPr lang="fi-FI"/>
              <a:t>Human population growth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59004"/>
            <a:ext cx="10363826" cy="5898995"/>
          </a:xfrm>
        </p:spPr>
        <p:txBody>
          <a:bodyPr>
            <a:normAutofit/>
          </a:bodyPr>
          <a:lstStyle/>
          <a:p>
            <a:r>
              <a:rPr lang="fi-FI" sz="1600"/>
              <a:t>Agriculture affects biodiversity; as synthetic nutrients have grown in use, biodiversity has been lost in bodies of water as algae spreads and supplants other organisms</a:t>
            </a:r>
          </a:p>
          <a:p>
            <a:r>
              <a:rPr lang="fi-FI" sz="1600"/>
              <a:t>The areas used for agriculture draw the natural nutrients from the soil causing plants that grow on the soil to become less diverse. This is known as monoculture</a:t>
            </a:r>
          </a:p>
          <a:p>
            <a:r>
              <a:rPr lang="fi-FI" sz="1600"/>
              <a:t>Monoculture is defined as being the cultivation of a single crop in a given area</a:t>
            </a:r>
          </a:p>
          <a:p>
            <a:r>
              <a:rPr lang="fi-FI" sz="1600"/>
              <a:t>Agriculture with animals usually leads to selective breeding, where certain alleles are favored, causing others to be lost. This causes a bottleneck effect where natural selection isn’t in effect, promoting negative effects that come with the alleles used for production efficiency</a:t>
            </a:r>
          </a:p>
          <a:p>
            <a:r>
              <a:rPr lang="fi-FI" sz="1600"/>
              <a:t>Selective breeding causes loss of genetic diversity by default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68362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243E7035C204089E3A4EB75A8214B" ma:contentTypeVersion="5" ma:contentTypeDescription="Create a new document." ma:contentTypeScope="" ma:versionID="f72295478d41cb0dc115fedc44957c0e">
  <xsd:schema xmlns:xsd="http://www.w3.org/2001/XMLSchema" xmlns:xs="http://www.w3.org/2001/XMLSchema" xmlns:p="http://schemas.microsoft.com/office/2006/metadata/properties" xmlns:ns3="151a7d54-2ead-46eb-88a2-a947df878ba1" xmlns:ns4="2f2403eb-17be-4467-a7b4-48aa2a0440b9" targetNamespace="http://schemas.microsoft.com/office/2006/metadata/properties" ma:root="true" ma:fieldsID="68346cf937c92825bfde8b956c0a3376" ns3:_="" ns4:_="">
    <xsd:import namespace="151a7d54-2ead-46eb-88a2-a947df878ba1"/>
    <xsd:import namespace="2f2403eb-17be-4467-a7b4-48aa2a0440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a7d54-2ead-46eb-88a2-a947df878b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403eb-17be-4467-a7b4-48aa2a0440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F543E3-A152-4DE5-B5E0-51A89B0D9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1a7d54-2ead-46eb-88a2-a947df878ba1"/>
    <ds:schemaRef ds:uri="2f2403eb-17be-4467-a7b4-48aa2a0440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B23E65-4542-47A1-84A6-72154898F7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4F8080-671F-498A-B68B-0592C87776AA}">
  <ds:schemaRefs>
    <ds:schemaRef ds:uri="151a7d54-2ead-46eb-88a2-a947df878ba1"/>
    <ds:schemaRef ds:uri="http://purl.org/dc/terms/"/>
    <ds:schemaRef ds:uri="2f2403eb-17be-4467-a7b4-48aa2a0440b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1518</Words>
  <Application>Microsoft Office PowerPoint</Application>
  <PresentationFormat>Widescreen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AIGDT</vt:lpstr>
      <vt:lpstr>Arial</vt:lpstr>
      <vt:lpstr>Calibri</vt:lpstr>
      <vt:lpstr>Calibri Light</vt:lpstr>
      <vt:lpstr>MS Shell Dlg 2</vt:lpstr>
      <vt:lpstr>Trebuchet MS</vt:lpstr>
      <vt:lpstr>Tw Cen MT</vt:lpstr>
      <vt:lpstr>Wingdings</vt:lpstr>
      <vt:lpstr>Wingdings 3</vt:lpstr>
      <vt:lpstr>Madison</vt:lpstr>
      <vt:lpstr>Droplet</vt:lpstr>
      <vt:lpstr>1_Droplet</vt:lpstr>
      <vt:lpstr>Facet</vt:lpstr>
      <vt:lpstr>Office Theme</vt:lpstr>
      <vt:lpstr>What is biodiversity?</vt:lpstr>
      <vt:lpstr>Why is biodiversity measured?</vt:lpstr>
      <vt:lpstr>The importance of biodiversity</vt:lpstr>
      <vt:lpstr>Biodiversity in UK</vt:lpstr>
      <vt:lpstr>FACTORS AFFECTING GLOBAL BIODIVERSITY </vt:lpstr>
      <vt:lpstr>Human population growth </vt:lpstr>
      <vt:lpstr>Species richness and evenness </vt:lpstr>
      <vt:lpstr>FACTORS AFFECTING GLOBAL BIODIVERSITY</vt:lpstr>
      <vt:lpstr>Human population growth</vt:lpstr>
      <vt:lpstr>Species richness and evenness</vt:lpstr>
      <vt:lpstr>CONSERVATION:</vt:lpstr>
      <vt:lpstr>In situ conservation</vt:lpstr>
      <vt:lpstr>PowerPoint Presentation</vt:lpstr>
      <vt:lpstr>Conservation an ecological</vt:lpstr>
      <vt:lpstr>Conservation an ecological (reasons)</vt:lpstr>
      <vt:lpstr>PowerPoint Presentation</vt:lpstr>
      <vt:lpstr>PowerPoint Presentation</vt:lpstr>
      <vt:lpstr>PowerPoint Presentation</vt:lpstr>
      <vt:lpstr>PowerPoint Presentation</vt:lpstr>
      <vt:lpstr>CITES</vt:lpstr>
      <vt:lpstr>Their aims</vt:lpstr>
      <vt:lpstr>PowerPoint Presentation</vt:lpstr>
      <vt:lpstr>When were they created?</vt:lpstr>
      <vt:lpstr>The aim of the Rio convention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Whta</dc:title>
  <dc:creator>Lucy Mcnab</dc:creator>
  <cp:lastModifiedBy>Lucy Mcnab</cp:lastModifiedBy>
  <cp:revision>486</cp:revision>
  <dcterms:created xsi:type="dcterms:W3CDTF">2019-11-29T10:15:51Z</dcterms:created>
  <dcterms:modified xsi:type="dcterms:W3CDTF">2019-11-29T12:54:03Z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0x010100D01243E7035C204089E3A4EB75A8214B</vt:lpwstr>
  </property>
</Properties>
</file>