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Otsikko ja alaotsikk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13" name="Shape 13"/>
          <p:cNvSpPr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Kuva – 3 kuva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6" name="Shape 116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7" name="Shape 117"/>
          <p:cNvSpPr/>
          <p:nvPr>
            <p:ph type="pic" sz="quarter" idx="13"/>
          </p:nvPr>
        </p:nvSpPr>
        <p:spPr>
          <a:xfrm>
            <a:off x="16002742" y="6134100"/>
            <a:ext cx="7747001" cy="5499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hape 118"/>
          <p:cNvSpPr/>
          <p:nvPr>
            <p:ph type="pic" idx="14"/>
          </p:nvPr>
        </p:nvSpPr>
        <p:spPr>
          <a:xfrm>
            <a:off x="635000" y="520700"/>
            <a:ext cx="15240000" cy="11112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Shape 119"/>
          <p:cNvSpPr/>
          <p:nvPr>
            <p:ph type="pic" sz="quarter" idx="15"/>
          </p:nvPr>
        </p:nvSpPr>
        <p:spPr>
          <a:xfrm>
            <a:off x="16002000" y="520700"/>
            <a:ext cx="7747000" cy="5499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0" name="Shape 120"/>
          <p:cNvSpPr/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22" name="Shape 1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Kuva – 1 kuv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Shape 131"/>
          <p:cNvSpPr/>
          <p:nvPr>
            <p:ph type="pic" idx="13"/>
          </p:nvPr>
        </p:nvSpPr>
        <p:spPr>
          <a:xfrm>
            <a:off x="633064" y="520700"/>
            <a:ext cx="23114001" cy="11112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2" name="Shape 132"/>
          <p:cNvSpPr/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body" sz="quarter" idx="13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”Kirjoita lainaus tähän.”</a:t>
            </a:r>
          </a:p>
        </p:txBody>
      </p:sp>
      <p:sp>
        <p:nvSpPr>
          <p:cNvPr id="142" name="Shape 142"/>
          <p:cNvSpPr/>
          <p:nvPr>
            <p:ph type="body" sz="quarter" idx="14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i="1" sz="3800"/>
            </a:lvl1pPr>
          </a:lstStyle>
          <a:p>
            <a:pPr/>
            <a:r>
              <a:t>– Johnny Appleseed</a:t>
            </a:r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1" name="Shape 1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Kuva – vaak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Shape 22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3"/>
          </p:nvPr>
        </p:nvSpPr>
        <p:spPr>
          <a:xfrm>
            <a:off x="11416451" y="12515850"/>
            <a:ext cx="160716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NIMI</a:t>
            </a:r>
          </a:p>
        </p:txBody>
      </p:sp>
      <p:sp>
        <p:nvSpPr>
          <p:cNvPr id="26" name="Shape 26"/>
          <p:cNvSpPr/>
          <p:nvPr>
            <p:ph type="body" sz="quarter" idx="14"/>
          </p:nvPr>
        </p:nvSpPr>
        <p:spPr>
          <a:xfrm>
            <a:off x="597909" y="10151567"/>
            <a:ext cx="1287781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PROJEKTI</a:t>
            </a:r>
          </a:p>
        </p:txBody>
      </p:sp>
      <p:sp>
        <p:nvSpPr>
          <p:cNvPr id="27" name="Shape 27"/>
          <p:cNvSpPr/>
          <p:nvPr>
            <p:ph type="body" sz="quarter" idx="15"/>
          </p:nvPr>
        </p:nvSpPr>
        <p:spPr>
          <a:xfrm>
            <a:off x="637327" y="12564567"/>
            <a:ext cx="734866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PVM</a:t>
            </a:r>
          </a:p>
        </p:txBody>
      </p:sp>
      <p:sp>
        <p:nvSpPr>
          <p:cNvPr id="28" name="Shape 28"/>
          <p:cNvSpPr/>
          <p:nvPr>
            <p:ph type="body" sz="quarter" idx="16"/>
          </p:nvPr>
        </p:nvSpPr>
        <p:spPr>
          <a:xfrm>
            <a:off x="9863921" y="12564567"/>
            <a:ext cx="1181406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Asiakas</a:t>
            </a:r>
          </a:p>
        </p:txBody>
      </p:sp>
      <p:sp>
        <p:nvSpPr>
          <p:cNvPr id="29" name="Shape 29"/>
          <p:cNvSpPr/>
          <p:nvPr>
            <p:ph type="body" sz="quarter" idx="17"/>
          </p:nvPr>
        </p:nvSpPr>
        <p:spPr>
          <a:xfrm>
            <a:off x="2153390" y="12515850"/>
            <a:ext cx="1407144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PVM</a:t>
            </a:r>
          </a:p>
        </p:txBody>
      </p:sp>
      <p:sp>
        <p:nvSpPr>
          <p:cNvPr id="30" name="Shape 30"/>
          <p:cNvSpPr/>
          <p:nvPr>
            <p:ph type="pic" idx="18"/>
          </p:nvPr>
        </p:nvSpPr>
        <p:spPr>
          <a:xfrm>
            <a:off x="635000" y="508000"/>
            <a:ext cx="23114000" cy="94624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Kuva – vaaka 4 kuva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Shape 43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" name="Shape 44"/>
          <p:cNvSpPr/>
          <p:nvPr>
            <p:ph type="body" sz="quarter" idx="13"/>
          </p:nvPr>
        </p:nvSpPr>
        <p:spPr>
          <a:xfrm>
            <a:off x="11416451" y="12515850"/>
            <a:ext cx="160716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NIMI</a:t>
            </a:r>
          </a:p>
        </p:txBody>
      </p:sp>
      <p:sp>
        <p:nvSpPr>
          <p:cNvPr id="45" name="Shape 45"/>
          <p:cNvSpPr/>
          <p:nvPr>
            <p:ph type="body" sz="quarter" idx="14"/>
          </p:nvPr>
        </p:nvSpPr>
        <p:spPr>
          <a:xfrm>
            <a:off x="597909" y="10151567"/>
            <a:ext cx="1287781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PROJEKTI</a:t>
            </a:r>
          </a:p>
        </p:txBody>
      </p:sp>
      <p:sp>
        <p:nvSpPr>
          <p:cNvPr id="46" name="Shape 46"/>
          <p:cNvSpPr/>
          <p:nvPr>
            <p:ph type="body" sz="quarter" idx="15"/>
          </p:nvPr>
        </p:nvSpPr>
        <p:spPr>
          <a:xfrm>
            <a:off x="637327" y="12564567"/>
            <a:ext cx="734866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PVM</a:t>
            </a:r>
          </a:p>
        </p:txBody>
      </p:sp>
      <p:sp>
        <p:nvSpPr>
          <p:cNvPr id="47" name="Shape 47"/>
          <p:cNvSpPr/>
          <p:nvPr>
            <p:ph type="body" sz="quarter" idx="16"/>
          </p:nvPr>
        </p:nvSpPr>
        <p:spPr>
          <a:xfrm>
            <a:off x="9863921" y="12564567"/>
            <a:ext cx="1181406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Asiakas</a:t>
            </a:r>
          </a:p>
        </p:txBody>
      </p:sp>
      <p:sp>
        <p:nvSpPr>
          <p:cNvPr id="48" name="Shape 48"/>
          <p:cNvSpPr/>
          <p:nvPr>
            <p:ph type="body" sz="quarter" idx="17"/>
          </p:nvPr>
        </p:nvSpPr>
        <p:spPr>
          <a:xfrm>
            <a:off x="2153390" y="12515850"/>
            <a:ext cx="1407144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PVM</a:t>
            </a:r>
          </a:p>
        </p:txBody>
      </p:sp>
      <p:sp>
        <p:nvSpPr>
          <p:cNvPr id="49" name="Shape 49"/>
          <p:cNvSpPr/>
          <p:nvPr>
            <p:ph type="pic" sz="half" idx="18"/>
          </p:nvPr>
        </p:nvSpPr>
        <p:spPr>
          <a:xfrm>
            <a:off x="635000" y="508000"/>
            <a:ext cx="9144000" cy="9461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0" name="Shape 50"/>
          <p:cNvSpPr/>
          <p:nvPr>
            <p:ph type="pic" sz="quarter" idx="19"/>
          </p:nvPr>
        </p:nvSpPr>
        <p:spPr>
          <a:xfrm>
            <a:off x="9906000" y="520700"/>
            <a:ext cx="4572000" cy="4675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Shape 51"/>
          <p:cNvSpPr/>
          <p:nvPr>
            <p:ph type="pic" sz="quarter" idx="20"/>
          </p:nvPr>
        </p:nvSpPr>
        <p:spPr>
          <a:xfrm>
            <a:off x="9906000" y="5308600"/>
            <a:ext cx="4572000" cy="4675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Shape 52"/>
          <p:cNvSpPr/>
          <p:nvPr>
            <p:ph type="pic" sz="half" idx="21"/>
          </p:nvPr>
        </p:nvSpPr>
        <p:spPr>
          <a:xfrm>
            <a:off x="14605000" y="508000"/>
            <a:ext cx="9144000" cy="9461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Shape 53"/>
          <p:cNvSpPr/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– keski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63" name="Shape 63"/>
          <p:cNvSpPr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va – pyst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pic" sz="half" idx="13"/>
          </p:nvPr>
        </p:nvSpPr>
        <p:spPr>
          <a:xfrm>
            <a:off x="12890500" y="1955624"/>
            <a:ext cx="9525000" cy="9842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cap="all" sz="90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72" name="Shape 72"/>
          <p:cNvSpPr/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– y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 ja 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tsikko, merkit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13411200" y="3937000"/>
            <a:ext cx="8953500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Otsikkoteksti</a:t>
            </a:r>
          </a:p>
        </p:txBody>
      </p:sp>
      <p:sp>
        <p:nvSpPr>
          <p:cNvPr id="99" name="Shape 99"/>
          <p:cNvSpPr/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08" name="Shape 10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1943100" y="381000"/>
            <a:ext cx="2051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019654" y="133540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Relationship Id="rId4" Type="http://schemas.openxmlformats.org/officeDocument/2006/relationships/image" Target="../media/image2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hyperlink" Target="http://www.vr.fi" TargetMode="External"/><Relationship Id="rId4" Type="http://schemas.openxmlformats.org/officeDocument/2006/relationships/hyperlink" Target="http://nyt.fi" TargetMode="External"/><Relationship Id="rId5" Type="http://schemas.openxmlformats.org/officeDocument/2006/relationships/hyperlink" Target="http://peda.net" TargetMode="External"/><Relationship Id="rId6" Type="http://schemas.openxmlformats.org/officeDocument/2006/relationships/hyperlink" Target="http://www.iltalehti.fi" TargetMode="External"/><Relationship Id="rId7" Type="http://schemas.openxmlformats.org/officeDocument/2006/relationships/hyperlink" Target="http://www.tiedetuubi.fi" TargetMode="External"/><Relationship Id="rId8" Type="http://schemas.openxmlformats.org/officeDocument/2006/relationships/hyperlink" Target="http://www.rakennus.fi" TargetMode="External"/><Relationship Id="rId9" Type="http://schemas.openxmlformats.org/officeDocument/2006/relationships/hyperlink" Target="http://www.rantapallo.fi" TargetMode="External"/><Relationship Id="rId10" Type="http://schemas.openxmlformats.org/officeDocument/2006/relationships/hyperlink" Target="http://www.raitio.org" TargetMode="External"/><Relationship Id="rId11" Type="http://schemas.openxmlformats.org/officeDocument/2006/relationships/hyperlink" Target="http://www.4gress.com" TargetMode="External"/><Relationship Id="rId12" Type="http://schemas.openxmlformats.org/officeDocument/2006/relationships/hyperlink" Target="http://www.youtube.com" TargetMode="External"/><Relationship Id="rId13" Type="http://schemas.openxmlformats.org/officeDocument/2006/relationships/hyperlink" Target="http://huvipuistoseura.org" TargetMode="External"/><Relationship Id="rId14" Type="http://schemas.openxmlformats.org/officeDocument/2006/relationships/hyperlink" Target="http://www.kaupunkiliikenne.net" TargetMode="External"/><Relationship Id="rId15" Type="http://schemas.openxmlformats.org/officeDocument/2006/relationships/hyperlink" Target="http://www.haat.fi" TargetMode="External"/><Relationship Id="rId16" Type="http://schemas.openxmlformats.org/officeDocument/2006/relationships/hyperlink" Target="http://en.wikipedia.org" TargetMode="External"/><Relationship Id="rId17" Type="http://schemas.openxmlformats.org/officeDocument/2006/relationships/hyperlink" Target="http://www.visithelsinki.fi" TargetMode="External"/><Relationship Id="rId18" Type="http://schemas.openxmlformats.org/officeDocument/2006/relationships/hyperlink" Target="http://www.hs.fi" TargetMode="External"/><Relationship Id="rId19" Type="http://schemas.openxmlformats.org/officeDocument/2006/relationships/hyperlink" Target="http://4bblogi.blogspot.com" TargetMode="Externa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ctrTitle"/>
          </p:nvPr>
        </p:nvSpPr>
        <p:spPr>
          <a:xfrm>
            <a:off x="2678234" y="648191"/>
            <a:ext cx="20510501" cy="3695701"/>
          </a:xfrm>
          <a:prstGeom prst="rect">
            <a:avLst/>
          </a:prstGeom>
        </p:spPr>
        <p:txBody>
          <a:bodyPr/>
          <a:lstStyle/>
          <a:p>
            <a:pPr/>
            <a:r>
              <a:t>Pääkaupunki-seutu🇫🇮</a:t>
            </a:r>
          </a:p>
        </p:txBody>
      </p:sp>
      <p:sp>
        <p:nvSpPr>
          <p:cNvPr id="168" name="Shape 168"/>
          <p:cNvSpPr/>
          <p:nvPr>
            <p:ph type="subTitle" sz="quarter" idx="1"/>
          </p:nvPr>
        </p:nvSpPr>
        <p:spPr>
          <a:xfrm>
            <a:off x="1936750" y="11049000"/>
            <a:ext cx="20510500" cy="1778000"/>
          </a:xfrm>
          <a:prstGeom prst="rect">
            <a:avLst/>
          </a:prstGeom>
        </p:spPr>
        <p:txBody>
          <a:bodyPr/>
          <a:lstStyle/>
          <a:p>
            <a:pPr/>
            <a:r>
              <a:t>Directed by Mikael, Joni, Kerttu and Daniel.</a:t>
            </a:r>
          </a:p>
          <a:p>
            <a:pPr/>
            <a:r>
              <a:t>_________________________________________</a:t>
            </a:r>
          </a:p>
        </p:txBody>
      </p:sp>
      <p:pic>
        <p:nvPicPr>
          <p:cNvPr id="169" name="9C2B817A-AA0D-4BB8-A5B7-8470608F6F0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0363" y="4181078"/>
            <a:ext cx="8981036" cy="6460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Presidentin linna</a:t>
            </a:r>
          </a:p>
        </p:txBody>
      </p:sp>
      <p:sp>
        <p:nvSpPr>
          <p:cNvPr id="209" name="Shape 209"/>
          <p:cNvSpPr/>
          <p:nvPr>
            <p:ph type="body" sz="half" idx="1"/>
          </p:nvPr>
        </p:nvSpPr>
        <p:spPr>
          <a:xfrm>
            <a:off x="2230728" y="4202215"/>
            <a:ext cx="10033001" cy="806450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Presidentin linnassa pidetään linnanjuhlat🍾🎷🎺🎤🎸🎻🎼🎼</a:t>
            </a:r>
            <a:endParaRPr i="1"/>
          </a:p>
        </p:txBody>
      </p:sp>
      <p:pic>
        <p:nvPicPr>
          <p:cNvPr id="210" name="13C03511-6D36-49A1-BCC1-382E68D40EB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5087" y="4503157"/>
            <a:ext cx="10853026" cy="6147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xfrm>
            <a:off x="1968500" y="1955800"/>
            <a:ext cx="9525000" cy="5334000"/>
          </a:xfrm>
          <a:prstGeom prst="rect">
            <a:avLst/>
          </a:prstGeom>
        </p:spPr>
        <p:txBody>
          <a:bodyPr/>
          <a:lstStyle/>
          <a:p>
            <a:pPr/>
            <a:r>
              <a:t>Presidenttimme Sauli Niinistö</a:t>
            </a:r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Sauli Niinistö asuu Mäntyniemessä.</a:t>
            </a:r>
          </a:p>
        </p:txBody>
      </p:sp>
      <p:pic>
        <p:nvPicPr>
          <p:cNvPr id="214" name="175A9EF3-823C-4EB6-BC6B-8EC4F670217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0508" y="504149"/>
            <a:ext cx="11684984" cy="8763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1968500" y="1508294"/>
            <a:ext cx="9525000" cy="5334001"/>
          </a:xfrm>
          <a:prstGeom prst="rect">
            <a:avLst/>
          </a:prstGeom>
        </p:spPr>
        <p:txBody>
          <a:bodyPr/>
          <a:lstStyle/>
          <a:p>
            <a:pPr/>
            <a:r>
              <a:t>Kasvit</a:t>
            </a:r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90562" y="7296150"/>
            <a:ext cx="9525001" cy="4508500"/>
          </a:xfrm>
          <a:prstGeom prst="rect">
            <a:avLst/>
          </a:prstGeom>
        </p:spPr>
        <p:txBody>
          <a:bodyPr/>
          <a:lstStyle/>
          <a:p>
            <a:pPr/>
            <a:r>
              <a:t>Valkovuokko on Helsingin yleisin kasvi.📱</a:t>
            </a:r>
          </a:p>
        </p:txBody>
      </p:sp>
      <p:pic>
        <p:nvPicPr>
          <p:cNvPr id="218" name="68335AE8-79E2-4548-B783-FDF12CF0AB4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2676" y="3506485"/>
            <a:ext cx="12466730" cy="8313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xfrm>
            <a:off x="1936750" y="125497"/>
            <a:ext cx="20510500" cy="3429001"/>
          </a:xfrm>
          <a:prstGeom prst="rect">
            <a:avLst/>
          </a:prstGeom>
        </p:spPr>
        <p:txBody>
          <a:bodyPr/>
          <a:lstStyle/>
          <a:p>
            <a:pPr/>
            <a:r>
              <a:t>Eläimet</a:t>
            </a:r>
          </a:p>
        </p:txBody>
      </p:sp>
      <p:sp>
        <p:nvSpPr>
          <p:cNvPr id="221" name="Shape 221"/>
          <p:cNvSpPr/>
          <p:nvPr>
            <p:ph type="body" sz="half" idx="1"/>
          </p:nvPr>
        </p:nvSpPr>
        <p:spPr>
          <a:xfrm>
            <a:off x="1943100" y="3943350"/>
            <a:ext cx="10033000" cy="80645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Siili on piikikäs eläin.Siili voi olla myös lemmikki.</a:t>
            </a:r>
          </a:p>
          <a:p>
            <a:pPr>
              <a:buBlip>
                <a:blip r:embed="rId2"/>
              </a:buBlip>
            </a:pPr>
            <a:r>
              <a:t>City-kani voi myös pitää lemmikkinä</a:t>
            </a:r>
          </a:p>
          <a:p>
            <a:pPr>
              <a:buBlip>
                <a:blip r:embed="rId2"/>
              </a:buBlip>
            </a:pPr>
            <a:r>
              <a:t>City-kaneja on paljon.</a:t>
            </a:r>
          </a:p>
        </p:txBody>
      </p:sp>
      <p:pic>
        <p:nvPicPr>
          <p:cNvPr id="222" name="FAE499E5-882E-4EBB-8F73-28917686C00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86925" y="6199745"/>
            <a:ext cx="10690380" cy="753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83764410-5664-4697-BBA9-A7D1A89A8048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68694" y="782779"/>
            <a:ext cx="7620001" cy="490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title"/>
          </p:nvPr>
        </p:nvSpPr>
        <p:spPr>
          <a:xfrm>
            <a:off x="1729059" y="355600"/>
            <a:ext cx="20510501" cy="3429000"/>
          </a:xfrm>
          <a:prstGeom prst="rect">
            <a:avLst/>
          </a:prstGeom>
        </p:spPr>
        <p:txBody>
          <a:bodyPr/>
          <a:lstStyle/>
          <a:p>
            <a:pPr/>
            <a:r>
              <a:t>Lähteet</a:t>
            </a:r>
          </a:p>
        </p:txBody>
      </p:sp>
      <p:sp>
        <p:nvSpPr>
          <p:cNvPr id="226" name="Shape 226"/>
          <p:cNvSpPr/>
          <p:nvPr>
            <p:ph type="body" idx="1"/>
          </p:nvPr>
        </p:nvSpPr>
        <p:spPr>
          <a:xfrm>
            <a:off x="1936750" y="3943350"/>
            <a:ext cx="20510500" cy="80645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  </a:t>
            </a:r>
            <a:r>
              <a:rPr u="sng">
                <a:hlinkClick r:id="rId3" invalidUrl="" action="" tgtFrame="" tooltip="" history="1" highlightClick="0" endSnd="0"/>
              </a:rPr>
              <a:t>www.vr.fi</a:t>
            </a:r>
            <a:r>
              <a:t> </a:t>
            </a:r>
            <a:r>
              <a:rPr i="1"/>
              <a:t>, </a:t>
            </a:r>
            <a:r>
              <a:rPr u="sng">
                <a:hlinkClick r:id="rId4" invalidUrl="" action="" tgtFrame="" tooltip="" history="1" highlightClick="0" endSnd="0"/>
              </a:rPr>
              <a:t>nyt.fi</a:t>
            </a:r>
            <a:r>
              <a:rPr u="sng"/>
              <a:t>,  </a:t>
            </a:r>
            <a:r>
              <a:rPr u="sng">
                <a:hlinkClick r:id="rId5" invalidUrl="" action="" tgtFrame="" tooltip="" history="1" highlightClick="0" endSnd="0"/>
              </a:rPr>
              <a:t>peda.net</a:t>
            </a:r>
            <a:r>
              <a:rPr u="sng"/>
              <a:t>, </a:t>
            </a:r>
            <a:r>
              <a:rPr u="sng">
                <a:hlinkClick r:id="rId6" invalidUrl="" action="" tgtFrame="" tooltip="" history="1" highlightClick="0" endSnd="0"/>
              </a:rPr>
              <a:t>www.iltalehti.fi</a:t>
            </a:r>
            <a:r>
              <a:rPr u="sng"/>
              <a:t>, </a:t>
            </a:r>
            <a:r>
              <a:rPr u="sng">
                <a:hlinkClick r:id="rId7" invalidUrl="" action="" tgtFrame="" tooltip="" history="1" highlightClick="0" endSnd="0"/>
              </a:rPr>
              <a:t>www.tiedetuubi.fi</a:t>
            </a:r>
            <a:r>
              <a:rPr u="sng"/>
              <a:t>, </a:t>
            </a:r>
            <a:endParaRPr u="sng"/>
          </a:p>
          <a:p>
            <a:pPr>
              <a:buBlip>
                <a:blip r:embed="rId2"/>
              </a:buBlip>
            </a:pPr>
            <a:r>
              <a:rPr u="sng">
                <a:hlinkClick r:id="rId8" invalidUrl="" action="" tgtFrame="" tooltip="" history="1" highlightClick="0" endSnd="0"/>
              </a:rPr>
              <a:t>www.rakennus.fi</a:t>
            </a:r>
            <a:r>
              <a:rPr u="sng"/>
              <a:t>, </a:t>
            </a:r>
            <a:r>
              <a:rPr u="sng">
                <a:hlinkClick r:id="rId9" invalidUrl="" action="" tgtFrame="" tooltip="" history="1" highlightClick="0" endSnd="0"/>
              </a:rPr>
              <a:t>www.rantapallo.fi</a:t>
            </a:r>
            <a:r>
              <a:rPr u="sng"/>
              <a:t>, </a:t>
            </a:r>
            <a:r>
              <a:rPr u="sng">
                <a:hlinkClick r:id="rId10" invalidUrl="" action="" tgtFrame="" tooltip="" history="1" highlightClick="0" endSnd="0"/>
              </a:rPr>
              <a:t>www.raitio.org</a:t>
            </a:r>
            <a:r>
              <a:rPr u="sng"/>
              <a:t>, </a:t>
            </a:r>
            <a:r>
              <a:rPr u="sng">
                <a:hlinkClick r:id="rId11" invalidUrl="" action="" tgtFrame="" tooltip="" history="1" highlightClick="0" endSnd="0"/>
              </a:rPr>
              <a:t>www.4gress.com</a:t>
            </a:r>
            <a:r>
              <a:rPr u="sng"/>
              <a:t>,</a:t>
            </a:r>
            <a:endParaRPr u="sng"/>
          </a:p>
          <a:p>
            <a:pPr>
              <a:buBlip>
                <a:blip r:embed="rId2"/>
              </a:buBlip>
            </a:pPr>
            <a:r>
              <a:rPr u="sng">
                <a:hlinkClick r:id="rId12" invalidUrl="" action="" tgtFrame="" tooltip="" history="1" highlightClick="0" endSnd="0"/>
              </a:rPr>
              <a:t>www.youtube.com</a:t>
            </a:r>
            <a:r>
              <a:rPr u="sng"/>
              <a:t>, </a:t>
            </a:r>
            <a:r>
              <a:rPr u="sng">
                <a:hlinkClick r:id="rId13" invalidUrl="" action="" tgtFrame="" tooltip="" history="1" highlightClick="0" endSnd="0"/>
              </a:rPr>
              <a:t>huvipuistoseura.org</a:t>
            </a:r>
            <a:r>
              <a:rPr u="sng"/>
              <a:t>, </a:t>
            </a:r>
            <a:r>
              <a:rPr u="sng">
                <a:hlinkClick r:id="rId14" invalidUrl="" action="" tgtFrame="" tooltip="" history="1" highlightClick="0" endSnd="0"/>
              </a:rPr>
              <a:t>www.kaupunkiliikenne.net</a:t>
            </a:r>
            <a:r>
              <a:rPr u="sng"/>
              <a:t>,</a:t>
            </a:r>
            <a:endParaRPr u="sng"/>
          </a:p>
          <a:p>
            <a:pPr>
              <a:buBlip>
                <a:blip r:embed="rId2"/>
              </a:buBlip>
            </a:pPr>
            <a:r>
              <a:rPr u="sng">
                <a:hlinkClick r:id="rId15" invalidUrl="" action="" tgtFrame="" tooltip="" history="1" highlightClick="0" endSnd="0"/>
              </a:rPr>
              <a:t>www.haat.fi</a:t>
            </a:r>
            <a:r>
              <a:rPr u="sng"/>
              <a:t>, </a:t>
            </a:r>
            <a:r>
              <a:rPr u="sng">
                <a:hlinkClick r:id="rId16" invalidUrl="" action="" tgtFrame="" tooltip="" history="1" highlightClick="0" endSnd="0"/>
              </a:rPr>
              <a:t>en.wikipedia.org</a:t>
            </a:r>
            <a:r>
              <a:rPr u="sng"/>
              <a:t>, </a:t>
            </a:r>
            <a:r>
              <a:rPr u="sng">
                <a:hlinkClick r:id="rId17" invalidUrl="" action="" tgtFrame="" tooltip="" history="1" highlightClick="0" endSnd="0"/>
              </a:rPr>
              <a:t>www.visithelsinki.fi</a:t>
            </a:r>
            <a:r>
              <a:rPr u="sng"/>
              <a:t>, </a:t>
            </a:r>
            <a:r>
              <a:rPr u="sng">
                <a:hlinkClick r:id="rId18" invalidUrl="" action="" tgtFrame="" tooltip="" history="1" highlightClick="0" endSnd="0"/>
              </a:rPr>
              <a:t>www.hs.fi</a:t>
            </a:r>
            <a:r>
              <a:rPr u="sng"/>
              <a:t>, </a:t>
            </a:r>
            <a:endParaRPr u="sng"/>
          </a:p>
          <a:p>
            <a:pPr>
              <a:buBlip>
                <a:blip r:embed="rId2"/>
              </a:buBlip>
            </a:pPr>
            <a:r>
              <a:rPr u="sng">
                <a:hlinkClick r:id="rId19" invalidUrl="" action="" tgtFrame="" tooltip="" history="1" highlightClick="0" endSnd="0"/>
              </a:rPr>
              <a:t>4bblogi.blogspot.com</a:t>
            </a:r>
            <a:endParaRPr u="sng"/>
          </a:p>
          <a:p>
            <a:pPr>
              <a:buBlip>
                <a:blip r:embed="rId2"/>
              </a:buBlip>
            </a:pPr>
            <a:r>
              <a:rPr b="1" u="sng"/>
              <a:t>Siinä oli kaikki👌🏾.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1688769" y="711281"/>
            <a:ext cx="19855948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HEI TÄSSÄ MIKAEL,KERTTU, DANIEL JA JONI MEILLÄ ON TEILLE 3 KYSYMYSTÄ</a:t>
            </a:r>
          </a:p>
        </p:txBody>
      </p:sp>
      <p:sp>
        <p:nvSpPr>
          <p:cNvPr id="229" name="Shape 229"/>
          <p:cNvSpPr/>
          <p:nvPr/>
        </p:nvSpPr>
        <p:spPr>
          <a:xfrm>
            <a:off x="1192609" y="1890558"/>
            <a:ext cx="19999763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1)KUINKA PALJON IHMISIÄ ON PÄÄKAUPUNKI-SEUDULLA?</a:t>
            </a:r>
          </a:p>
        </p:txBody>
      </p:sp>
      <p:sp>
        <p:nvSpPr>
          <p:cNvPr id="230" name="Shape 230"/>
          <p:cNvSpPr/>
          <p:nvPr/>
        </p:nvSpPr>
        <p:spPr>
          <a:xfrm>
            <a:off x="3062195" y="3069835"/>
            <a:ext cx="16260592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2)MILTÄ VUODELTA LINNANMÄKI KUVA OLI?</a:t>
            </a:r>
          </a:p>
        </p:txBody>
      </p:sp>
      <p:sp>
        <p:nvSpPr>
          <p:cNvPr id="231" name="Shape 231"/>
          <p:cNvSpPr/>
          <p:nvPr/>
        </p:nvSpPr>
        <p:spPr>
          <a:xfrm>
            <a:off x="4119230" y="4385844"/>
            <a:ext cx="14017089" cy="160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3)MITKÄ OLI NE JOILLA KULJETAAN HELSINGISSÄ?</a:t>
            </a:r>
          </a:p>
          <a:p>
            <a:pPr/>
            <a:r>
              <a:t>(NE KULKEVAT RAITEILLA)</a:t>
            </a:r>
          </a:p>
        </p:txBody>
      </p:sp>
      <p:sp>
        <p:nvSpPr>
          <p:cNvPr id="232" name="Shape 232"/>
          <p:cNvSpPr/>
          <p:nvPr/>
        </p:nvSpPr>
        <p:spPr>
          <a:xfrm>
            <a:off x="6111057" y="8822407"/>
            <a:ext cx="1101137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(Vastaukset viimeisessä diassa)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Vaustaukset👍🏽</a:t>
            </a:r>
          </a:p>
        </p:txBody>
      </p:sp>
      <p:sp>
        <p:nvSpPr>
          <p:cNvPr id="235" name="Shape 235"/>
          <p:cNvSpPr/>
          <p:nvPr>
            <p:ph type="body" idx="1"/>
          </p:nvPr>
        </p:nvSpPr>
        <p:spPr>
          <a:xfrm>
            <a:off x="2166852" y="3361742"/>
            <a:ext cx="20510501" cy="80645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1)PÄÄKAUPUNKI-SEUDULLA ASUU YLI MILJOONA (1 000 000) IHMISTÄ</a:t>
            </a:r>
          </a:p>
          <a:p>
            <a:pPr>
              <a:buBlip>
                <a:blip r:embed="rId2"/>
              </a:buBlip>
            </a:pPr>
            <a:r>
              <a:t>2) VUODELTA 2009 </a:t>
            </a:r>
          </a:p>
          <a:p>
            <a:pPr>
              <a:buBlip>
                <a:blip r:embed="rId2"/>
              </a:buBlip>
            </a:pPr>
            <a:r>
              <a:t>3)RAITIVAUNUT,JUNATJA METROT🚂🚇🚃</a:t>
            </a:r>
          </a:p>
          <a:p>
            <a:pPr>
              <a:buBlip>
                <a:blip r:embed="rId2"/>
              </a:buBlip>
            </a:pPr>
            <a:r>
              <a:t>1 0000000000000000000000000000000000000000000000000000💶 OIKEIN VASTANNEILLE🍾🍾🍾👍🏽🤑💎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body" idx="13"/>
          </p:nvPr>
        </p:nvSpPr>
        <p:spPr>
          <a:xfrm>
            <a:off x="10496040" y="12513150"/>
            <a:ext cx="6375401" cy="850901"/>
          </a:xfrm>
          <a:prstGeom prst="rect">
            <a:avLst/>
          </a:prstGeom>
        </p:spPr>
        <p:txBody>
          <a:bodyPr/>
          <a:lstStyle/>
          <a:p>
            <a:pPr/>
            <a:r>
              <a:t>Linnanmäen talvi 2009</a:t>
            </a:r>
          </a:p>
        </p:txBody>
      </p:sp>
      <p:sp>
        <p:nvSpPr>
          <p:cNvPr id="172" name="Shape 172"/>
          <p:cNvSpPr/>
          <p:nvPr>
            <p:ph type="body" idx="14"/>
          </p:nvPr>
        </p:nvSpPr>
        <p:spPr>
          <a:xfrm>
            <a:off x="637234" y="10151567"/>
            <a:ext cx="1209132" cy="461366"/>
          </a:xfrm>
          <a:prstGeom prst="rect">
            <a:avLst/>
          </a:prstGeom>
        </p:spPr>
        <p:txBody>
          <a:bodyPr/>
          <a:lstStyle/>
          <a:p>
            <a:pPr/>
            <a:r>
              <a:t>Paikka</a:t>
            </a:r>
          </a:p>
        </p:txBody>
      </p:sp>
      <p:sp>
        <p:nvSpPr>
          <p:cNvPr id="173" name="Shape 173"/>
          <p:cNvSpPr/>
          <p:nvPr>
            <p:ph type="body" idx="15"/>
          </p:nvPr>
        </p:nvSpPr>
        <p:spPr>
          <a:xfrm>
            <a:off x="637327" y="12380417"/>
            <a:ext cx="734866" cy="8296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idx="17"/>
          </p:nvPr>
        </p:nvSpPr>
        <p:spPr>
          <a:xfrm>
            <a:off x="15197345" y="7014067"/>
            <a:ext cx="6900849" cy="1607821"/>
          </a:xfrm>
          <a:prstGeom prst="rect">
            <a:avLst/>
          </a:prstGeom>
        </p:spPr>
        <p:txBody>
          <a:bodyPr wrap="square"/>
          <a:lstStyle/>
          <a:p>
            <a:pPr/>
            <a:r>
              <a:t>Kingi on uusin laite</a:t>
            </a:r>
          </a:p>
          <a:p>
            <a:pPr/>
            <a:r>
              <a:t>__________________</a:t>
            </a:r>
          </a:p>
        </p:txBody>
      </p:sp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42950">
              <a:defRPr sz="9000"/>
            </a:pPr>
            <a:r>
              <a:t>Pääkaupunki-seudulla on </a:t>
            </a:r>
            <a:r>
              <a:rPr u="sng"/>
              <a:t>Linnanmäki</a:t>
            </a:r>
          </a:p>
        </p:txBody>
      </p:sp>
      <p:pic>
        <p:nvPicPr>
          <p:cNvPr id="176" name="7306BB50-0561-4033-8F6F-F07A450B4F3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79308" y="373392"/>
            <a:ext cx="8913115" cy="5915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529FD0F8-BB6C-482B-AF4E-AB0298DACDC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962" y="308914"/>
            <a:ext cx="14128206" cy="9418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Tämä on eduskuntatalo</a:t>
            </a:r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Siellä päätetään suomen asioista👍🏽</a:t>
            </a:r>
          </a:p>
        </p:txBody>
      </p:sp>
      <p:pic>
        <p:nvPicPr>
          <p:cNvPr id="181" name="C0AAF960-4ECF-46D9-98A2-6049AD53A40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3578" y="1912377"/>
            <a:ext cx="11818845" cy="6382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xfrm>
            <a:off x="2045452" y="9273402"/>
            <a:ext cx="22421548" cy="3683001"/>
          </a:xfrm>
          <a:prstGeom prst="rect">
            <a:avLst/>
          </a:prstGeom>
        </p:spPr>
        <p:txBody>
          <a:bodyPr/>
          <a:lstStyle/>
          <a:p>
            <a:pPr defTabSz="511809">
              <a:defRPr sz="6200"/>
            </a:pPr>
            <a:r>
              <a:t>Heureka! Heurekan tiedekeskuksessa voit käydä vierailemassa.</a:t>
            </a:r>
          </a:p>
          <a:p>
            <a:pPr defTabSz="511809">
              <a:defRPr sz="6200"/>
            </a:pPr>
            <a:r>
              <a:t>_____________________________________________</a:t>
            </a:r>
          </a:p>
        </p:txBody>
      </p:sp>
      <p:pic>
        <p:nvPicPr>
          <p:cNvPr id="184" name="28C5C082-AACB-4664-9F78-087CCE6002F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009" y="828302"/>
            <a:ext cx="19397982" cy="7917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Helsinki-Vantaan lentokenttä</a:t>
            </a:r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1968500" y="7296150"/>
            <a:ext cx="9525000" cy="4508500"/>
          </a:xfrm>
          <a:prstGeom prst="rect">
            <a:avLst/>
          </a:prstGeom>
        </p:spPr>
        <p:txBody>
          <a:bodyPr/>
          <a:lstStyle/>
          <a:p>
            <a:pPr/>
            <a:r>
              <a:t>Lennot ympäri maailmaa, Helsinki-Vantaan lentokentältä.</a:t>
            </a:r>
          </a:p>
        </p:txBody>
      </p:sp>
      <p:pic>
        <p:nvPicPr>
          <p:cNvPr id="188" name="72F72F34-BFA8-481D-9D6C-D862D93DD57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76498" y="279041"/>
            <a:ext cx="12153004" cy="6076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E5D7E98E-D1CE-40F1-AA1A-EB31CE27DE8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52000" y="6450510"/>
            <a:ext cx="10041121" cy="6584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5626"/>
            </a:lvl1pPr>
          </a:lstStyle>
          <a:p>
            <a:pPr/>
            <a:r>
              <a:t>Helsingissä on raitiovaunuja, metroja ja junia</a:t>
            </a:r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Niillä voit kulkea ympäri pääkaupunkiseutua.</a:t>
            </a:r>
          </a:p>
        </p:txBody>
      </p:sp>
      <p:pic>
        <p:nvPicPr>
          <p:cNvPr id="193" name="CBB2CE7F-6E2A-4EA8-84BB-7006822B734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45356" y="271691"/>
            <a:ext cx="11527012" cy="5969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2FAA6D45-4825-45AC-B093-B12803E210B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311" y="460663"/>
            <a:ext cx="11987329" cy="8990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8940C7C3-56CE-4227-9D55-165C94E35CF6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28862" y="6447918"/>
            <a:ext cx="101600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xfrm>
            <a:off x="2169840" y="1623345"/>
            <a:ext cx="9525001" cy="5334001"/>
          </a:xfrm>
          <a:prstGeom prst="rect">
            <a:avLst/>
          </a:prstGeom>
        </p:spPr>
        <p:txBody>
          <a:bodyPr/>
          <a:lstStyle/>
          <a:p>
            <a:pPr/>
            <a:r>
              <a:t>Helsingin tuomiokirkko⛪️</a:t>
            </a:r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Voit vierailla tuomiokirkossa.</a:t>
            </a:r>
          </a:p>
        </p:txBody>
      </p:sp>
      <p:pic>
        <p:nvPicPr>
          <p:cNvPr id="199" name="008D5707-311A-4D48-B1F1-A8F4B89696A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9540" y="1895194"/>
            <a:ext cx="11426920" cy="7617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1729059" y="355600"/>
            <a:ext cx="20510501" cy="3429000"/>
          </a:xfrm>
          <a:prstGeom prst="rect">
            <a:avLst/>
          </a:prstGeom>
        </p:spPr>
        <p:txBody>
          <a:bodyPr/>
          <a:lstStyle/>
          <a:p>
            <a:pPr defTabSz="619125">
              <a:defRPr sz="7500"/>
            </a:pPr>
            <a:r>
              <a:t>Korkeasaaressa on söpöjä eläimiä💗</a:t>
            </a:r>
          </a:p>
          <a:p>
            <a:pPr defTabSz="619125">
              <a:defRPr sz="7500"/>
            </a:pPr>
            <a:r>
              <a:t>________________________________</a:t>
            </a:r>
          </a:p>
        </p:txBody>
      </p:sp>
      <p:pic>
        <p:nvPicPr>
          <p:cNvPr id="202" name="69976D09-2FC8-41AC-83EC-7F32B4FFC68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8785" y="5131231"/>
            <a:ext cx="13169092" cy="7023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Pääkaupunki seudulla asuu yli miljoona (1 000 000) ihmistä</a:t>
            </a:r>
          </a:p>
        </p:txBody>
      </p:sp>
      <p:pic>
        <p:nvPicPr>
          <p:cNvPr id="205" name="741259DE-12E7-4519-A1AA-D1EA7AEB442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6442" y="3901561"/>
            <a:ext cx="9253343" cy="940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91740796-690C-4AE1-9B9B-C3AC45AF41E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86380" y="4435939"/>
            <a:ext cx="12241796" cy="7245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