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2.8.2022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02029-19E7-4488-95EE-9BFA4B70E880}" type="datetime1">
              <a:rPr lang="fi-FI" smtClean="0"/>
              <a:t>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11. Evankelis-luterilainen kirkko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B3E12-0045-4742-9F4B-520398D65E26}" type="datetime1">
              <a:rPr lang="fi-FI" smtClean="0"/>
              <a:t>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11. Evankelis-luterilainen kirkko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A138C-F4CE-4D9E-B258-D945F7D32EF1}" type="datetime1">
              <a:rPr lang="fi-FI" smtClean="0"/>
              <a:t>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11. Evankelis-luterilainen kirkko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9B26E-DC5F-4721-8199-EA2E43AB18EE}" type="datetime1">
              <a:rPr lang="fi-FI" smtClean="0"/>
              <a:t>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11. Evankelis-luterilainen kirkko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3D10E-33E4-4628-AE3A-43DC1834BB96}" type="datetime1">
              <a:rPr lang="fi-FI" smtClean="0"/>
              <a:t>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11. Evankelis-luterilainen kirkko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477C5-A96E-4813-A750-0F8B093F8D73}" type="datetime1">
              <a:rPr lang="fi-FI" smtClean="0"/>
              <a:t>2.8.2022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11. Evankelis-luterilainen kirkko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07E4E-82D4-4491-90C0-603CED1F8AF0}" type="datetime1">
              <a:rPr lang="fi-FI" smtClean="0"/>
              <a:t>2.8.2022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11. Evankelis-luterilainen kirkko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9553A-CBD1-4DC8-A660-DA94E2D8F77F}" type="datetime1">
              <a:rPr lang="fi-FI" smtClean="0"/>
              <a:t>2.8.2022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11. Evankelis-luterilainen kirkko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6F323-1AAB-4659-961E-E87B6DC73155}" type="datetime1">
              <a:rPr lang="fi-FI" smtClean="0"/>
              <a:t>2.8.2022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11. Evankelis-luterilainen kirkko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8DC8F-E550-4FD6-9550-F4DB28DB101B}" type="datetime1">
              <a:rPr lang="fi-FI" smtClean="0"/>
              <a:t>2.8.2022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11. Evankelis-luterilainen kirkko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9F70B-F6BD-4441-8806-59109BBCFB40}" type="datetime1">
              <a:rPr lang="fi-FI" smtClean="0"/>
              <a:t>2.8.2022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11. Evankelis-luterilainen kirkko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72CFF5-0E35-49B5-8A49-165B19F7A6E5}" type="datetime1">
              <a:rPr lang="fi-FI" smtClean="0"/>
              <a:t>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11. Evankelis-luterilainen kirkko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11. Evankelis-luterilainen kirkko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200"/>
              <a:t>Ydinsisällöt</a:t>
            </a:r>
            <a:endParaRPr lang="fi-FI" altLang="fi-FI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379591" cy="733425"/>
          </a:xfrm>
        </p:spPr>
        <p:txBody>
          <a:bodyPr rtlCol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i-FI" sz="4200" dirty="0">
                <a:latin typeface="+mn-lt"/>
              </a:rPr>
              <a:t>Kirkon hallinto: Piispainkokous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Piispainkokous käsittelee kirkon uskoa, julistusta, työtä sekä hiippakuntien hallintoon kuuluvia asioita sekä ekumeniaan ja lähetykseen liittyviä kysymyksiä. </a:t>
            </a:r>
          </a:p>
          <a:p>
            <a:r>
              <a:rPr lang="fi-FI" altLang="fi-FI" sz="2200" dirty="0"/>
              <a:t>Jäseniä ovat hiippakuntien piispat.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 Evankelis-luterilainen kirkko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  <p:pic>
        <p:nvPicPr>
          <p:cNvPr id="7" name="Kuva 6" descr="Kuva, joka sisältää kohteen henkilö, poseeraaminen, puku, seisominen&#10;&#10;Kuvaus luotu automaattisesti">
            <a:extLst>
              <a:ext uri="{FF2B5EF4-FFF2-40B4-BE49-F238E27FC236}">
                <a16:creationId xmlns:a16="http://schemas.microsoft.com/office/drawing/2014/main" id="{BE00FB57-6C48-B3C7-740F-A1CCE3AB7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597" y="2598115"/>
            <a:ext cx="6185040" cy="41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19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379591" cy="733425"/>
          </a:xfrm>
        </p:spPr>
        <p:txBody>
          <a:bodyPr rtlCol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i-FI" sz="4200" dirty="0">
                <a:latin typeface="+mn-lt"/>
              </a:rPr>
              <a:t>Kirkon talous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7532802" cy="4633913"/>
          </a:xfrm>
        </p:spPr>
        <p:txBody>
          <a:bodyPr/>
          <a:lstStyle/>
          <a:p>
            <a:r>
              <a:rPr lang="fi-FI" altLang="fi-FI" sz="2200" dirty="0"/>
              <a:t>Evankelis-luterilaisen kirkon toiminta rahoitetaan ensisijaisesti kirkollisverolla. </a:t>
            </a:r>
          </a:p>
          <a:p>
            <a:r>
              <a:rPr lang="fi-FI" altLang="fi-FI" sz="2200" dirty="0"/>
              <a:t>Kirkon jäsenet maksavat kirkollisveroa sille seurakunnalle, jonka alueella he ovat asuneet edellisen vuoden lopussa. </a:t>
            </a:r>
          </a:p>
          <a:p>
            <a:r>
              <a:rPr lang="fi-FI" altLang="fi-FI" sz="2200" dirty="0"/>
              <a:t>Kirkollisveroprosentti on 1−2 prosenttia tuloista.</a:t>
            </a:r>
          </a:p>
          <a:p>
            <a:r>
              <a:rPr lang="fi-FI" altLang="fi-FI" sz="2200" dirty="0"/>
              <a:t>Kirkollisvero kerätään valtion- ja kunnallisveron yhteydessä. </a:t>
            </a:r>
          </a:p>
          <a:p>
            <a:r>
              <a:rPr lang="fi-FI" altLang="fi-FI" sz="2200" dirty="0"/>
              <a:t>Vuodesta 2016 alkaen seurakunnat ovat saaneet valtionrahoitusta korvauksena kirkon hoitamista yhteiskunnallisista tehtävistä, kuten hautaustoimesta.</a:t>
            </a:r>
          </a:p>
          <a:p>
            <a:r>
              <a:rPr lang="fi-FI" altLang="fi-FI" sz="2200" dirty="0"/>
              <a:t>Kirkon keskusrahasto huolehtii kirkon yhteisistä menoista.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 Evankelis-luterilainen kirkko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5A1DC6D-8C22-DAD8-52AC-823F1CA96F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4"/>
          <a:stretch/>
        </p:blipFill>
        <p:spPr>
          <a:xfrm>
            <a:off x="8483258" y="2652479"/>
            <a:ext cx="3469064" cy="256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36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379591" cy="733425"/>
          </a:xfrm>
        </p:spPr>
        <p:txBody>
          <a:bodyPr rtlCol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i-FI" sz="4200" dirty="0">
                <a:latin typeface="+mn-lt"/>
              </a:rPr>
              <a:t>Evankelis-luterilaisen kirkon moninaisuus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417694" cy="4633913"/>
          </a:xfrm>
        </p:spPr>
        <p:txBody>
          <a:bodyPr/>
          <a:lstStyle/>
          <a:p>
            <a:r>
              <a:rPr lang="fi-FI" altLang="fi-FI" sz="2200" dirty="0"/>
              <a:t>Perinteiset herätysliikkeet vaikuttavat kirkon sisällä.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Noin kymmenesosa suomalaisista katsoo kuuluvansa johonkin herätysliikkeeseen.</a:t>
            </a:r>
          </a:p>
          <a:p>
            <a:r>
              <a:rPr lang="fi-FI" altLang="fi-FI" sz="2200" dirty="0"/>
              <a:t>Kirkon piirissä toimii myös monia muita liikkeitä: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Karismaattista toimintaa järjestävä Hengen uudistus kirkossamme -järjestö (1970-luvulta)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Naispappeuteen kielteisesti suhtautuva Suomen Luther-säätiö (1999)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Tulkaa kaikki -liike (2005), joka haluaa herättää keskustelua ajankohtaisista asioista, ajaa monenlaisia uudistuksia ja puolustaa muun muassa seksuaalivähemmistöjen tasa-arvoa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 Evankelis-luterilainen kirkko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  <p:pic>
        <p:nvPicPr>
          <p:cNvPr id="6" name="Kuva 5" descr="Kuva, joka sisältää kohteen lattia, sisä, sisäkatto, henkilö&#10;&#10;Kuvaus luotu automaattisesti">
            <a:extLst>
              <a:ext uri="{FF2B5EF4-FFF2-40B4-BE49-F238E27FC236}">
                <a16:creationId xmlns:a16="http://schemas.microsoft.com/office/drawing/2014/main" id="{C2907DB2-2F18-EE89-833C-39F3268A2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894" y="1946635"/>
            <a:ext cx="4792128" cy="296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74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379591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Suomen suurin uskonnollinen yhdyskunta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628002" cy="4633913"/>
          </a:xfrm>
        </p:spPr>
        <p:txBody>
          <a:bodyPr/>
          <a:lstStyle/>
          <a:p>
            <a:r>
              <a:rPr lang="fi-FI" altLang="fi-FI" sz="2200" dirty="0"/>
              <a:t>Evankelis-luterilaiseen kirkkoon kuuluu Suomessa noin 3,7 miljoonaa jäsentä.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Lisäksi ulkomailla asuu n. 200 000 Suomen evankelis-luterilaisen kirkon jäsentä. </a:t>
            </a:r>
          </a:p>
          <a:p>
            <a:r>
              <a:rPr lang="fi-FI" altLang="fi-FI" sz="2200" dirty="0"/>
              <a:t>Kirkon toiminnan lähtökohta on Raamatussa annettu tehtävä julistaa evankeliumia, toimittaa sakramentteja ja toteuttaa lähimmäisenrakkautta.</a:t>
            </a:r>
          </a:p>
          <a:p>
            <a:r>
              <a:rPr lang="fi-FI" altLang="fi-FI" sz="2200" dirty="0"/>
              <a:t>Suomen evankelis-luterilaisessa kirkossa on 367 seurakuntaa, joista 47 on ruotsinkielisiä. </a:t>
            </a:r>
          </a:p>
          <a:p>
            <a:r>
              <a:rPr lang="fi-FI" altLang="fi-FI" sz="2200" dirty="0"/>
              <a:t>Kirkon jäsen kuuluu siihen seurakuntaan, jonka alueella hänellä on kotikunta. </a:t>
            </a:r>
          </a:p>
          <a:p>
            <a:endParaRPr lang="fi-FI" altLang="fi-FI" sz="2200" dirty="0"/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 Evankelis-luterilainen kirkko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pic>
        <p:nvPicPr>
          <p:cNvPr id="8" name="Kuva 7" descr="Kuva, joka sisältää kohteen henkilö, poseeraaminen&#10;&#10;Kuvaus luotu automaattisesti">
            <a:extLst>
              <a:ext uri="{FF2B5EF4-FFF2-40B4-BE49-F238E27FC236}">
                <a16:creationId xmlns:a16="http://schemas.microsoft.com/office/drawing/2014/main" id="{2D1C274D-F5F8-79D9-C649-D08D13E2D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989" y="2237262"/>
            <a:ext cx="4286255" cy="29803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379591" cy="733425"/>
          </a:xfrm>
        </p:spPr>
        <p:txBody>
          <a:bodyPr rtlCol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i-FI" sz="4200" dirty="0">
                <a:latin typeface="+mn-lt"/>
              </a:rPr>
              <a:t>Kirkon toimintamuotoja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888061" cy="4633913"/>
          </a:xfrm>
        </p:spPr>
        <p:txBody>
          <a:bodyPr/>
          <a:lstStyle/>
          <a:p>
            <a:r>
              <a:rPr lang="fi-FI" altLang="fi-FI" sz="2200" dirty="0"/>
              <a:t>Viikoittainen jumalanpalvelus </a:t>
            </a:r>
          </a:p>
          <a:p>
            <a:r>
              <a:rPr lang="fi-FI" altLang="fi-FI" sz="2200" dirty="0"/>
              <a:t>Elämän taitekohtiin liittyvät kirkolliset toimitukset</a:t>
            </a:r>
          </a:p>
          <a:p>
            <a:r>
              <a:rPr lang="fi-FI" altLang="fi-FI" sz="2200" dirty="0"/>
              <a:t>Eri ikäluokkien toiminta, kuten perhekerhot, nuorten leirit ja eläkeläisten kuorot</a:t>
            </a:r>
          </a:p>
          <a:p>
            <a:r>
              <a:rPr lang="fi-FI" altLang="fi-FI" sz="2200" dirty="0"/>
              <a:t>Diakoniatyö</a:t>
            </a:r>
          </a:p>
          <a:p>
            <a:r>
              <a:rPr lang="fi-FI" altLang="fi-FI" sz="2200" dirty="0"/>
              <a:t>Muut auttamispalvelut, kuten perheneuvonta ja palveleva puhelin</a:t>
            </a:r>
          </a:p>
          <a:p>
            <a:r>
              <a:rPr lang="fi-FI" altLang="fi-FI" sz="2200" dirty="0"/>
              <a:t>Toiminta laitoksissa, kuten kouluissa ja sairaaloissa</a:t>
            </a:r>
          </a:p>
          <a:p>
            <a:r>
              <a:rPr lang="fi-FI" altLang="fi-FI" sz="2200" dirty="0"/>
              <a:t>Lähetystyö ja kansainvälinen avustustoiminta</a:t>
            </a:r>
          </a:p>
          <a:p>
            <a:r>
              <a:rPr lang="fi-FI" altLang="fi-FI" sz="2200" dirty="0"/>
              <a:t>Ulkosuomalaistyö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 Evankelis-luterilainen kirkko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A493DB-8D92-0C13-A4A8-D2D1B9A6F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57" y="1181787"/>
            <a:ext cx="3681443" cy="322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uva 5" descr="Kuva, joka sisältää kohteen teksti, henkilö, sisä, nainen&#10;&#10;Kuvaus luotu automaattisesti">
            <a:extLst>
              <a:ext uri="{FF2B5EF4-FFF2-40B4-BE49-F238E27FC236}">
                <a16:creationId xmlns:a16="http://schemas.microsoft.com/office/drawing/2014/main" id="{F6445643-FB16-CC1D-270E-4A1F6D795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104" y="4379831"/>
            <a:ext cx="3600696" cy="240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93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379591" cy="733425"/>
          </a:xfrm>
        </p:spPr>
        <p:txBody>
          <a:bodyPr rtlCol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i-FI" sz="4200" dirty="0">
                <a:latin typeface="+mn-lt"/>
              </a:rPr>
              <a:t>Jumalanpalvelukset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1" y="1543050"/>
            <a:ext cx="4771582" cy="4633913"/>
          </a:xfrm>
        </p:spPr>
        <p:txBody>
          <a:bodyPr/>
          <a:lstStyle/>
          <a:p>
            <a:r>
              <a:rPr lang="fi-FI" altLang="fi-FI" sz="2200" dirty="0"/>
              <a:t>Jumalanpalvelus järjestetään sunnuntaisin jokaisessa seurakunnassa.</a:t>
            </a:r>
          </a:p>
          <a:p>
            <a:r>
              <a:rPr lang="fi-FI" altLang="fi-FI" sz="2200" dirty="0"/>
              <a:t>Yleensä jumalanpalvelukset järjestetään messuna eli siihen kuuluu ehtoollinen. </a:t>
            </a:r>
          </a:p>
          <a:p>
            <a:r>
              <a:rPr lang="fi-FI" altLang="fi-FI" sz="2200" dirty="0"/>
              <a:t>Juhlapyhien jumalanpalvelukset ovat suosituimpia.</a:t>
            </a:r>
          </a:p>
          <a:p>
            <a:r>
              <a:rPr lang="fi-FI" altLang="fi-FI" sz="2200" dirty="0"/>
              <a:t>Seurakunnissa pidetään myös erityisjumalanpalveluksia, kuten perhekirkkoja.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 Evankelis-luterilainen kirkko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pic>
        <p:nvPicPr>
          <p:cNvPr id="6" name="Kuva 5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D98093B9-8A5A-0F8A-E3C3-CA53275CF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693" y="933696"/>
            <a:ext cx="2462524" cy="5157787"/>
          </a:xfrm>
          <a:prstGeom prst="rect">
            <a:avLst/>
          </a:prstGeom>
        </p:spPr>
      </p:pic>
      <p:pic>
        <p:nvPicPr>
          <p:cNvPr id="8" name="Kuva 7" descr="Kuva, joka sisältää kohteen sisä, henkilö&#10;&#10;Kuvaus luotu automaattisesti">
            <a:extLst>
              <a:ext uri="{FF2B5EF4-FFF2-40B4-BE49-F238E27FC236}">
                <a16:creationId xmlns:a16="http://schemas.microsoft.com/office/drawing/2014/main" id="{9C6FF0AE-5AF4-68BB-3A4A-6B6C78307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127" y="1543050"/>
            <a:ext cx="3411325" cy="454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58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379591" cy="733425"/>
          </a:xfrm>
        </p:spPr>
        <p:txBody>
          <a:bodyPr rtlCol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i-FI" sz="4200" dirty="0">
                <a:latin typeface="+mn-lt"/>
              </a:rPr>
              <a:t>Seurakuntien päätöksenteko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1" y="1543050"/>
            <a:ext cx="6618402" cy="4633913"/>
          </a:xfrm>
        </p:spPr>
        <p:txBody>
          <a:bodyPr/>
          <a:lstStyle/>
          <a:p>
            <a:r>
              <a:rPr lang="fi-FI" altLang="fi-FI" sz="2200" dirty="0"/>
              <a:t>Seurakunnilla on laaja toiminnallinen, taloudellinen ja hallinnollinen itsenäisyys.</a:t>
            </a:r>
          </a:p>
          <a:p>
            <a:r>
              <a:rPr lang="fi-FI" altLang="fi-FI" sz="2200" dirty="0"/>
              <a:t>Saman kunnan alueella toimivat seurakunnat voivat muodostaa seurakuntayhtymän.</a:t>
            </a:r>
          </a:p>
          <a:p>
            <a:r>
              <a:rPr lang="fi-FI" altLang="fi-FI" sz="2200" dirty="0"/>
              <a:t>Seurakunnan päätöksentekijät on valittu vaaleilla, ja hallintorakenne muistuttaa kunnallishallintoa. </a:t>
            </a:r>
          </a:p>
          <a:p>
            <a:r>
              <a:rPr lang="fi-FI" altLang="fi-FI" sz="2200" dirty="0"/>
              <a:t>Seurakunnan ylintä päätösvaltaa käyttää kirkkovaltuusto. </a:t>
            </a:r>
          </a:p>
          <a:p>
            <a:r>
              <a:rPr lang="fi-FI" altLang="fi-FI" sz="2200" dirty="0"/>
              <a:t>Kirkkoneuvosto johtaa seurakunnan käytännön toimintaa kirkkoherran ja papiston kanssa. 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 Evankelis-luterilainen kirkko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pic>
        <p:nvPicPr>
          <p:cNvPr id="7" name="Kuva 6" descr="Kuva, joka sisältää kohteen teksti, kirja&#10;&#10;Kuvaus luotu automaattisesti">
            <a:extLst>
              <a:ext uri="{FF2B5EF4-FFF2-40B4-BE49-F238E27FC236}">
                <a16:creationId xmlns:a16="http://schemas.microsoft.com/office/drawing/2014/main" id="{37788CAC-E663-6FD3-79CB-5EBECFF2C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55" y="1317739"/>
            <a:ext cx="3993053" cy="508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08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 Evankelis-luterilainen kirkko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552CB818-4EE6-8254-D564-19B0D20C4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27" y="736444"/>
            <a:ext cx="7570373" cy="5385111"/>
          </a:xfrm>
        </p:spPr>
      </p:pic>
    </p:spTree>
    <p:extLst>
      <p:ext uri="{BB962C8B-B14F-4D97-AF65-F5344CB8AC3E}">
        <p14:creationId xmlns:p14="http://schemas.microsoft.com/office/powerpoint/2010/main" val="2699542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379591" cy="733425"/>
          </a:xfrm>
        </p:spPr>
        <p:txBody>
          <a:bodyPr rtlCol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i-FI" sz="4200" dirty="0">
                <a:latin typeface="+mn-lt"/>
              </a:rPr>
              <a:t>Hiippakunnat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477000" cy="4633913"/>
          </a:xfrm>
        </p:spPr>
        <p:txBody>
          <a:bodyPr/>
          <a:lstStyle/>
          <a:p>
            <a:r>
              <a:rPr lang="fi-FI" altLang="fi-FI" sz="2200" dirty="0"/>
              <a:t>Seurakunnat muodostavat hiippakuntia.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Piispa johtaa omaa hiippakuntaansa yhdessä tuomiokapitulin kanssa.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Tuomiokapituli on hiippakunnan hallinnollinen keskus.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Hiippakuntavaltuusto johtaa hiippakunnan hallinnon toimintaa ja taloutta.</a:t>
            </a:r>
          </a:p>
          <a:p>
            <a:r>
              <a:rPr lang="fi-FI" altLang="fi-FI" sz="2200" dirty="0"/>
              <a:t>Suomen evankelis-luterilaisessa kirkossa on kymmenen piispaa, joista yksi on arkkipiispa.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Turun arkkihiippakunnassa on kaksi piispaa: Turun piispa ja arkkipiispa.</a:t>
            </a:r>
          </a:p>
          <a:p>
            <a:r>
              <a:rPr lang="fi-FI" altLang="fi-FI" sz="2200" dirty="0"/>
              <a:t>Lisäksi kirkossa toimii kenttäpiispa, joka vastaa puolustusvoimien kirkollisesta työstä.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 Evankelis-luterilainen kirkko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pic>
        <p:nvPicPr>
          <p:cNvPr id="6" name="Kuva 5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4CA7DE87-7C84-6EAE-37CC-2A0C6C48BC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8"/>
          <a:stretch/>
        </p:blipFill>
        <p:spPr>
          <a:xfrm>
            <a:off x="7772400" y="1164047"/>
            <a:ext cx="3275814" cy="557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12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379591" cy="733425"/>
          </a:xfrm>
        </p:spPr>
        <p:txBody>
          <a:bodyPr rtlCol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i-FI" sz="4200" dirty="0">
                <a:latin typeface="+mn-lt"/>
              </a:rPr>
              <a:t>Kirkon hallinto: Kirkolliskokous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Kirkolliskokous on kirkon ylin päättävä elin, joka kokoontuu kaksi kertaa vuodessa.</a:t>
            </a:r>
          </a:p>
          <a:p>
            <a:r>
              <a:rPr lang="fi-FI" altLang="fi-FI" sz="2200" dirty="0"/>
              <a:t>Päättää oppia, kirkon työtä, hallintoa ja taloutta koskevista asioista</a:t>
            </a:r>
          </a:p>
          <a:p>
            <a:r>
              <a:rPr lang="fi-FI" altLang="fi-FI" sz="2200" dirty="0"/>
              <a:t>Muokkaa kirkkolain sisällön</a:t>
            </a:r>
          </a:p>
          <a:p>
            <a:r>
              <a:rPr lang="fi-FI" altLang="fi-FI" sz="2200" dirty="0"/>
              <a:t>Kirkolliskokouksen jäseniä ovat piispat, hiippakuntien pappis- ja maallikkoedustajat, saamelaisten edustaja ja valtioneuvoston määräämä edustaja.</a:t>
            </a:r>
          </a:p>
          <a:p>
            <a:r>
              <a:rPr lang="fi-FI" altLang="fi-FI" sz="2200" dirty="0"/>
              <a:t>Tietyissä päätöksissä edellytetään ¾:n määrä-enemmistöä (esim. kirkkokäsikirjan muutokset).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 Evankelis-luterilainen kirkko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6756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379591" cy="733425"/>
          </a:xfrm>
        </p:spPr>
        <p:txBody>
          <a:bodyPr rtlCol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i-FI" sz="4200" dirty="0">
                <a:latin typeface="+mn-lt"/>
              </a:rPr>
              <a:t>Kirkon hallinto: Kirkkohallitus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Huolehtii kirkolliskokouksen päätösten toimeenpanosta</a:t>
            </a:r>
          </a:p>
          <a:p>
            <a:r>
              <a:rPr lang="fi-FI" altLang="fi-FI" sz="2200" dirty="0"/>
              <a:t>Valmistelee asiat kirkolliskokoukselle</a:t>
            </a:r>
          </a:p>
          <a:p>
            <a:r>
              <a:rPr lang="fi-FI" altLang="fi-FI" sz="2200" dirty="0"/>
              <a:t>Antaa valtioneuvoston pyytämiä lausuntoja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 Evankelis-luterilainen kirkko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3D764B5-C3F8-92F4-BF4F-669D434B1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55894"/>
            <a:ext cx="48768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E003F2E7-6D6D-12B8-895D-B57DDC401C8B}"/>
              </a:ext>
            </a:extLst>
          </p:cNvPr>
          <p:cNvSpPr txBox="1"/>
          <p:nvPr/>
        </p:nvSpPr>
        <p:spPr>
          <a:xfrm>
            <a:off x="8534400" y="5940852"/>
            <a:ext cx="15921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dirty="0"/>
              <a:t>Kuva: Kirkon kuvapankki /</a:t>
            </a:r>
          </a:p>
          <a:p>
            <a:r>
              <a:rPr lang="fi-FI" sz="1050" dirty="0"/>
              <a:t>Aarne </a:t>
            </a:r>
            <a:r>
              <a:rPr lang="fi-FI" sz="1050" dirty="0" err="1"/>
              <a:t>Ormio</a:t>
            </a:r>
            <a:endParaRPr lang="fi-FI" sz="1050" dirty="0"/>
          </a:p>
        </p:txBody>
      </p:sp>
    </p:spTree>
    <p:extLst>
      <p:ext uri="{BB962C8B-B14F-4D97-AF65-F5344CB8AC3E}">
        <p14:creationId xmlns:p14="http://schemas.microsoft.com/office/powerpoint/2010/main" val="345253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546</Words>
  <Application>Microsoft Office PowerPoint</Application>
  <PresentationFormat>Laajakuva</PresentationFormat>
  <Paragraphs>87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Office-teema</vt:lpstr>
      <vt:lpstr>11. Evankelis-luterilainen kirkko</vt:lpstr>
      <vt:lpstr>Suomen suurin uskonnollinen yhdyskunta</vt:lpstr>
      <vt:lpstr>Kirkon toimintamuotoja</vt:lpstr>
      <vt:lpstr>Jumalanpalvelukset</vt:lpstr>
      <vt:lpstr>Seurakuntien päätöksenteko</vt:lpstr>
      <vt:lpstr>PowerPoint-esitys</vt:lpstr>
      <vt:lpstr>Hiippakunnat</vt:lpstr>
      <vt:lpstr>Kirkon hallinto: Kirkolliskokous</vt:lpstr>
      <vt:lpstr>Kirkon hallinto: Kirkkohallitus</vt:lpstr>
      <vt:lpstr>Kirkon hallinto: Piispainkokous</vt:lpstr>
      <vt:lpstr>Kirkon talous</vt:lpstr>
      <vt:lpstr>Evankelis-luterilaisen kirkon moninaisuus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Riikka Kujanen</cp:lastModifiedBy>
  <cp:revision>28</cp:revision>
  <dcterms:created xsi:type="dcterms:W3CDTF">2021-06-01T16:07:13Z</dcterms:created>
  <dcterms:modified xsi:type="dcterms:W3CDTF">2022-08-02T11:16:48Z</dcterms:modified>
</cp:coreProperties>
</file>