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3" r:id="rId7"/>
    <p:sldId id="273" r:id="rId8"/>
    <p:sldId id="260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D1563-C3E1-00A3-35E7-727F49F6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986A00-B9CA-F953-9471-F3AB7812A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85C7F6-3380-5FA1-B3DB-CF575438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E55BC6-CCB4-57AD-E74D-794BF57E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FAD09C-27AC-9EBC-2B52-8ACED19E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5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89347-309A-10D0-BA22-3242B783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0AB523-55EA-89D5-A31E-0DF0B7798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8495F4-3904-459C-B35B-FED19351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F15913-8E98-3348-40BA-AF600D66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580C06-CE06-065E-33D3-8DDD8FDC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17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B0CE43-0986-018D-74B6-28E7D201F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0BE5CF-0E62-60D9-0553-03C5F1BF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28F38B-D7B1-52F3-A1F8-A9F21879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2200E-6556-8561-6027-ABA7B074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45D1EF-1F8A-9833-0B9F-48D8EF1F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37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DE8C8-EA7E-5A40-DF66-6149714A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F838F3-3B22-061C-9784-4F74C9F5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41706B-D596-9479-6F82-DEF51D37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90694F-6566-7C12-002E-50026C77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D03E40-D83E-9013-6EF7-0D50782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0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9A2D8E-42A8-C768-35AC-FAEED50D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F75CBE-FD0B-16DB-3D45-0951236A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64086E-0C4C-0500-85E2-CE89D569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A6E86E-F58E-98C4-2AD7-60018123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39669-8434-38E9-FAEE-F8BDCA4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1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D1B836-B89A-6613-AA2D-7C3D9EEE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A3501-830E-8D5D-477F-54C41071E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569624-6F23-6299-1579-D2E997C3C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F0A530-D374-B500-5FA9-846DB498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9DC2F6-E2CA-7B12-2C9E-528A4E0C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530B7E-F8E3-8A28-68B0-24FFE14E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63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1C609E-4CEA-44C5-88AB-98F582FA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9AEF11-4600-20BB-E856-4D4490C8F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511892-F71F-1279-0670-811FA1854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10BCF-A5DB-6992-559E-3414E26FA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233553-172A-3A89-9CB7-CF8AED6BD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37F87BA-451B-9321-29D4-F5D40541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9938D64-7654-E151-916C-7D2D75DC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261A84-1858-5BFC-F730-29F89A99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51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BBAFDF-F7F7-07AB-5C5D-CA77E9CC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C45389-D322-6BA7-1F1A-B668BFFF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0B3202-29E2-91BD-4F56-9A73EDEC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9720A5-83E8-FD23-9A98-50892740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51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8408BD-1041-EE8D-6B15-76A11DD2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342C2A-7F5F-2AA4-6EE3-D158053D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E416A4-22D9-B28B-CF48-7DA71599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2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C3FC1-132D-961A-77E3-3D03E329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43FB1-099A-3532-82B0-2C45FC84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3B12C7-3C54-5FC8-A4F0-6ABB48563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1618BF-A2C1-97C7-5ADF-0D039132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BC8B63-D2C4-4926-1AB3-F582DA2C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E1148A-6C06-7C02-F312-8684E1F1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9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9B7AF-4077-EA21-39DA-46574A5C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5B2819-F430-2588-5759-AFD53B5CE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F7B5EE-6852-7729-254C-75AB6D10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252034-EF5B-6567-B074-8DE2B55D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A8C2BD-4104-62A0-82B1-53EBFF95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60949F-D8F1-4BD0-19A6-E743754E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56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D5F804-65D0-D1FB-D8FE-B3E5A458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20649B-B8FB-4A6E-2D05-49B1E626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09D9E-C4C7-0B50-BD51-B1D19345A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2D45-F054-4F07-9057-2A53CD4938FE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46BE76-6697-9F66-2200-68BC99A70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0E20D5-15F3-CA04-41CD-9E96C5F9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4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2C40CF-3470-5DDC-6884-EC82459E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5B2BAF-39DA-AF71-5435-E08200DB4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5268" y="1438270"/>
            <a:ext cx="3646232" cy="19907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4800" dirty="0">
                <a:solidFill>
                  <a:srgbClr val="002060"/>
                </a:solidFill>
              </a:rPr>
              <a:t>Terveyden edistäminen </a:t>
            </a:r>
            <a:br>
              <a:rPr lang="fi-FI" sz="4800" dirty="0">
                <a:solidFill>
                  <a:srgbClr val="002060"/>
                </a:solidFill>
              </a:rPr>
            </a:br>
            <a:r>
              <a:rPr lang="fi-FI" sz="4800" dirty="0">
                <a:solidFill>
                  <a:srgbClr val="002060"/>
                </a:solidFill>
              </a:rPr>
              <a:t>nyky-Suomessa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9F5118F-2F1C-C441-23E9-79B975034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6" y="22050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779890D-6BE2-EDE9-2FB5-5D2D6BC76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63" y="6200775"/>
            <a:ext cx="2000250" cy="51435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C95C8CD-4D39-1D43-385D-F95EE0F83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821" y="29688"/>
            <a:ext cx="3445766" cy="42893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400" dirty="0"/>
              <a:t>Kuva: Unsplash.com Joakim Honkasalo</a:t>
            </a:r>
          </a:p>
        </p:txBody>
      </p:sp>
    </p:spTree>
    <p:extLst>
      <p:ext uri="{BB962C8B-B14F-4D97-AF65-F5344CB8AC3E}">
        <p14:creationId xmlns:p14="http://schemas.microsoft.com/office/powerpoint/2010/main" val="238667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81674E-4BF4-A730-7C5E-E75ED9C0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" y="65326"/>
            <a:ext cx="11993277" cy="617703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D6C9A92-37BB-199C-E8C5-8CCC78C7E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63642F-DB81-2617-FB6E-D06AB3F41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E58EAF3-AF95-E143-1566-09C6644D3A45}"/>
              </a:ext>
            </a:extLst>
          </p:cNvPr>
          <p:cNvSpPr txBox="1"/>
          <p:nvPr/>
        </p:nvSpPr>
        <p:spPr>
          <a:xfrm>
            <a:off x="79865" y="6350280"/>
            <a:ext cx="995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Antibioottiresistenssi : bakteeri kykenee vastustamaan antibioottia eli tulee sille resistentiksi</a:t>
            </a:r>
          </a:p>
        </p:txBody>
      </p:sp>
    </p:spTree>
    <p:extLst>
      <p:ext uri="{BB962C8B-B14F-4D97-AF65-F5344CB8AC3E}">
        <p14:creationId xmlns:p14="http://schemas.microsoft.com/office/powerpoint/2010/main" val="189428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0BF51-69BA-1852-6E3D-CE99B12F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582" y="200520"/>
            <a:ext cx="5841999" cy="2213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Terveysteknologia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lääketieteelliseen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tarkoitukseen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käytettäviä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lääkinnällisiä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laitteita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sairaalahuone, huone&#10;&#10;Kuvaus luotu automaattisesti">
            <a:extLst>
              <a:ext uri="{FF2B5EF4-FFF2-40B4-BE49-F238E27FC236}">
                <a16:creationId xmlns:a16="http://schemas.microsoft.com/office/drawing/2014/main" id="{80C17EB2-1A83-166E-E0CB-92AE11571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r="5" b="1557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Kuva 9" descr="Kuva, joka sisältää kohteen kannettava, keittiölaite&#10;&#10;Kuvaus luotu automaattisesti">
            <a:extLst>
              <a:ext uri="{FF2B5EF4-FFF2-40B4-BE49-F238E27FC236}">
                <a16:creationId xmlns:a16="http://schemas.microsoft.com/office/drawing/2014/main" id="{267C5935-F819-13D5-8CCA-8143B0263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7" r="1" b="2004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D359FE41-D2BF-73AE-1CDD-2BD554F4D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r="5" b="164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936A0-199E-7E2E-C0AD-8B0AB0F0E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9840" y="2661260"/>
            <a:ext cx="3998712" cy="3729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Terveysteknologian</a:t>
            </a:r>
            <a:r>
              <a:rPr lang="en-US" sz="2400" dirty="0"/>
              <a:t> </a:t>
            </a:r>
            <a:r>
              <a:rPr lang="en-US" sz="2400" dirty="0" err="1"/>
              <a:t>avulla</a:t>
            </a:r>
            <a:r>
              <a:rPr lang="en-US" sz="2400" dirty="0"/>
              <a:t> </a:t>
            </a:r>
            <a:r>
              <a:rPr lang="en-US" sz="2400" dirty="0" err="1"/>
              <a:t>voidaan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ehkäistä</a:t>
            </a:r>
            <a:r>
              <a:rPr lang="en-US" sz="2400" dirty="0"/>
              <a:t> </a:t>
            </a:r>
            <a:r>
              <a:rPr lang="en-US" sz="2400" dirty="0" err="1"/>
              <a:t>sairauksia</a:t>
            </a:r>
            <a:endParaRPr lang="en-US" sz="2400" dirty="0"/>
          </a:p>
          <a:p>
            <a:r>
              <a:rPr lang="en-US" sz="2400" dirty="0" err="1"/>
              <a:t>tehdä</a:t>
            </a:r>
            <a:r>
              <a:rPr lang="en-US" sz="2400" dirty="0"/>
              <a:t> </a:t>
            </a:r>
            <a:r>
              <a:rPr lang="en-US" sz="2400" dirty="0" err="1"/>
              <a:t>diagnooseja</a:t>
            </a:r>
            <a:endParaRPr lang="en-US" sz="2400" dirty="0"/>
          </a:p>
          <a:p>
            <a:r>
              <a:rPr lang="en-US" sz="2400" dirty="0" err="1"/>
              <a:t>kuvantaa</a:t>
            </a:r>
            <a:endParaRPr lang="en-US" sz="2400" dirty="0"/>
          </a:p>
          <a:p>
            <a:r>
              <a:rPr lang="en-US" sz="2400" dirty="0" err="1"/>
              <a:t>hoitaa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tarkkailla</a:t>
            </a:r>
            <a:endParaRPr lang="en-US" sz="2400" dirty="0"/>
          </a:p>
          <a:p>
            <a:r>
              <a:rPr lang="en-US" sz="2400" dirty="0" err="1"/>
              <a:t>kuntouttaa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366FE5-072C-F719-4E51-65F14E72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D13F4725-365C-339D-5C3E-5EB24A08E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A76B13DE-CFAB-A688-CF62-A9ECE7125181}"/>
              </a:ext>
            </a:extLst>
          </p:cNvPr>
          <p:cNvSpPr txBox="1"/>
          <p:nvPr/>
        </p:nvSpPr>
        <p:spPr>
          <a:xfrm>
            <a:off x="3370463" y="6445186"/>
            <a:ext cx="67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</a:t>
            </a:r>
            <a:r>
              <a:rPr lang="fi-FI" sz="1400" dirty="0" err="1"/>
              <a:t>Ntional</a:t>
            </a:r>
            <a:r>
              <a:rPr lang="fi-FI" sz="1400" dirty="0"/>
              <a:t> </a:t>
            </a:r>
            <a:r>
              <a:rPr lang="fi-FI" sz="1400" dirty="0" err="1"/>
              <a:t>Cancer</a:t>
            </a:r>
            <a:r>
              <a:rPr lang="fi-FI" sz="1400" dirty="0"/>
              <a:t> Institute, Olga </a:t>
            </a:r>
            <a:r>
              <a:rPr lang="fi-FI" sz="1400" dirty="0" err="1"/>
              <a:t>Guryanova</a:t>
            </a:r>
            <a:r>
              <a:rPr lang="fi-FI" sz="1400" dirty="0"/>
              <a:t>, </a:t>
            </a:r>
            <a:r>
              <a:rPr lang="fi-FI" sz="1400" dirty="0" err="1"/>
              <a:t>Possessed</a:t>
            </a:r>
            <a:r>
              <a:rPr lang="fi-FI" sz="1400" dirty="0"/>
              <a:t> </a:t>
            </a:r>
            <a:r>
              <a:rPr lang="fi-FI" sz="1400" dirty="0" err="1"/>
              <a:t>Photography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52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6580D9C1-039F-25E7-0ADA-215F08FE9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10265"/>
          <a:stretch/>
        </p:blipFill>
        <p:spPr>
          <a:xfrm>
            <a:off x="252323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6F5EEE-66B1-C483-E19B-7D2A029D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19" y="629920"/>
            <a:ext cx="3969509" cy="1981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Hyvinvointiteknologia</a:t>
            </a:r>
            <a:br>
              <a:rPr lang="en-US" sz="2500" b="1" dirty="0"/>
            </a:br>
            <a:r>
              <a:rPr lang="en-US" sz="2500" dirty="0"/>
              <a:t>- </a:t>
            </a:r>
            <a:r>
              <a:rPr lang="en-US" sz="2500" dirty="0" err="1"/>
              <a:t>laitteita</a:t>
            </a:r>
            <a:r>
              <a:rPr lang="en-US" sz="2500" dirty="0"/>
              <a:t> ja </a:t>
            </a:r>
            <a:r>
              <a:rPr lang="en-US" sz="2500" dirty="0" err="1"/>
              <a:t>ratkaisuja,</a:t>
            </a:r>
            <a:r>
              <a:rPr lang="en-US" sz="2500" dirty="0"/>
              <a:t> </a:t>
            </a:r>
            <a:r>
              <a:rPr lang="en-US" sz="2500" dirty="0" err="1"/>
              <a:t>joiden</a:t>
            </a:r>
            <a:r>
              <a:rPr lang="en-US" sz="2500" dirty="0"/>
              <a:t> </a:t>
            </a:r>
            <a:r>
              <a:rPr lang="en-US" sz="2500" dirty="0" err="1"/>
              <a:t>avulla</a:t>
            </a:r>
            <a:r>
              <a:rPr lang="en-US" sz="2500" dirty="0"/>
              <a:t> </a:t>
            </a:r>
            <a:r>
              <a:rPr lang="en-US" sz="2500" dirty="0" err="1"/>
              <a:t>voidaan</a:t>
            </a:r>
            <a:r>
              <a:rPr lang="en-US" sz="2500" dirty="0"/>
              <a:t> </a:t>
            </a:r>
            <a:r>
              <a:rPr lang="en-US" sz="2500" dirty="0" err="1"/>
              <a:t>edistää</a:t>
            </a:r>
            <a:r>
              <a:rPr lang="en-US" sz="2500" dirty="0"/>
              <a:t> </a:t>
            </a:r>
            <a:r>
              <a:rPr lang="en-US" sz="2500" dirty="0" err="1"/>
              <a:t>terveyttä</a:t>
            </a:r>
            <a:r>
              <a:rPr lang="en-US" sz="2500" dirty="0"/>
              <a:t>, </a:t>
            </a:r>
            <a:r>
              <a:rPr lang="en-US" sz="2500" dirty="0" err="1"/>
              <a:t>turvallisuutta</a:t>
            </a:r>
            <a:r>
              <a:rPr lang="en-US" sz="2500" dirty="0"/>
              <a:t> ja </a:t>
            </a:r>
            <a:r>
              <a:rPr lang="en-US" sz="2500" dirty="0" err="1"/>
              <a:t>osallisuutta</a:t>
            </a:r>
            <a:endParaRPr lang="en-US" sz="2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2CF6F5-18A5-F00D-4984-10CDCDCD1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419" y="2837734"/>
            <a:ext cx="3822189" cy="3712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Liikuntateknologia</a:t>
            </a:r>
            <a:endParaRPr lang="en-US" sz="2400" dirty="0"/>
          </a:p>
          <a:p>
            <a:r>
              <a:rPr lang="en-US" sz="2400" dirty="0" err="1"/>
              <a:t>Turvateknologia</a:t>
            </a:r>
            <a:endParaRPr lang="en-US" sz="2400" dirty="0"/>
          </a:p>
          <a:p>
            <a:r>
              <a:rPr lang="en-US" sz="2400" dirty="0" err="1"/>
              <a:t>Arkea</a:t>
            </a:r>
            <a:r>
              <a:rPr lang="en-US" sz="2400" dirty="0"/>
              <a:t> </a:t>
            </a:r>
            <a:r>
              <a:rPr lang="en-US" sz="2400" dirty="0" err="1"/>
              <a:t>helpottava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r>
              <a:rPr lang="en-US" sz="2400" dirty="0" err="1"/>
              <a:t>Toimintakykyä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r>
              <a:rPr lang="en-US" sz="2400" dirty="0" err="1"/>
              <a:t>Itse</a:t>
            </a:r>
            <a:r>
              <a:rPr lang="en-US" sz="2400" dirty="0"/>
              <a:t>- ja </a:t>
            </a:r>
            <a:r>
              <a:rPr lang="en-US" sz="2400" dirty="0" err="1"/>
              <a:t>omahoidossa</a:t>
            </a:r>
            <a:r>
              <a:rPr lang="en-US" sz="2400" dirty="0"/>
              <a:t> </a:t>
            </a:r>
            <a:r>
              <a:rPr lang="en-US" sz="2400" dirty="0" err="1"/>
              <a:t>käytettävä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50FFC82-6F1C-87B7-CF9C-A2138A65C4D6}"/>
              </a:ext>
            </a:extLst>
          </p:cNvPr>
          <p:cNvSpPr txBox="1"/>
          <p:nvPr/>
        </p:nvSpPr>
        <p:spPr>
          <a:xfrm rot="5400000">
            <a:off x="10300873" y="3200820"/>
            <a:ext cx="3475356" cy="314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Audi Nissen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4ABA261-DFF5-C774-57F2-C23B4B045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37EE9AE-0D6B-EED1-C342-219B39E1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0CD51C-D33D-F933-AE6F-BCEDFCF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609601"/>
            <a:ext cx="4019107" cy="18362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Suomen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päätavoitteita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ovat</a:t>
            </a:r>
            <a:endParaRPr lang="en-US" sz="3600" kern="1200" dirty="0">
              <a:solidFill>
                <a:schemeClr val="bg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Sisällön paikkamerkki 7" descr="Kuva, joka sisältää kohteen rakennus, ulko, kivi, pylväikkö&#10;&#10;Kuvaus luotu automaattisesti">
            <a:extLst>
              <a:ext uri="{FF2B5EF4-FFF2-40B4-BE49-F238E27FC236}">
                <a16:creationId xmlns:a16="http://schemas.microsoft.com/office/drawing/2014/main" id="{64CBDC3E-6CD3-D996-A0D3-DB6A4D06A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2"/>
          <a:stretch/>
        </p:blipFill>
        <p:spPr>
          <a:xfrm>
            <a:off x="8931797" y="685790"/>
            <a:ext cx="2931299" cy="5486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AFA207-9C36-74EE-8969-46E87846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7712" y="2732739"/>
            <a:ext cx="3976577" cy="30832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Koko </a:t>
            </a:r>
            <a:r>
              <a:rPr lang="en-US" sz="3200" dirty="0" err="1">
                <a:solidFill>
                  <a:schemeClr val="bg1"/>
                </a:solidFill>
              </a:rPr>
              <a:t>väestön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mahdollisimman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hyvä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terveys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Terveyserojen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kaventaminen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väestöryhmien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välillä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rakennus, maa, ulko, kivi&#10;&#10;Kuvaus luotu automaattisesti">
            <a:extLst>
              <a:ext uri="{FF2B5EF4-FFF2-40B4-BE49-F238E27FC236}">
                <a16:creationId xmlns:a16="http://schemas.microsoft.com/office/drawing/2014/main" id="{57D8B604-D788-E792-AE85-E79E65C30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2023"/>
          <a:stretch/>
        </p:blipFill>
        <p:spPr>
          <a:xfrm>
            <a:off x="528982" y="685791"/>
            <a:ext cx="2905400" cy="5486399"/>
          </a:xfrm>
          <a:prstGeom prst="rect">
            <a:avLst/>
          </a:prstGeom>
        </p:spPr>
      </p:pic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3193F9-5299-2C17-AAAE-BD719A7FD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72" y="128427"/>
            <a:ext cx="18920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1F49160-596D-7BAF-2328-66A066A8D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846" y="625792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6DCFCF9-F184-A757-BD4F-BAAD993BD9FA}"/>
              </a:ext>
            </a:extLst>
          </p:cNvPr>
          <p:cNvSpPr txBox="1"/>
          <p:nvPr/>
        </p:nvSpPr>
        <p:spPr>
          <a:xfrm>
            <a:off x="528983" y="6257920"/>
            <a:ext cx="29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Kuva: Unsplash.com </a:t>
            </a:r>
            <a:r>
              <a:rPr lang="fi-FI" sz="1400" dirty="0" err="1">
                <a:solidFill>
                  <a:schemeClr val="bg2"/>
                </a:solidFill>
              </a:rPr>
              <a:t>Frederic</a:t>
            </a:r>
            <a:r>
              <a:rPr lang="fi-FI" sz="1400" dirty="0">
                <a:solidFill>
                  <a:schemeClr val="bg2"/>
                </a:solidFill>
              </a:rPr>
              <a:t> </a:t>
            </a:r>
            <a:r>
              <a:rPr lang="fi-FI" sz="1400" dirty="0" err="1">
                <a:solidFill>
                  <a:schemeClr val="bg2"/>
                </a:solidFill>
              </a:rPr>
              <a:t>Köberl</a:t>
            </a:r>
            <a:endParaRPr lang="fi-FI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4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002B31-A065-494A-B889-DFEFD7D89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6FDEA4A-E437-F067-AAC9-3A2D518F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3" y="219922"/>
            <a:ext cx="5718558" cy="732578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kolme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tasoa</a:t>
            </a: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CF36A0-EE9C-9855-0B2A-23383D73A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20479"/>
          <a:stretch/>
        </p:blipFill>
        <p:spPr>
          <a:xfrm>
            <a:off x="6731520" y="1272025"/>
            <a:ext cx="2638800" cy="498589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Kuva 7" descr="Kuva, joka sisältää kohteen henkilö, asiakirja&#10;&#10;Kuvaus luotu automaattisesti">
            <a:extLst>
              <a:ext uri="{FF2B5EF4-FFF2-40B4-BE49-F238E27FC236}">
                <a16:creationId xmlns:a16="http://schemas.microsoft.com/office/drawing/2014/main" id="{05257E8B-2EA2-7C06-DF13-50EA03917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r="17724"/>
          <a:stretch/>
        </p:blipFill>
        <p:spPr>
          <a:xfrm>
            <a:off x="9461760" y="1272024"/>
            <a:ext cx="2638800" cy="498589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5B482D8-FA83-104F-1CEF-DFB0C07C2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r="17491"/>
          <a:stretch/>
        </p:blipFill>
        <p:spPr>
          <a:xfrm>
            <a:off x="3984300" y="1272024"/>
            <a:ext cx="2638800" cy="4985895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7E15F2D-3D08-B3A3-75FB-C2917863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2" y="1272025"/>
            <a:ext cx="3707418" cy="4985892"/>
          </a:xfrm>
          <a:prstGeom prst="rect">
            <a:avLst/>
          </a:prstGeom>
        </p:spPr>
      </p:pic>
      <p:pic>
        <p:nvPicPr>
          <p:cNvPr id="22" name="Kuva 2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511C4B-6E8D-F40F-A808-26698EBD4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23" y="157274"/>
            <a:ext cx="1892024" cy="428937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0AAF7AA-9F91-FDBC-BB09-9B4629990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0310" y="6257917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C3350CE-AFB8-73F2-5690-C129576D2CF9}"/>
              </a:ext>
            </a:extLst>
          </p:cNvPr>
          <p:cNvSpPr txBox="1"/>
          <p:nvPr/>
        </p:nvSpPr>
        <p:spPr>
          <a:xfrm>
            <a:off x="209550" y="6368532"/>
            <a:ext cx="9324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Greg </a:t>
            </a:r>
            <a:r>
              <a:rPr lang="fi-FI" sz="1400" dirty="0" err="1"/>
              <a:t>Rosenke</a:t>
            </a:r>
            <a:r>
              <a:rPr lang="fi-FI" sz="1400" dirty="0"/>
              <a:t>, Joshua </a:t>
            </a:r>
            <a:r>
              <a:rPr lang="fi-FI" sz="1400" dirty="0" err="1"/>
              <a:t>Rawson</a:t>
            </a:r>
            <a:r>
              <a:rPr lang="fi-FI" sz="1400" dirty="0"/>
              <a:t>-Harris, </a:t>
            </a:r>
            <a:r>
              <a:rPr lang="fi-FI" sz="1400" dirty="0" err="1"/>
              <a:t>GeoJango</a:t>
            </a:r>
            <a:r>
              <a:rPr lang="fi-FI" sz="1400" dirty="0"/>
              <a:t> </a:t>
            </a:r>
            <a:r>
              <a:rPr lang="fi-FI" sz="1400" dirty="0" err="1"/>
              <a:t>Maps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6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F9B1B76-45C4-2FD5-F208-FA82A53F30B1}"/>
              </a:ext>
            </a:extLst>
          </p:cNvPr>
          <p:cNvSpPr txBox="1"/>
          <p:nvPr/>
        </p:nvSpPr>
        <p:spPr>
          <a:xfrm>
            <a:off x="5704206" y="1198622"/>
            <a:ext cx="655891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/>
              <a:t>Terveyspolitiikalla</a:t>
            </a:r>
          </a:p>
          <a:p>
            <a:r>
              <a:rPr lang="fi-FI" sz="2000" dirty="0"/>
              <a:t>- edistetään kansanterveyttä</a:t>
            </a:r>
          </a:p>
          <a:p>
            <a:r>
              <a:rPr lang="fi-FI" sz="2000" dirty="0"/>
              <a:t>- vahvistetaan terveyden edellytyksiä</a:t>
            </a:r>
          </a:p>
          <a:p>
            <a:r>
              <a:rPr lang="fi-FI" sz="2000" dirty="0"/>
              <a:t>- torjutaan ja hoidetaan sairauksia</a:t>
            </a:r>
          </a:p>
          <a:p>
            <a:pPr marL="0" indent="0">
              <a:buNone/>
            </a:pPr>
            <a:r>
              <a:rPr lang="fi-FI" sz="2400" b="1" dirty="0">
                <a:effectLst/>
                <a:latin typeface="Calibri" panose="020F0502020204030204" pitchFamily="34" charset="0"/>
              </a:rPr>
              <a:t>Terveyspoliittisten päätösten tekemiseen tarvitaan</a:t>
            </a:r>
            <a:r>
              <a:rPr lang="fi-FI" sz="2400" b="1" dirty="0"/>
              <a:t> </a:t>
            </a:r>
          </a:p>
          <a:p>
            <a:r>
              <a:rPr lang="fi-FI" sz="2000" dirty="0"/>
              <a:t>- luotettavaa tutkimustietoa</a:t>
            </a:r>
          </a:p>
          <a:p>
            <a:pPr lvl="1"/>
            <a:r>
              <a:rPr lang="fi-FI" sz="2000" dirty="0"/>
              <a:t>- terveyden edistämisestä ja sairauksien ehkäisystä</a:t>
            </a:r>
          </a:p>
          <a:p>
            <a:pPr lvl="1"/>
            <a:r>
              <a:rPr lang="fi-FI" sz="2000" dirty="0"/>
              <a:t>- yhteiskunnan taloudellisesta tilanteesta </a:t>
            </a:r>
          </a:p>
          <a:p>
            <a:pPr lvl="1"/>
            <a:r>
              <a:rPr lang="fi-FI" sz="2000" dirty="0"/>
              <a:t>- tulevaisuuden ennusteista</a:t>
            </a:r>
          </a:p>
          <a:p>
            <a:r>
              <a:rPr lang="fi-FI" sz="2000" dirty="0"/>
              <a:t>- laajaa yhteistyötä eri toimijoiden välillä</a:t>
            </a:r>
          </a:p>
          <a:p>
            <a:r>
              <a:rPr lang="fi-FI" sz="2000" dirty="0"/>
              <a:t>- eri näkökulmien yhteensovittamista</a:t>
            </a:r>
          </a:p>
          <a:p>
            <a:r>
              <a:rPr lang="fi-FI" sz="2000" dirty="0"/>
              <a:t>- pitkäjänteisyyttä</a:t>
            </a:r>
          </a:p>
          <a:p>
            <a:pPr marL="0" indent="0">
              <a:buNone/>
            </a:pPr>
            <a:r>
              <a:rPr lang="fi-FI" sz="2400" b="1" dirty="0"/>
              <a:t>Päätöksiä toteutetaan muun muassa</a:t>
            </a:r>
          </a:p>
          <a:p>
            <a:r>
              <a:rPr lang="fi-FI" sz="2000" dirty="0"/>
              <a:t>- terveydenhuollossa</a:t>
            </a:r>
          </a:p>
          <a:p>
            <a:r>
              <a:rPr lang="fi-FI" sz="2000" dirty="0"/>
              <a:t>- kaavoituksessa</a:t>
            </a:r>
          </a:p>
          <a:p>
            <a:r>
              <a:rPr lang="fi-FI" sz="2000" dirty="0"/>
              <a:t>- elintarvikehuollossa</a:t>
            </a:r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4E771DD1-71AC-033E-7BC2-94AD1CFE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1198622"/>
            <a:ext cx="5201920" cy="4378627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994491-A80C-D3F2-F47B-D0B60D74A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72" y="149225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D8CE677-5313-95AC-346B-A48B621C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846" y="62579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5B43F-3140-D474-EEAA-658D1B7B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606210"/>
            <a:ext cx="4560584" cy="1378038"/>
          </a:xfrm>
        </p:spPr>
        <p:txBody>
          <a:bodyPr anchor="ctr">
            <a:noAutofit/>
          </a:bodyPr>
          <a:lstStyle/>
          <a:p>
            <a:r>
              <a:rPr lang="fi-FI" sz="3200" b="1">
                <a:solidFill>
                  <a:srgbClr val="0070C0"/>
                </a:solidFill>
              </a:rPr>
              <a:t>Terveys kaikissa politiikoissa -periaate</a:t>
            </a:r>
            <a:endParaRPr lang="fi-FI" sz="3200" b="1" dirty="0">
              <a:solidFill>
                <a:srgbClr val="0070C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12BC6C3-3A59-9642-0C96-39255504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2361482"/>
            <a:ext cx="5428659" cy="434979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/>
              <a:t>Terveyteen liittyvät näkökulmat pitää huomioida</a:t>
            </a:r>
          </a:p>
          <a:p>
            <a:r>
              <a:rPr lang="en-US" sz="2400"/>
              <a:t>kaikessa yhteiskunnallisessa päätöksenteossa</a:t>
            </a:r>
          </a:p>
          <a:p>
            <a:r>
              <a:rPr lang="en-US" sz="2400"/>
              <a:t>kaikilla politiikan tasoilla ja osa-alueilla.</a:t>
            </a:r>
          </a:p>
          <a:p>
            <a:pPr marL="0" indent="0">
              <a:buNone/>
            </a:pPr>
            <a:r>
              <a:rPr lang="en-US" sz="2400"/>
              <a:t>Vastuu väestön terveydestä ja hyvinvoinnista  ei ole vain terveydenhuoltojärjestelmällä.</a:t>
            </a:r>
          </a:p>
          <a:p>
            <a:pPr marL="0" indent="0">
              <a:buNone/>
            </a:pPr>
            <a:r>
              <a:rPr lang="en-US" sz="2400"/>
              <a:t>Siihen vaikuttavat myös esim.</a:t>
            </a:r>
          </a:p>
          <a:p>
            <a:r>
              <a:rPr lang="en-US" sz="2400"/>
              <a:t>asuinolot</a:t>
            </a:r>
          </a:p>
          <a:p>
            <a:r>
              <a:rPr lang="en-US" sz="2400"/>
              <a:t>ympäristö</a:t>
            </a:r>
          </a:p>
          <a:p>
            <a:r>
              <a:rPr lang="en-US" sz="2400"/>
              <a:t>koulutus</a:t>
            </a:r>
          </a:p>
          <a:p>
            <a:r>
              <a:rPr lang="en-US" sz="2400"/>
              <a:t>tulotaso.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46551D7-6250-EF43-129D-F93F2A8C2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" r="12976" b="2"/>
          <a:stretch/>
        </p:blipFill>
        <p:spPr>
          <a:xfrm>
            <a:off x="5773173" y="606210"/>
            <a:ext cx="5922003" cy="5662510"/>
          </a:xfrm>
          <a:prstGeom prst="rect">
            <a:avLst/>
          </a:prstGeom>
        </p:spPr>
      </p:pic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D31259D-B729-4BC5-A540-7CFB42BD4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9263F9AF-E341-3B0C-C6A6-00C53019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5179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ruoho, puu, ulko, pallo&#10;&#10;Kuvaus luotu automaattisesti">
            <a:extLst>
              <a:ext uri="{FF2B5EF4-FFF2-40B4-BE49-F238E27FC236}">
                <a16:creationId xmlns:a16="http://schemas.microsoft.com/office/drawing/2014/main" id="{0C3DBBBF-F706-1919-F0DA-5D173CC7A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83A4FB-98DB-ECFA-7339-1E95DAA0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848" y="589280"/>
            <a:ext cx="5010152" cy="1134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Promootio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eli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edistäminen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8586D3-604A-CA64-757D-52AD1F96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849" y="1485900"/>
            <a:ext cx="5007101" cy="5108575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300" b="1" dirty="0"/>
          </a:p>
          <a:p>
            <a:pPr marL="0"/>
            <a:r>
              <a:rPr lang="fi-FI" sz="2200" dirty="0"/>
              <a:t>toimintaa, jonka tavoitteena on lisätä yksilöiden, yhteisöjen tai yhteiskunnan mahdollisuuksia huolehtia omasta tai muiden terveydestä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WHO:n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edistämisen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malli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/>
              <a:t>1.</a:t>
            </a:r>
            <a:r>
              <a:rPr lang="en-US" sz="2000" dirty="0"/>
              <a:t> </a:t>
            </a:r>
            <a:r>
              <a:rPr lang="en-US" sz="2000" dirty="0" err="1"/>
              <a:t>Terveysnäkökulmien</a:t>
            </a:r>
            <a:r>
              <a:rPr lang="en-US" sz="2000" dirty="0"/>
              <a:t> </a:t>
            </a:r>
            <a:r>
              <a:rPr lang="en-US" sz="2000" dirty="0" err="1"/>
              <a:t>huomioiminen</a:t>
            </a:r>
            <a:r>
              <a:rPr lang="en-US" sz="2000" dirty="0"/>
              <a:t> </a:t>
            </a:r>
            <a:r>
              <a:rPr lang="en-US" sz="2000" dirty="0" err="1"/>
              <a:t>kaikessa</a:t>
            </a:r>
            <a:r>
              <a:rPr lang="en-US" sz="2000" dirty="0"/>
              <a:t> </a:t>
            </a:r>
            <a:r>
              <a:rPr lang="en-US" sz="2000" b="1" dirty="0" err="1"/>
              <a:t>päätöksenteossa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2.</a:t>
            </a:r>
            <a:r>
              <a:rPr lang="en-US" sz="2000" dirty="0"/>
              <a:t> </a:t>
            </a:r>
            <a:r>
              <a:rPr lang="en-US" sz="2000" dirty="0" err="1"/>
              <a:t>Terveyttä</a:t>
            </a:r>
            <a:r>
              <a:rPr lang="en-US" sz="2000" dirty="0"/>
              <a:t> </a:t>
            </a:r>
            <a:r>
              <a:rPr lang="en-US" sz="2000" dirty="0" err="1"/>
              <a:t>edistävien</a:t>
            </a:r>
            <a:r>
              <a:rPr lang="en-US" sz="2000" dirty="0"/>
              <a:t> </a:t>
            </a:r>
            <a:r>
              <a:rPr lang="en-US" sz="2000" b="1" dirty="0" err="1"/>
              <a:t>ympäristöjen</a:t>
            </a:r>
            <a:r>
              <a:rPr lang="en-US" sz="2000" dirty="0"/>
              <a:t> </a:t>
            </a:r>
            <a:r>
              <a:rPr lang="en-US" sz="2000" dirty="0" err="1"/>
              <a:t>luominen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3.</a:t>
            </a:r>
            <a:r>
              <a:rPr lang="en-US" sz="2000" dirty="0"/>
              <a:t> </a:t>
            </a:r>
            <a:r>
              <a:rPr lang="en-US" sz="2000" b="1" dirty="0" err="1"/>
              <a:t>Terveyspalveluiden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4.</a:t>
            </a:r>
            <a:r>
              <a:rPr lang="en-US" sz="2000" dirty="0"/>
              <a:t> </a:t>
            </a:r>
            <a:r>
              <a:rPr lang="en-US" sz="2000" b="1" dirty="0" err="1"/>
              <a:t>Yhteisöllisen</a:t>
            </a:r>
            <a:r>
              <a:rPr lang="en-US" sz="2000" b="1" dirty="0"/>
              <a:t> </a:t>
            </a:r>
            <a:r>
              <a:rPr lang="en-US" sz="2000" dirty="0" err="1"/>
              <a:t>toiminnan</a:t>
            </a:r>
            <a:r>
              <a:rPr lang="en-US" sz="2000" dirty="0"/>
              <a:t> </a:t>
            </a:r>
            <a:r>
              <a:rPr lang="en-US" sz="2000" dirty="0" err="1"/>
              <a:t>vahvistaminen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5. </a:t>
            </a:r>
            <a:r>
              <a:rPr lang="en-US" sz="2000" b="1" dirty="0" err="1"/>
              <a:t>Terveysosaamisen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</p:txBody>
      </p:sp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6BD98B-B742-9E39-DE31-97A6E7CF5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530E0DC-F0A9-3B51-A5FF-CA14A4AF5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51790"/>
            <a:ext cx="2000250" cy="5143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EC6E488-6CD2-63F4-4D96-066DD953845F}"/>
              </a:ext>
            </a:extLst>
          </p:cNvPr>
          <p:cNvSpPr txBox="1"/>
          <p:nvPr/>
        </p:nvSpPr>
        <p:spPr>
          <a:xfrm>
            <a:off x="0" y="6251790"/>
            <a:ext cx="35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 Unsplash.com Robert Collins</a:t>
            </a:r>
          </a:p>
        </p:txBody>
      </p:sp>
    </p:spTree>
    <p:extLst>
      <p:ext uri="{BB962C8B-B14F-4D97-AF65-F5344CB8AC3E}">
        <p14:creationId xmlns:p14="http://schemas.microsoft.com/office/powerpoint/2010/main" val="146202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A9730CB-A6C1-0D4E-A4AE-BFF5C01F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9"/>
            <a:ext cx="11228192" cy="6608382"/>
          </a:xfrm>
          <a:prstGeom prst="rect">
            <a:avLst/>
          </a:prstGeom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055789-0E99-2FE9-F7D6-A778BD6E3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80F7226-BEA2-6353-D6A2-0A4C6F755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061" y="6338293"/>
            <a:ext cx="2021082" cy="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A59B-E38E-B179-158F-78CEFEFB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5" y="65327"/>
            <a:ext cx="6303656" cy="19189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latin typeface="+mj-lt"/>
                <a:ea typeface="+mj-ea"/>
                <a:cs typeface="+mj-cs"/>
              </a:rPr>
              <a:t>Preventio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latin typeface="+mj-lt"/>
                <a:ea typeface="+mj-ea"/>
                <a:cs typeface="+mj-cs"/>
              </a:rPr>
              <a:t>sairauksien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ja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tapaturmien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ehkäisy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sekä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niistä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aiheutuvien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haittojen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minimointi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36F11-225E-50A4-E1B6-77ECBD3C3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56079"/>
            <a:ext cx="6849686" cy="46514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Primaaripreventio</a:t>
            </a:r>
            <a:endParaRPr lang="en-US" sz="2000" b="1" dirty="0"/>
          </a:p>
          <a:p>
            <a:r>
              <a:rPr lang="en-US" sz="2000" dirty="0" err="1"/>
              <a:t>ennen</a:t>
            </a:r>
            <a:r>
              <a:rPr lang="en-US" sz="2000" dirty="0"/>
              <a:t> </a:t>
            </a:r>
            <a:r>
              <a:rPr lang="en-US" sz="2000" dirty="0" err="1"/>
              <a:t>sairautta</a:t>
            </a:r>
            <a:r>
              <a:rPr lang="en-US" sz="2000" dirty="0"/>
              <a:t>, </a:t>
            </a:r>
            <a:r>
              <a:rPr lang="en-US" sz="2000" dirty="0" err="1"/>
              <a:t>kohteena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  <a:r>
              <a:rPr lang="en-US" sz="2000" dirty="0" err="1"/>
              <a:t>koko</a:t>
            </a:r>
            <a:r>
              <a:rPr lang="en-US" sz="2000" dirty="0"/>
              <a:t> </a:t>
            </a:r>
            <a:r>
              <a:rPr lang="en-US" sz="2000" dirty="0" err="1"/>
              <a:t>väestö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rokotukset</a:t>
            </a:r>
            <a:r>
              <a:rPr lang="en-US" sz="2000" dirty="0"/>
              <a:t>, </a:t>
            </a:r>
            <a:r>
              <a:rPr lang="en-US" sz="2000" dirty="0" err="1"/>
              <a:t>huumevalistus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Sekundaaripreventio</a:t>
            </a:r>
            <a:endParaRPr lang="en-US" sz="2000" b="1" dirty="0"/>
          </a:p>
          <a:p>
            <a:r>
              <a:rPr lang="en-US" sz="2000" dirty="0" err="1"/>
              <a:t>pyrkimyksenä</a:t>
            </a:r>
            <a:r>
              <a:rPr lang="en-US" sz="2000" dirty="0"/>
              <a:t> </a:t>
            </a:r>
            <a:r>
              <a:rPr lang="en-US" sz="2000" dirty="0" err="1"/>
              <a:t>estää</a:t>
            </a:r>
            <a:r>
              <a:rPr lang="en-US" sz="2000" dirty="0"/>
              <a:t> </a:t>
            </a:r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puhkeaminen</a:t>
            </a:r>
            <a:r>
              <a:rPr lang="en-US" sz="2000" dirty="0"/>
              <a:t> tai </a:t>
            </a:r>
            <a:r>
              <a:rPr lang="en-US" sz="2000" dirty="0" err="1"/>
              <a:t>varhaisvaiheessa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paheneminen</a:t>
            </a:r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kohonneen</a:t>
            </a:r>
            <a:r>
              <a:rPr lang="en-US" sz="2000" dirty="0"/>
              <a:t> </a:t>
            </a:r>
            <a:r>
              <a:rPr lang="en-US" sz="2000" dirty="0" err="1"/>
              <a:t>verenpaineen</a:t>
            </a:r>
            <a:r>
              <a:rPr lang="en-US" sz="2000" dirty="0"/>
              <a:t> </a:t>
            </a:r>
            <a:r>
              <a:rPr lang="en-US" sz="2000" dirty="0" err="1"/>
              <a:t>hoitaminen</a:t>
            </a:r>
            <a:r>
              <a:rPr lang="en-US" sz="2000" dirty="0"/>
              <a:t>, </a:t>
            </a:r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dirty="0" err="1"/>
              <a:t>rasva</a:t>
            </a:r>
            <a:r>
              <a:rPr lang="en-US" sz="2000" dirty="0"/>
              <a:t>- ja </a:t>
            </a:r>
            <a:r>
              <a:rPr lang="en-US" sz="2000" dirty="0" err="1"/>
              <a:t>sokeriarvojen</a:t>
            </a:r>
            <a:r>
              <a:rPr lang="en-US" sz="2000" dirty="0"/>
              <a:t> </a:t>
            </a:r>
            <a:r>
              <a:rPr lang="en-US" sz="2000" dirty="0" err="1"/>
              <a:t>alentaminen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Tertiaaripreventio</a:t>
            </a:r>
            <a:endParaRPr lang="en-US" sz="2000" b="1" dirty="0"/>
          </a:p>
          <a:p>
            <a:r>
              <a:rPr lang="en-US" sz="2000" dirty="0" err="1"/>
              <a:t>taudin</a:t>
            </a:r>
            <a:r>
              <a:rPr lang="en-US" sz="2000" dirty="0"/>
              <a:t> </a:t>
            </a:r>
            <a:r>
              <a:rPr lang="en-US" sz="2000" dirty="0" err="1"/>
              <a:t>varsinainen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endParaRPr lang="en-US" sz="2000" dirty="0"/>
          </a:p>
          <a:p>
            <a:r>
              <a:rPr lang="en-US" sz="2000" dirty="0" err="1"/>
              <a:t>estetään</a:t>
            </a:r>
            <a:r>
              <a:rPr lang="en-US" sz="2000" dirty="0"/>
              <a:t> </a:t>
            </a:r>
            <a:r>
              <a:rPr lang="en-US" sz="2000" dirty="0" err="1"/>
              <a:t>taudin</a:t>
            </a:r>
            <a:r>
              <a:rPr lang="en-US" sz="2000" dirty="0"/>
              <a:t> </a:t>
            </a:r>
            <a:r>
              <a:rPr lang="en-US" sz="2000" dirty="0" err="1"/>
              <a:t>paheneminen</a:t>
            </a:r>
            <a:r>
              <a:rPr lang="en-US" sz="2000" dirty="0"/>
              <a:t> ja </a:t>
            </a:r>
            <a:r>
              <a:rPr lang="en-US" sz="2000" dirty="0" err="1"/>
              <a:t>lisäsairauksien</a:t>
            </a:r>
            <a:r>
              <a:rPr lang="en-US" sz="2000" dirty="0"/>
              <a:t> </a:t>
            </a:r>
            <a:r>
              <a:rPr lang="en-US" sz="2000" dirty="0" err="1"/>
              <a:t>kehittyminen</a:t>
            </a:r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tyypin</a:t>
            </a:r>
            <a:r>
              <a:rPr lang="en-US" sz="2000" dirty="0"/>
              <a:t> 2 </a:t>
            </a:r>
            <a:r>
              <a:rPr lang="en-US" sz="2000" dirty="0" err="1"/>
              <a:t>diabeteksen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BEB13856-3E06-F617-D81F-6AA21386C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6690"/>
          <a:stretch/>
        </p:blipFill>
        <p:spPr>
          <a:xfrm>
            <a:off x="7073714" y="3707894"/>
            <a:ext cx="4397433" cy="2518756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64889E-534E-F392-50A1-EDA4FF827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r="1" b="17283"/>
          <a:stretch/>
        </p:blipFill>
        <p:spPr>
          <a:xfrm>
            <a:off x="7066322" y="582356"/>
            <a:ext cx="4395569" cy="2518756"/>
          </a:xfrm>
          <a:prstGeom prst="rect">
            <a:avLst/>
          </a:prstGeom>
        </p:spPr>
      </p:pic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12D7C52-DAFF-AE81-8953-813B674BF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BB2F9FD4-0955-BDA8-1CAD-6D4E33CEF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0E4108F-67F4-66BE-7C35-7BC2ECE18E82}"/>
              </a:ext>
            </a:extLst>
          </p:cNvPr>
          <p:cNvSpPr txBox="1"/>
          <p:nvPr/>
        </p:nvSpPr>
        <p:spPr>
          <a:xfrm>
            <a:off x="7546719" y="3239368"/>
            <a:ext cx="464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CDC ja Terry Shultz </a:t>
            </a:r>
          </a:p>
        </p:txBody>
      </p:sp>
    </p:spTree>
    <p:extLst>
      <p:ext uri="{BB962C8B-B14F-4D97-AF65-F5344CB8AC3E}">
        <p14:creationId xmlns:p14="http://schemas.microsoft.com/office/powerpoint/2010/main" val="379075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F562CC-30AE-ED02-2918-FD5E4F39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91" y="797344"/>
            <a:ext cx="4098224" cy="8424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/>
              <a:t>WHO: </a:t>
            </a:r>
            <a:r>
              <a:rPr lang="en-US" sz="2800" b="1" dirty="0" err="1"/>
              <a:t>Globaalin</a:t>
            </a:r>
            <a:r>
              <a:rPr lang="en-US" sz="2800" b="1" dirty="0"/>
              <a:t> </a:t>
            </a:r>
            <a:r>
              <a:rPr lang="en-US" sz="2800" b="1" dirty="0" err="1"/>
              <a:t>terveyden</a:t>
            </a:r>
            <a:r>
              <a:rPr lang="en-US" sz="2800" b="1" dirty="0"/>
              <a:t> </a:t>
            </a:r>
            <a:r>
              <a:rPr lang="en-US" sz="2800" b="1" dirty="0" err="1"/>
              <a:t>suurimpia</a:t>
            </a:r>
            <a:r>
              <a:rPr lang="en-US" sz="2800" b="1" dirty="0"/>
              <a:t> </a:t>
            </a:r>
            <a:r>
              <a:rPr lang="en-US" sz="2800" b="1" dirty="0" err="1"/>
              <a:t>uhkia</a:t>
            </a:r>
            <a:endParaRPr lang="en-US" sz="2800" b="1" dirty="0"/>
          </a:p>
        </p:txBody>
      </p:sp>
      <p:pic>
        <p:nvPicPr>
          <p:cNvPr id="6" name="Sisällön paikkamerkki 5" descr="Kuva, joka sisältää kohteen teksti, henkilö, väkijoukko&#10;&#10;Kuvaus luotu automaattisesti">
            <a:extLst>
              <a:ext uri="{FF2B5EF4-FFF2-40B4-BE49-F238E27FC236}">
                <a16:creationId xmlns:a16="http://schemas.microsoft.com/office/drawing/2014/main" id="{A26A39D9-EC05-7FD8-C1CC-D5F549591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r="4593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096FE-CEF1-1EB0-DFA6-738C88C6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6480" y="2072640"/>
            <a:ext cx="4445826" cy="4720033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2000" b="0" i="0" dirty="0" err="1">
                <a:effectLst/>
              </a:rPr>
              <a:t>ilmansaasteet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ilmastonmuutos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tarttumattomat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pitkäaikaissairaudet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globaalit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influenssapandemiat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haavoittuvat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elinympäristöt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antibioottiresistenssi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ebola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muut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korkean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riskin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tartuntataudit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heikko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perusterveydenhuolto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rokotekriittisyys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denguekuume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>
                <a:effectLst/>
              </a:rPr>
              <a:t>HIV </a:t>
            </a:r>
            <a:r>
              <a:rPr lang="en-US" sz="2000" dirty="0"/>
              <a:t>	</a:t>
            </a:r>
            <a:r>
              <a:rPr lang="en-US" sz="2400" dirty="0"/>
              <a:t>		</a:t>
            </a:r>
          </a:p>
        </p:txBody>
      </p:sp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481DA0-B690-DBC6-C4FA-15E3A7F69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56E4AF6-884A-CFD1-6165-FD290BAB0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AD5927A-3961-BE64-2E4A-9F8790C72AB3}"/>
              </a:ext>
            </a:extLst>
          </p:cNvPr>
          <p:cNvSpPr txBox="1"/>
          <p:nvPr/>
        </p:nvSpPr>
        <p:spPr>
          <a:xfrm rot="5400000">
            <a:off x="3648265" y="3307776"/>
            <a:ext cx="679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Markus </a:t>
            </a:r>
            <a:r>
              <a:rPr lang="fi-FI" sz="1400" dirty="0" err="1"/>
              <a:t>Spiske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10587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DCC37-EC91-4F84-9336-1CAC20B9C3D0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94FD91D9-0287-45F0-A547-DD29C93D34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2569FE-BC06-492F-9527-79A0AECA6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393</Words>
  <Application>Microsoft Macintosh PowerPoint</Application>
  <PresentationFormat>Laajakuva</PresentationFormat>
  <Paragraphs>87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Terveyden edistäminen  nyky-Suomessa</vt:lpstr>
      <vt:lpstr>Suomen terveyspolitiikan päätavoitteita ovat</vt:lpstr>
      <vt:lpstr>Terveyspolitiikan kolme tasoa</vt:lpstr>
      <vt:lpstr>PowerPoint-esitys</vt:lpstr>
      <vt:lpstr>Terveys kaikissa politiikoissa -periaate</vt:lpstr>
      <vt:lpstr>Promootio eli  terveyden edistäminen</vt:lpstr>
      <vt:lpstr>PowerPoint-esitys</vt:lpstr>
      <vt:lpstr>Preventio  sairauksien ja tapaturmien ehkäisy sekä niistä aiheutuvien haittojen minimointi</vt:lpstr>
      <vt:lpstr>WHO: Globaalin terveyden suurimpia uhkia</vt:lpstr>
      <vt:lpstr>PowerPoint-esitys</vt:lpstr>
      <vt:lpstr>Terveysteknologia - lääketieteelliseen tarkoitukseen käytettäviä lääkinnällisiä laitteita</vt:lpstr>
      <vt:lpstr>Hyvinvointiteknologia - laitteita ja ratkaisuja, joiden avulla voidaan edistää terveyttä, turvallisuutta ja osallisuutta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edistäminen  nyky-Suomessa</dc:title>
  <dc:creator>Paula</dc:creator>
  <cp:lastModifiedBy>Eija Tuunainen</cp:lastModifiedBy>
  <cp:revision>36</cp:revision>
  <dcterms:created xsi:type="dcterms:W3CDTF">2022-06-21T07:00:06Z</dcterms:created>
  <dcterms:modified xsi:type="dcterms:W3CDTF">2022-08-23T14:05:56Z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