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38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942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37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7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12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114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336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4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32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5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6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B64C-941D-459B-93A5-78C34E21B9B6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6993A-73A5-45BC-8CD4-3310E344D6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94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16. </a:t>
            </a:r>
            <a:r>
              <a:rPr lang="fi-FI" u="sng" dirty="0" smtClean="0"/>
              <a:t>Suomen turvallisuuspolitiikka</a:t>
            </a:r>
            <a:endParaRPr lang="fi-FI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44706"/>
            <a:ext cx="10515600" cy="5204012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Millaiset suhteet Suomella on seuraavien turvallisuusympäristömme toimijoiden kanssa?</a:t>
            </a:r>
          </a:p>
          <a:p>
            <a:pPr marL="0" indent="0">
              <a:buNone/>
            </a:pPr>
            <a:r>
              <a:rPr lang="fi-FI" b="1" dirty="0" smtClean="0"/>
              <a:t>Euroopan unioni?</a:t>
            </a:r>
          </a:p>
          <a:p>
            <a:r>
              <a:rPr lang="fi-FI" dirty="0" smtClean="0"/>
              <a:t>Euroopan unionin jäsen</a:t>
            </a:r>
          </a:p>
          <a:p>
            <a:r>
              <a:rPr lang="fi-FI" dirty="0" smtClean="0"/>
              <a:t>Sitoutuminen yhteiseen turvallisuuspolitiikkaan</a:t>
            </a:r>
          </a:p>
          <a:p>
            <a:r>
              <a:rPr lang="fi-FI" dirty="0" smtClean="0"/>
              <a:t>Suomi on tuominnut Venäjän toimet Ukrainassa ja meni mukaan EU:n talouspakotteisiin vaikka ne aiheuttivat taloudellisia menetyksiä erityisesti Suomessa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664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Venäjä</a:t>
            </a:r>
          </a:p>
          <a:p>
            <a:r>
              <a:rPr lang="fi-FI" dirty="0" smtClean="0"/>
              <a:t>Tavoitteena on pitää hyvät suhteet Venäjään</a:t>
            </a:r>
          </a:p>
          <a:p>
            <a:r>
              <a:rPr lang="fi-FI" dirty="0" smtClean="0"/>
              <a:t>Venäjän sekaantuminen Ukrainan tilanteeseen ja Krimin miehitys 2014 heikensivät suhteita, koska Suomi tuomitsi Venäjän toiminnan ja meni mukaan EU:n asettamiin talouspakotteisiin</a:t>
            </a:r>
          </a:p>
          <a:p>
            <a:r>
              <a:rPr lang="fi-FI" dirty="0" smtClean="0"/>
              <a:t>Kriisin seurauksena koko Itämeren turvallisuustilanne heikkeni</a:t>
            </a:r>
          </a:p>
          <a:p>
            <a:r>
              <a:rPr lang="fi-FI" dirty="0" smtClean="0"/>
              <a:t>Suomi on kuitenkin pyrkinyt pitämään kohtuulliset välit Venäjään ja säilyttämään keskusteluyhteyden</a:t>
            </a:r>
          </a:p>
          <a:p>
            <a:r>
              <a:rPr lang="fi-FI" dirty="0" smtClean="0"/>
              <a:t>Putin ja Niinistö ovat pitäneet kiinni säännöllisistä tapaamisista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926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Ruotsi</a:t>
            </a:r>
          </a:p>
          <a:p>
            <a:r>
              <a:rPr lang="fi-FI" dirty="0" smtClean="0"/>
              <a:t>Tavoitteena hyvien suhteiden säilyttäminen</a:t>
            </a:r>
          </a:p>
          <a:p>
            <a:r>
              <a:rPr lang="fi-FI" dirty="0" smtClean="0"/>
              <a:t>Ukrainan kriisin jälkeen suhteiden tiivistyminen ja yhteisiä sotaharjoituksia ja varautumista kriiseihin ja sotaan</a:t>
            </a:r>
          </a:p>
          <a:p>
            <a:r>
              <a:rPr lang="fi-FI" dirty="0" smtClean="0"/>
              <a:t>Ruotsi haluaa kuitenkin pitää kiinni perinteisestä liittoutumattomuudestaan eikä suunnitelmissa ole virallista sotilas- tai valtioliittoa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811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Ketkä päättävät Suomen turvallisuuspolitiikasta?</a:t>
            </a:r>
          </a:p>
          <a:p>
            <a:r>
              <a:rPr lang="fi-FI" dirty="0" smtClean="0"/>
              <a:t>Johtaa presidentti yhdessä valtioneuvoston kanssa</a:t>
            </a:r>
          </a:p>
          <a:p>
            <a:r>
              <a:rPr lang="fi-FI" dirty="0" smtClean="0"/>
              <a:t>Valtioneuvoston </a:t>
            </a:r>
            <a:r>
              <a:rPr lang="fi-FI" dirty="0" err="1" smtClean="0"/>
              <a:t>ulko</a:t>
            </a:r>
            <a:r>
              <a:rPr lang="fi-FI" dirty="0" smtClean="0"/>
              <a:t>- ja turvallisuuspoliittinen valiokunta (</a:t>
            </a:r>
            <a:r>
              <a:rPr lang="fi-FI" dirty="0" err="1" smtClean="0"/>
              <a:t>utva</a:t>
            </a:r>
            <a:r>
              <a:rPr lang="fi-FI" dirty="0" smtClean="0"/>
              <a:t>) valmistelee turvallisuuspolitiikkaan kuuluvia asioita</a:t>
            </a:r>
          </a:p>
          <a:p>
            <a:r>
              <a:rPr lang="fi-FI" dirty="0" smtClean="0"/>
              <a:t>Pääministeri johtaa </a:t>
            </a:r>
            <a:r>
              <a:rPr lang="fi-FI" dirty="0" err="1" smtClean="0"/>
              <a:t>utvaa</a:t>
            </a:r>
            <a:r>
              <a:rPr lang="fi-FI" dirty="0" smtClean="0"/>
              <a:t>, jonka muita jäseniä ovat ulkoministeri, puolustusministeri ja enintään 4 muuta ministeriä</a:t>
            </a:r>
          </a:p>
          <a:p>
            <a:r>
              <a:rPr lang="fi-FI" dirty="0" smtClean="0"/>
              <a:t>Presidentti osallistuu </a:t>
            </a:r>
            <a:r>
              <a:rPr lang="fi-FI" dirty="0" err="1" smtClean="0"/>
              <a:t>utvan</a:t>
            </a:r>
            <a:r>
              <a:rPr lang="fi-FI" dirty="0" smtClean="0"/>
              <a:t> istuntoihin</a:t>
            </a:r>
          </a:p>
          <a:p>
            <a:r>
              <a:rPr lang="fi-FI" dirty="0" smtClean="0"/>
              <a:t>Arkipäivän ulkopolitiikkaa johtaa ulkoministeriö</a:t>
            </a:r>
          </a:p>
          <a:p>
            <a:r>
              <a:rPr lang="fi-FI" dirty="0" smtClean="0"/>
              <a:t>Suurlähettiläät johtavat suhteita muihin valtioihin</a:t>
            </a:r>
          </a:p>
          <a:p>
            <a:r>
              <a:rPr lang="fi-FI" dirty="0" smtClean="0"/>
              <a:t>Arkipäivän turvallisuuspolitikkaa hoitavat puolustusministeriö ja sisäministeriö</a:t>
            </a:r>
          </a:p>
          <a:p>
            <a:r>
              <a:rPr lang="fi-FI" dirty="0" smtClean="0"/>
              <a:t>Eduskunta hyväksyy tärkeimmät turvallisuuspolitiikkaan liittyvät päätökset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829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7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b="1" dirty="0" smtClean="0"/>
              <a:t>Perusteluja asevelvollisuusarmeijan puolesta:</a:t>
            </a:r>
          </a:p>
          <a:p>
            <a:r>
              <a:rPr lang="fi-FI" dirty="0" smtClean="0"/>
              <a:t>Koko maan puolustamiseen tarvitaan asevelvollisuusarmeijan luomaa laajaa reserviä</a:t>
            </a:r>
          </a:p>
          <a:p>
            <a:r>
              <a:rPr lang="fi-FI" dirty="0" smtClean="0"/>
              <a:t>Muodostaa laajan rekrytointipohjan kansainvälisiin kriisinhallintatehtäviin</a:t>
            </a:r>
          </a:p>
          <a:p>
            <a:r>
              <a:rPr lang="fi-FI" dirty="0" smtClean="0"/>
              <a:t>Armeijalla kasvatuksellista merkitystä</a:t>
            </a:r>
          </a:p>
          <a:p>
            <a:pPr marL="0" indent="0">
              <a:buNone/>
            </a:pPr>
            <a:r>
              <a:rPr lang="fi-FI" b="1" dirty="0" smtClean="0"/>
              <a:t>Perusteluja asevelvollisuusarmeijaa vastaan:</a:t>
            </a:r>
          </a:p>
          <a:p>
            <a:r>
              <a:rPr lang="fi-FI" dirty="0" smtClean="0"/>
              <a:t>Varusmiespalvelus viivästyttää nuorten miesten valmistumista ja siirtymistä työelämään</a:t>
            </a:r>
          </a:p>
          <a:p>
            <a:r>
              <a:rPr lang="fi-FI" dirty="0" smtClean="0"/>
              <a:t>Lisääntyvistä työvuosista saatava talouskasvu voitaisiin käyttää palkka-armeijan kustannuksiin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420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Perusteluja palkka-armeijan puolesta:</a:t>
            </a:r>
          </a:p>
          <a:p>
            <a:r>
              <a:rPr lang="fi-FI" dirty="0" smtClean="0"/>
              <a:t>Sotilaskoulutuksen saisi vain tarkasti rajattu joukko</a:t>
            </a:r>
          </a:p>
          <a:p>
            <a:r>
              <a:rPr lang="fi-FI" dirty="0" smtClean="0"/>
              <a:t>He saisivat palkkaa ja työsuhde kestäisi vuosia</a:t>
            </a:r>
          </a:p>
          <a:p>
            <a:r>
              <a:rPr lang="fi-FI" dirty="0" smtClean="0"/>
              <a:t>Nykyinen tekninen sodankäynti ei vaadi laajaa reserviä, vaan huippukoulutettuja ja –varustettuja joukkoja</a:t>
            </a:r>
          </a:p>
          <a:p>
            <a:r>
              <a:rPr lang="fi-FI" dirty="0" smtClean="0"/>
              <a:t>Asejärjestelmien kehitys vaatii jatkuvaa kouluttautumista</a:t>
            </a:r>
          </a:p>
          <a:p>
            <a:r>
              <a:rPr lang="fi-FI" dirty="0" smtClean="0"/>
              <a:t>Vain motivoituneet mukaan</a:t>
            </a:r>
          </a:p>
          <a:p>
            <a:pPr marL="0" indent="0">
              <a:buNone/>
            </a:pPr>
            <a:r>
              <a:rPr lang="fi-FI" b="1" dirty="0" smtClean="0"/>
              <a:t>Perusteluja palkka-armeijaa vastaan</a:t>
            </a:r>
            <a:r>
              <a:rPr lang="fi-FI" dirty="0" smtClean="0"/>
              <a:t>:</a:t>
            </a:r>
          </a:p>
          <a:p>
            <a:r>
              <a:rPr lang="fi-FI" dirty="0" smtClean="0"/>
              <a:t>Liian kallis</a:t>
            </a:r>
          </a:p>
          <a:p>
            <a:r>
              <a:rPr lang="fi-FI" dirty="0" smtClean="0"/>
              <a:t>Varusmiespalveluksen hyödyt kansalaisille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814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4928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Mikä on Nato-optio?</a:t>
            </a:r>
            <a:endParaRPr lang="fi-FI" b="1" dirty="0"/>
          </a:p>
          <a:p>
            <a:r>
              <a:rPr lang="fi-FI" dirty="0" smtClean="0"/>
              <a:t>Suomen virallinen asenne Nato-jäsenyyttä kohtaan. Ei haeta jäsenyyttä nyt, mutta mietitään asiaa uudelleen, jos turvallisuusympäristön muutos sitä vaatii</a:t>
            </a:r>
          </a:p>
          <a:p>
            <a:pPr marL="0" indent="0">
              <a:buNone/>
            </a:pPr>
            <a:r>
              <a:rPr lang="fi-FI" b="1" dirty="0" smtClean="0"/>
              <a:t>Perusteluja Nato-jäsenyyden puolesta:</a:t>
            </a:r>
          </a:p>
          <a:p>
            <a:r>
              <a:rPr lang="fi-FI" dirty="0" smtClean="0"/>
              <a:t>Venäjän tilanne on epävarma ja jäseneksi pitäisi mennä nyt, kun se vielä on mahdollista</a:t>
            </a:r>
          </a:p>
          <a:p>
            <a:r>
              <a:rPr lang="fi-FI" dirty="0" smtClean="0"/>
              <a:t>Natossa saisi suojan pienemmillä kustannuksilla</a:t>
            </a:r>
          </a:p>
          <a:p>
            <a:r>
              <a:rPr lang="fi-FI" dirty="0" smtClean="0"/>
              <a:t>Natosta on tullut kansainvälinen rauhanjärjestö ja on kiusallista, että Suomi ei ole siinä mukana</a:t>
            </a:r>
          </a:p>
          <a:p>
            <a:pPr marL="0" indent="0">
              <a:buNone/>
            </a:pPr>
            <a:r>
              <a:rPr lang="fi-FI" b="1" dirty="0" smtClean="0"/>
              <a:t>Perusteluja nato-jäsenyyttä vastaan:</a:t>
            </a:r>
          </a:p>
          <a:p>
            <a:r>
              <a:rPr lang="fi-FI" dirty="0" smtClean="0"/>
              <a:t>Ei ole järkevää ärsyttää Suomelle taloudellisesti tärkeää Venäjää</a:t>
            </a:r>
          </a:p>
          <a:p>
            <a:r>
              <a:rPr lang="fi-FI" dirty="0" smtClean="0"/>
              <a:t>Suomi voisi joutua mukaan meihin liittymättömiin konflikteihin</a:t>
            </a:r>
          </a:p>
          <a:p>
            <a:r>
              <a:rPr lang="fi-FI" dirty="0" smtClean="0"/>
              <a:t>Nato palvelee Yhdysvaltojen etuja</a:t>
            </a:r>
          </a:p>
          <a:p>
            <a:r>
              <a:rPr lang="fi-FI" dirty="0" smtClean="0"/>
              <a:t>Toisiko jäsenyys säästöjä?</a:t>
            </a:r>
          </a:p>
          <a:p>
            <a:r>
              <a:rPr lang="fi-FI" dirty="0" smtClean="0"/>
              <a:t>Suomen turvallisuustilanne on </a:t>
            </a:r>
            <a:r>
              <a:rPr lang="fi-FI" smtClean="0"/>
              <a:t>nyt vakaa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305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374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16. Suomen turvallisuuspolitiikka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Suomen turvallisuuspolitiikka</dc:title>
  <dc:creator>Minna</dc:creator>
  <cp:lastModifiedBy>Minna</cp:lastModifiedBy>
  <cp:revision>15</cp:revision>
  <dcterms:created xsi:type="dcterms:W3CDTF">2018-10-28T07:04:38Z</dcterms:created>
  <dcterms:modified xsi:type="dcterms:W3CDTF">2018-10-28T08:25:50Z</dcterms:modified>
</cp:coreProperties>
</file>