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9" r:id="rId5"/>
  </p:sldMasterIdLst>
  <p:notesMasterIdLst>
    <p:notesMasterId r:id="rId13"/>
  </p:notesMasterIdLst>
  <p:sldIdLst>
    <p:sldId id="818" r:id="rId6"/>
    <p:sldId id="829" r:id="rId7"/>
    <p:sldId id="821" r:id="rId8"/>
    <p:sldId id="830" r:id="rId9"/>
    <p:sldId id="825" r:id="rId10"/>
    <p:sldId id="831" r:id="rId11"/>
    <p:sldId id="83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6E561-8F36-4B80-B8E0-92651D427697}" v="244" dt="2023-08-29T07:38:00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 Makkonen" userId="S::pete.makkonen@opetus.tampere.fi::a3f237e9-2f37-42f6-9055-af4aeafded6e" providerId="AD" clId="Web-{4386E561-8F36-4B80-B8E0-92651D427697}"/>
    <pc:docChg chg="modSld">
      <pc:chgData name="Pete Makkonen" userId="S::pete.makkonen@opetus.tampere.fi::a3f237e9-2f37-42f6-9055-af4aeafded6e" providerId="AD" clId="Web-{4386E561-8F36-4B80-B8E0-92651D427697}" dt="2023-08-29T07:37:59.052" v="147"/>
      <pc:docMkLst>
        <pc:docMk/>
      </pc:docMkLst>
      <pc:sldChg chg="addSp delSp modSp">
        <pc:chgData name="Pete Makkonen" userId="S::pete.makkonen@opetus.tampere.fi::a3f237e9-2f37-42f6-9055-af4aeafded6e" providerId="AD" clId="Web-{4386E561-8F36-4B80-B8E0-92651D427697}" dt="2023-08-29T07:37:59.052" v="147"/>
        <pc:sldMkLst>
          <pc:docMk/>
          <pc:sldMk cId="2697306681" sldId="825"/>
        </pc:sldMkLst>
        <pc:graphicFrameChg chg="del mod modGraphic">
          <ac:chgData name="Pete Makkonen" userId="S::pete.makkonen@opetus.tampere.fi::a3f237e9-2f37-42f6-9055-af4aeafded6e" providerId="AD" clId="Web-{4386E561-8F36-4B80-B8E0-92651D427697}" dt="2023-08-29T07:32:20.068" v="52"/>
          <ac:graphicFrameMkLst>
            <pc:docMk/>
            <pc:sldMk cId="2697306681" sldId="825"/>
            <ac:graphicFrameMk id="7" creationId="{858BAD68-4539-4D81-9CED-EE9C44CAA928}"/>
          </ac:graphicFrameMkLst>
        </pc:graphicFrameChg>
        <pc:graphicFrameChg chg="del mod modGraphic">
          <ac:chgData name="Pete Makkonen" userId="S::pete.makkonen@opetus.tampere.fi::a3f237e9-2f37-42f6-9055-af4aeafded6e" providerId="AD" clId="Web-{4386E561-8F36-4B80-B8E0-92651D427697}" dt="2023-08-29T07:33:33.490" v="70"/>
          <ac:graphicFrameMkLst>
            <pc:docMk/>
            <pc:sldMk cId="2697306681" sldId="825"/>
            <ac:graphicFrameMk id="8" creationId="{E622CC4B-7F64-42C5-9684-7797C310715C}"/>
          </ac:graphicFrameMkLst>
        </pc:graphicFrameChg>
        <pc:graphicFrameChg chg="add del mod modGraphic">
          <ac:chgData name="Pete Makkonen" userId="S::pete.makkonen@opetus.tampere.fi::a3f237e9-2f37-42f6-9055-af4aeafded6e" providerId="AD" clId="Web-{4386E561-8F36-4B80-B8E0-92651D427697}" dt="2023-08-29T07:32:39.537" v="59"/>
          <ac:graphicFrameMkLst>
            <pc:docMk/>
            <pc:sldMk cId="2697306681" sldId="825"/>
            <ac:graphicFrameMk id="9" creationId="{E99D79AD-5164-B1B4-9776-513AEE3BDF4B}"/>
          </ac:graphicFrameMkLst>
        </pc:graphicFrameChg>
        <pc:graphicFrameChg chg="add mod modGraphic">
          <ac:chgData name="Pete Makkonen" userId="S::pete.makkonen@opetus.tampere.fi::a3f237e9-2f37-42f6-9055-af4aeafded6e" providerId="AD" clId="Web-{4386E561-8F36-4B80-B8E0-92651D427697}" dt="2023-08-29T07:33:30.162" v="67" actId="1076"/>
          <ac:graphicFrameMkLst>
            <pc:docMk/>
            <pc:sldMk cId="2697306681" sldId="825"/>
            <ac:graphicFrameMk id="11" creationId="{D573DED4-D889-26EA-E882-AB0E17DB6171}"/>
          </ac:graphicFrameMkLst>
        </pc:graphicFrameChg>
        <pc:graphicFrameChg chg="add del mod modGraphic">
          <ac:chgData name="Pete Makkonen" userId="S::pete.makkonen@opetus.tampere.fi::a3f237e9-2f37-42f6-9055-af4aeafded6e" providerId="AD" clId="Web-{4386E561-8F36-4B80-B8E0-92651D427697}" dt="2023-08-29T07:34:26.833" v="82"/>
          <ac:graphicFrameMkLst>
            <pc:docMk/>
            <pc:sldMk cId="2697306681" sldId="825"/>
            <ac:graphicFrameMk id="13" creationId="{8280E1F3-F5F1-B052-37C3-611DD1C617F1}"/>
          </ac:graphicFrameMkLst>
        </pc:graphicFrameChg>
        <pc:graphicFrameChg chg="add mod modGraphic">
          <ac:chgData name="Pete Makkonen" userId="S::pete.makkonen@opetus.tampere.fi::a3f237e9-2f37-42f6-9055-af4aeafded6e" providerId="AD" clId="Web-{4386E561-8F36-4B80-B8E0-92651D427697}" dt="2023-08-29T07:37:59.052" v="147"/>
          <ac:graphicFrameMkLst>
            <pc:docMk/>
            <pc:sldMk cId="2697306681" sldId="825"/>
            <ac:graphicFrameMk id="15" creationId="{7712C051-93FF-8968-009F-BEF4D513CF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F8A0F-453C-4DBD-8958-42335BD2278B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C995-9D67-4049-A128-3BD5C78291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DAB13-76AC-4A57-A139-3FBFD56FB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AA00C0-3D64-481B-AE9D-9F6ACFB0F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42A350-CFA5-4458-83AF-B12C9398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43E694-0C15-4121-ACDA-12F6FEBA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3670B-0C39-4E4B-8E43-A8155EC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11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7FDA-4D83-43A7-BF7B-BB985C1A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F12D37-C6FD-475D-AAC9-72876A8E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5D37B3-5B5D-43B6-936C-496D78FD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1D55B4-D041-492B-8D61-0EADF7CC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C32A7F-E236-4C03-BD9E-17C6B1DA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46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35D016-AC50-4B2D-986B-4FFA89161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F9FE74B-BD24-44AA-8E7F-E04F63331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028AEB-59CA-4304-B633-89772C55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56B2A8-ECC3-4C1F-A2AB-A2FA8CB1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AE572-02DB-4229-A11C-E5663179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65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29.8.2023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EE08D61-776E-CB4A-8CB4-334A77C55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322"/>
            <a:ext cx="5717132" cy="22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4506" y="2474345"/>
            <a:ext cx="8652381" cy="1807400"/>
          </a:xfrm>
          <a:noFill/>
          <a:effectLst/>
        </p:spPr>
        <p:txBody>
          <a:bodyPr wrap="square" lIns="360000" tIns="72000" rIns="360000" bIns="7200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KANSISIVUN OTSIKKO</a:t>
            </a:r>
            <a:br>
              <a:rPr lang="fi-FI"/>
            </a:br>
            <a:r>
              <a:rPr lang="fi-FI"/>
              <a:t>CALIBRI BOLD 54,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467449"/>
            <a:ext cx="6685141" cy="782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81450" y="5365552"/>
            <a:ext cx="4229100" cy="593725"/>
          </a:xfr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42753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29.8.2023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63EDF80F-2CAE-1D47-A9CC-5DA3308EB5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836" y="256478"/>
            <a:ext cx="5621564" cy="5864922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12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B5FDFA-DD87-FE47-9BBC-B6428CBFF724}" type="datetime1">
              <a:rPr lang="fi-FI" smtClean="0"/>
              <a:pPr/>
              <a:t>29.8.2023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3410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24186" y="2492534"/>
            <a:ext cx="5238128" cy="45886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ED4FFC-74DA-4045-9481-02F6662729D6}" type="datetime1">
              <a:rPr lang="fi-FI" smtClean="0"/>
              <a:pPr/>
              <a:t>29.8.2023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029953-8824-EF49-AE51-8F094626D4C3}" type="datetime1">
              <a:rPr lang="fi-FI" smtClean="0"/>
              <a:pPr/>
              <a:t>29.8.2023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0C61755-1262-4AE7-937E-953A5CAA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27.1.2015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72B4D98-9ABF-4334-963D-8008A19E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Marja Huttunen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1E482-BF14-4B95-8EC5-C36EC07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498D-327E-4A64-B8CF-0696FADE2893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7083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ADFCB-C66B-431C-AEF9-425A9101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F0F56-9B71-4977-84ED-19C10CCF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D748CB-2080-4780-B327-F9682A34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0FC609-B5AA-40AA-800F-671D136A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B0882A-3873-4960-B5B7-A4102827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9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A2C77-B585-4F69-97CC-01DBADD4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9024D8-BCB6-4E6C-944D-F2E98F9C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5C7641-1D56-4A47-89D9-D6282D37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9CD343-6E09-42C5-9A54-AC37EC2D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67D274-EC51-4E82-B7F9-9A0D1382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3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93E5C-3219-412C-A7B2-190009F1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AFFFD-E832-4C43-A699-AD3EA7E1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2A3BD5-CE5B-4C91-A144-42E6DD445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E87E0BF-7102-42D7-B8E1-793E7A46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14B9DE-CDCB-4006-A86F-99B595C1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34F00B-A064-48DB-9D2E-EE53F04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02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218FBF-A2EF-466B-8576-24705936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E0005F-5BA4-4EBC-9675-2F468224D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D23D8D-8D07-4E62-963B-D6D3FEE37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37F5D-E2DE-4671-9F86-ABC996A5B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9BFBFDD-F2CF-4DDD-BA41-0F08CC84F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B881E3-ACE8-4705-AD87-754953CD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4A7C5A-853F-4E7A-A25B-32CAB189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725182-637B-43C1-A6A5-EBBDF783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11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615916-FD47-4363-BCEB-CF98920F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47A815-D8A1-4801-B91B-8ACDB544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7A87D3-A8AE-4470-B0E1-6CEDD794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07BF16-5918-4451-B219-A50933D5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0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5A6BD0A-7DCB-45E0-982B-A27644D0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1B79FD-CFC7-4136-8FB3-D4019A0E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7B80DD-7B3C-41A8-9A0D-E7D9A47C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6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0E1E52-571A-4E44-AD26-D1F99EB0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41E0E3-EBF4-469B-A271-56CB02CE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F8D4768-75FB-4362-9129-4C9C534BA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65DFA1-35ED-4F4A-8373-486812C9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9DFE80-7866-4329-A5DD-BFD34F4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F3693F-6C11-451C-A8CB-EC8B183E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39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0BF7D-EF65-4CAB-9C2E-E995030C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564877-4198-4840-9F48-8F499DFF2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480CCD-7518-4F5A-A2CB-AF8362F6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9FDF5E-42A0-4416-BFAB-5B862297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765A35-0D20-40BE-B310-4AE4813B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FE6351-0BCB-4DDE-8C16-4F3D5473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5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F69652B-5807-44A0-B8D8-33DB4BB9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557AB7-6484-45F7-BB48-4F902666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34C2AD-7CC3-4289-9A1A-7C01733F6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15C01-DE0B-422D-9B3D-CFB0F387C569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EC6A80-69EC-4DFB-96E2-0A4A2CE2D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539EA1-E81F-41AF-91D7-28D30E326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A9D1-5FEA-44D1-ACDC-A2289C6534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48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B4EF-FC0E-AF46-9178-EA008EA4BA2F}" type="datetime1">
              <a:rPr lang="fi-FI" smtClean="0"/>
              <a:t>29.8.2023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p.salonen@tampere.fi" TargetMode="External"/><Relationship Id="rId2" Type="http://schemas.openxmlformats.org/officeDocument/2006/relationships/hyperlink" Target="mailto:pete.makkonen@tampere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33B14-4D4C-1C24-1656-AC418B16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51" y="872865"/>
            <a:ext cx="10515600" cy="924560"/>
          </a:xfrm>
        </p:spPr>
        <p:txBody>
          <a:bodyPr>
            <a:normAutofit/>
          </a:bodyPr>
          <a:lstStyle/>
          <a:p>
            <a:r>
              <a:rPr lang="fi-FI" sz="5400" i="1" dirty="0" err="1">
                <a:cs typeface="Calibri"/>
              </a:rPr>
              <a:t>Guidance</a:t>
            </a:r>
            <a:r>
              <a:rPr lang="fi-FI" sz="5400" i="1" dirty="0">
                <a:cs typeface="Calibri"/>
              </a:rPr>
              <a:t> </a:t>
            </a:r>
            <a:r>
              <a:rPr lang="fi-FI" sz="5400" i="1" dirty="0" err="1">
                <a:cs typeface="Calibri"/>
              </a:rPr>
              <a:t>counsellors</a:t>
            </a:r>
            <a:endParaRPr lang="en-US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B0B2D7-5A66-14CE-D4FF-A6D2B3FA2B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60237" y="2127525"/>
            <a:ext cx="3858203" cy="3163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fi-FI" sz="2200" i="0" dirty="0">
                <a:solidFill>
                  <a:srgbClr val="000000"/>
                </a:solidFill>
                <a:ea typeface="Calibri"/>
                <a:cs typeface="Calibri"/>
              </a:rPr>
              <a:t>Pete Makkonen, 9ABC </a:t>
            </a:r>
            <a:r>
              <a:rPr lang="fi-FI" sz="2200" i="0" dirty="0">
                <a:solidFill>
                  <a:srgbClr val="000000"/>
                </a:solidFill>
                <a:ea typeface="Calibri"/>
                <a:cs typeface="Calibri"/>
                <a:hlinkClick r:id="rId2"/>
              </a:rPr>
              <a:t>pete.makkonen@tampere.fi</a:t>
            </a:r>
            <a:r>
              <a:rPr lang="fi-FI" sz="2200" i="0" dirty="0">
                <a:solidFill>
                  <a:srgbClr val="000000"/>
                </a:solidFill>
                <a:ea typeface="Calibri"/>
                <a:cs typeface="Calibri"/>
              </a:rPr>
              <a:t> tel. 0417305740</a:t>
            </a:r>
            <a:endParaRPr lang="en-US" dirty="0">
              <a:cs typeface="Calibri"/>
            </a:endParaRPr>
          </a:p>
          <a:p>
            <a:pPr marL="342900" indent="-342900" algn="l">
              <a:buChar char="•"/>
            </a:pPr>
            <a:endParaRPr lang="fi-FI" sz="2200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endParaRPr lang="fi-FI" sz="2200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fi-FI" sz="2200" i="0" dirty="0">
                <a:ea typeface="Calibri"/>
                <a:cs typeface="Calibri"/>
              </a:rPr>
              <a:t>Laura Salonen, 9DEF </a:t>
            </a:r>
            <a:r>
              <a:rPr lang="fi-FI" sz="2200" i="0" dirty="0">
                <a:ea typeface="Calibri"/>
                <a:cs typeface="Calibri"/>
                <a:hlinkClick r:id="rId3"/>
              </a:rPr>
              <a:t>laura.p.salonen@tampere.fi</a:t>
            </a:r>
            <a:r>
              <a:rPr lang="fi-FI" sz="2200" i="0" dirty="0">
                <a:ea typeface="Calibri"/>
                <a:cs typeface="Calibri"/>
              </a:rPr>
              <a:t> tel. 0417306675</a:t>
            </a:r>
            <a:endParaRPr lang="fi-FI" dirty="0"/>
          </a:p>
          <a:p>
            <a:pPr algn="l"/>
            <a:endParaRPr lang="fi-FI" sz="2200" i="0" dirty="0">
              <a:ea typeface="Calibri"/>
              <a:cs typeface="Calibri"/>
            </a:endParaRPr>
          </a:p>
          <a:p>
            <a:pPr algn="l"/>
            <a:endParaRPr lang="fi-FI" i="0">
              <a:ea typeface="Calibri"/>
              <a:cs typeface="Calibri"/>
            </a:endParaRPr>
          </a:p>
          <a:p>
            <a:pPr algn="l"/>
            <a:endParaRPr lang="fi-FI" i="0"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712068-98C5-7440-D67D-4D5114540F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D78C21-47CD-4090-848B-CDE75E453B56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DE1DB9-DC91-9CCF-B9CC-FB25A33C9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dirty="0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89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510"/>
          </a:xfrm>
        </p:spPr>
        <p:txBody>
          <a:bodyPr/>
          <a:lstStyle/>
          <a:p>
            <a:r>
              <a:rPr lang="fi-FI" altLang="fi-FI" err="1">
                <a:cs typeface="Calibri"/>
              </a:rPr>
              <a:t>Finnish</a:t>
            </a:r>
            <a:r>
              <a:rPr lang="fi-FI" altLang="fi-FI">
                <a:cs typeface="Calibri"/>
              </a:rPr>
              <a:t> education </a:t>
            </a:r>
            <a:r>
              <a:rPr lang="fi-FI" altLang="fi-FI" err="1">
                <a:cs typeface="Calibri"/>
              </a:rPr>
              <a:t>system</a:t>
            </a:r>
            <a:endParaRPr lang="fi-FI" altLang="fi-FI"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947138" y="5919543"/>
            <a:ext cx="9199418" cy="64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PRE-PRIMARY EDUCATION</a:t>
            </a:r>
          </a:p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In daycare or school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1947139" y="5182602"/>
            <a:ext cx="9199419" cy="743778"/>
            <a:chOff x="101594" y="4157729"/>
            <a:chExt cx="6200214" cy="864100"/>
          </a:xfrm>
          <a:solidFill>
            <a:srgbClr val="00B0F0"/>
          </a:solidFill>
        </p:grpSpPr>
        <p:sp>
          <p:nvSpPr>
            <p:cNvPr id="5" name="Suorakulmio 4"/>
            <p:cNvSpPr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kstiruutu 5"/>
            <p:cNvSpPr txBox="1"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>
                  <a:solidFill>
                    <a:schemeClr val="tx1"/>
                  </a:solidFill>
                  <a:cs typeface="Calibri"/>
                </a:rPr>
                <a:t>BASIC EDUCATION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9 </a:t>
              </a:r>
              <a:r>
                <a:rPr lang="fi-FI" sz="1600">
                  <a:solidFill>
                    <a:schemeClr val="tx1"/>
                  </a:solidFill>
                </a:rPr>
                <a:t>years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4692315" y="4213806"/>
            <a:ext cx="6454241" cy="928656"/>
            <a:chOff x="691962" y="2886558"/>
            <a:chExt cx="5385030" cy="11230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Suorakulmio 7"/>
            <p:cNvSpPr/>
            <p:nvPr/>
          </p:nvSpPr>
          <p:spPr>
            <a:xfrm>
              <a:off x="691962" y="2886558"/>
              <a:ext cx="5385030" cy="112302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kstiruutu 8"/>
            <p:cNvSpPr txBox="1"/>
            <p:nvPr/>
          </p:nvSpPr>
          <p:spPr>
            <a:xfrm>
              <a:off x="691962" y="2886558"/>
              <a:ext cx="5385030" cy="1123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>
                  <a:solidFill>
                    <a:schemeClr val="tx1"/>
                  </a:solidFill>
                </a:rPr>
                <a:t>PREPARATORY STUDIES</a:t>
              </a:r>
              <a:endParaRPr lang="fi-FI" dirty="0">
                <a:solidFill>
                  <a:schemeClr val="tx1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>
                  <a:solidFill>
                    <a:schemeClr val="tx1"/>
                  </a:solidFill>
                </a:rPr>
                <a:t>(TUVA – tutkintokoulutukseen valmentava koulutus)</a:t>
              </a:r>
              <a:endParaRPr lang="fi-FI" sz="1600" dirty="0">
                <a:solidFill>
                  <a:schemeClr val="tx1"/>
                </a:solidFill>
                <a:cs typeface="Calibri" panose="020F0502020204030204"/>
              </a:endParaRP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2172950" y="2896166"/>
            <a:ext cx="1842464" cy="1061577"/>
            <a:chOff x="3882566" y="1550388"/>
            <a:chExt cx="1842464" cy="8343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Suorakulmio 10"/>
            <p:cNvSpPr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iruutu 11"/>
            <p:cNvSpPr txBox="1"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>
                  <a:solidFill>
                    <a:schemeClr val="tx1"/>
                  </a:solidFill>
                  <a:cs typeface="Calibri"/>
                </a:rPr>
                <a:t>UPPER SECONDARY EDUCATION (lukio)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>
                  <a:solidFill>
                    <a:schemeClr val="tx1"/>
                  </a:solidFill>
                  <a:cs typeface="Calibri"/>
                </a:rPr>
                <a:t>3-4 </a:t>
              </a:r>
              <a:r>
                <a:rPr lang="fi-FI" sz="1600" err="1">
                  <a:solidFill>
                    <a:schemeClr val="tx1"/>
                  </a:solidFill>
                  <a:cs typeface="Calibri"/>
                </a:rPr>
                <a:t>years</a:t>
              </a:r>
              <a:endParaRPr lang="fi-FI" sz="1600" kern="1200" err="1">
                <a:solidFill>
                  <a:schemeClr val="tx1"/>
                </a:solidFill>
                <a:cs typeface="Calibri"/>
              </a:endParaRP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650374" y="2896166"/>
            <a:ext cx="2149408" cy="1061577"/>
            <a:chOff x="1375084" y="1599868"/>
            <a:chExt cx="1580578" cy="1061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Suorakulmio 13"/>
            <p:cNvSpPr/>
            <p:nvPr/>
          </p:nvSpPr>
          <p:spPr>
            <a:xfrm>
              <a:off x="1375084" y="1599868"/>
              <a:ext cx="1580578" cy="99322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kstiruutu 14"/>
            <p:cNvSpPr txBox="1"/>
            <p:nvPr/>
          </p:nvSpPr>
          <p:spPr>
            <a:xfrm>
              <a:off x="1375084" y="1668217"/>
              <a:ext cx="1580578" cy="9932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>
                  <a:solidFill>
                    <a:schemeClr val="tx1"/>
                  </a:solidFill>
                  <a:cs typeface="Calibri"/>
                </a:rPr>
                <a:t>VOCATIONAL EDUCATION (ammatilliset opinnot)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err="1">
                  <a:solidFill>
                    <a:schemeClr val="tx1"/>
                  </a:solidFill>
                </a:rPr>
                <a:t>Approx</a:t>
              </a:r>
              <a:r>
                <a:rPr lang="fi-FI" sz="1600">
                  <a:solidFill>
                    <a:schemeClr val="tx1"/>
                  </a:solidFill>
                </a:rPr>
                <a:t>. 3</a:t>
              </a:r>
              <a:r>
                <a:rPr lang="fi-FI" sz="1600" kern="1200">
                  <a:solidFill>
                    <a:schemeClr val="tx1"/>
                  </a:solidFill>
                </a:rPr>
                <a:t> </a:t>
              </a:r>
              <a:r>
                <a:rPr lang="fi-FI" sz="1600" err="1">
                  <a:solidFill>
                    <a:schemeClr val="tx1"/>
                  </a:solidFill>
                </a:rPr>
                <a:t>years</a:t>
              </a:r>
              <a:endParaRPr lang="fi-FI" sz="1600" kern="1200" err="1">
                <a:solidFill>
                  <a:schemeClr val="tx1"/>
                </a:solidFill>
                <a:cs typeface="Calibri"/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172950" y="1596250"/>
            <a:ext cx="1791653" cy="1074992"/>
            <a:chOff x="1265040" y="439199"/>
            <a:chExt cx="1791653" cy="10749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Suorakulmio 16"/>
            <p:cNvSpPr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stiruutu 17"/>
            <p:cNvSpPr txBox="1"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>
                  <a:solidFill>
                    <a:schemeClr val="tx1"/>
                  </a:solidFill>
                  <a:cs typeface="Calibri"/>
                </a:rPr>
                <a:t>UNIVERSITY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4 – 7 </a:t>
              </a:r>
              <a:r>
                <a:rPr lang="fi-FI" sz="1600">
                  <a:solidFill>
                    <a:schemeClr val="tx1"/>
                  </a:solidFill>
                </a:rPr>
                <a:t>years</a:t>
              </a:r>
              <a:endParaRPr lang="fi-FI" sz="1600" kern="1200">
                <a:solidFill>
                  <a:schemeClr val="tx1"/>
                </a:solidFill>
                <a:cs typeface="Calibri"/>
              </a:endParaRPr>
            </a:p>
          </p:txBody>
        </p:sp>
      </p:grpSp>
      <p:cxnSp>
        <p:nvCxnSpPr>
          <p:cNvPr id="41" name="Kulmayhdysviiva 40"/>
          <p:cNvCxnSpPr>
            <a:stCxn id="6" idx="3"/>
            <a:endCxn id="15" idx="3"/>
          </p:cNvCxnSpPr>
          <p:nvPr/>
        </p:nvCxnSpPr>
        <p:spPr>
          <a:xfrm flipH="1" flipV="1">
            <a:off x="9799782" y="3461129"/>
            <a:ext cx="1346776" cy="2093362"/>
          </a:xfrm>
          <a:prstGeom prst="bentConnector3">
            <a:avLst>
              <a:gd name="adj1" fmla="val -1697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Kulmayhdysviiva 56"/>
          <p:cNvCxnSpPr>
            <a:stCxn id="6" idx="1"/>
            <a:endCxn id="12" idx="1"/>
          </p:cNvCxnSpPr>
          <p:nvPr/>
        </p:nvCxnSpPr>
        <p:spPr>
          <a:xfrm rot="10800000" flipH="1">
            <a:off x="1947138" y="3426955"/>
            <a:ext cx="225811" cy="2127536"/>
          </a:xfrm>
          <a:prstGeom prst="bentConnector3">
            <a:avLst>
              <a:gd name="adj1" fmla="val -10123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/>
          <p:cNvCxnSpPr>
            <a:endCxn id="12" idx="2"/>
          </p:cNvCxnSpPr>
          <p:nvPr/>
        </p:nvCxnSpPr>
        <p:spPr>
          <a:xfrm flipV="1">
            <a:off x="3094182" y="3957743"/>
            <a:ext cx="0" cy="2992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4869995" y="3392780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>
            <a:stCxn id="12" idx="0"/>
          </p:cNvCxnSpPr>
          <p:nvPr/>
        </p:nvCxnSpPr>
        <p:spPr>
          <a:xfrm flipV="1">
            <a:off x="3094182" y="2665688"/>
            <a:ext cx="3112" cy="230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4" idx="0"/>
            <a:endCxn id="35" idx="2"/>
          </p:cNvCxnSpPr>
          <p:nvPr/>
        </p:nvCxnSpPr>
        <p:spPr>
          <a:xfrm flipV="1">
            <a:off x="8725078" y="2665685"/>
            <a:ext cx="0" cy="2304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/>
          <p:cNvCxnSpPr>
            <a:stCxn id="12" idx="3"/>
            <a:endCxn id="35" idx="1"/>
          </p:cNvCxnSpPr>
          <p:nvPr/>
        </p:nvCxnSpPr>
        <p:spPr>
          <a:xfrm flipV="1">
            <a:off x="4015414" y="2130968"/>
            <a:ext cx="3634960" cy="12959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5" idx="1"/>
            <a:endCxn id="17" idx="3"/>
          </p:cNvCxnSpPr>
          <p:nvPr/>
        </p:nvCxnSpPr>
        <p:spPr>
          <a:xfrm flipH="1" flipV="1">
            <a:off x="3964603" y="2133746"/>
            <a:ext cx="3685771" cy="1327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/>
          <p:nvPr/>
        </p:nvCxnSpPr>
        <p:spPr>
          <a:xfrm>
            <a:off x="4869995" y="2130967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nuoliyhdysviiva 89"/>
          <p:cNvCxnSpPr>
            <a:endCxn id="15" idx="2"/>
          </p:cNvCxnSpPr>
          <p:nvPr/>
        </p:nvCxnSpPr>
        <p:spPr>
          <a:xfrm flipV="1">
            <a:off x="8725078" y="3957743"/>
            <a:ext cx="0" cy="256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i 91"/>
          <p:cNvSpPr/>
          <p:nvPr/>
        </p:nvSpPr>
        <p:spPr>
          <a:xfrm>
            <a:off x="284776" y="1704155"/>
            <a:ext cx="1606233" cy="8443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Higher education</a:t>
            </a:r>
          </a:p>
        </p:txBody>
      </p:sp>
      <p:sp>
        <p:nvSpPr>
          <p:cNvPr id="93" name="Ellipsi 92"/>
          <p:cNvSpPr/>
          <p:nvPr/>
        </p:nvSpPr>
        <p:spPr>
          <a:xfrm>
            <a:off x="171079" y="3079790"/>
            <a:ext cx="1675057" cy="8333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Upper secondary</a:t>
            </a:r>
          </a:p>
        </p:txBody>
      </p:sp>
      <p:sp>
        <p:nvSpPr>
          <p:cNvPr id="94" name="Ellipsi 93"/>
          <p:cNvSpPr/>
          <p:nvPr/>
        </p:nvSpPr>
        <p:spPr>
          <a:xfrm>
            <a:off x="170777" y="5266582"/>
            <a:ext cx="1593041" cy="8189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Basic education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7650374" y="1596250"/>
            <a:ext cx="2149408" cy="1069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>
                <a:solidFill>
                  <a:schemeClr val="tx1"/>
                </a:solidFill>
                <a:cs typeface="Calibri"/>
              </a:rPr>
              <a:t>UNIVERSITY OF APPLIED SCIENCES (ammattikorkeakoulu)</a:t>
            </a:r>
            <a:endParaRPr lang="fi-FI" sz="1600" kern="1200">
              <a:solidFill>
                <a:schemeClr val="tx1"/>
              </a:solidFill>
              <a:cs typeface="Calibri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>
                <a:solidFill>
                  <a:schemeClr val="tx1"/>
                </a:solidFill>
              </a:rPr>
              <a:t>3,5 – 4 </a:t>
            </a:r>
            <a:r>
              <a:rPr lang="fi-FI" sz="1600" err="1">
                <a:solidFill>
                  <a:schemeClr val="tx1"/>
                </a:solidFill>
              </a:rPr>
              <a:t>years</a:t>
            </a:r>
            <a:endParaRPr lang="fi-FI" sz="1600" kern="1200">
              <a:solidFill>
                <a:schemeClr val="tx1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284776" y="4213806"/>
            <a:ext cx="1279329" cy="815394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36" name="Tekstiruutu 35"/>
          <p:cNvSpPr txBox="1"/>
          <p:nvPr/>
        </p:nvSpPr>
        <p:spPr>
          <a:xfrm>
            <a:off x="2003869" y="4266614"/>
            <a:ext cx="2470055" cy="876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dirty="0">
                <a:solidFill>
                  <a:schemeClr val="tx1"/>
                </a:solidFill>
                <a:cs typeface="Calibri"/>
              </a:rPr>
              <a:t>BASIC EDUCATION FOR ADULTS</a:t>
            </a:r>
            <a:endParaRPr lang="fi-FI" sz="1600" kern="12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7" name="Suora nuoliyhdysviiva 36"/>
          <p:cNvCxnSpPr>
            <a:cxnSpLocks/>
            <a:stCxn id="9" idx="0"/>
          </p:cNvCxnSpPr>
          <p:nvPr/>
        </p:nvCxnSpPr>
        <p:spPr>
          <a:xfrm flipH="1" flipV="1">
            <a:off x="4075580" y="3685297"/>
            <a:ext cx="3843856" cy="528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 flipV="1">
            <a:off x="3608869" y="3482966"/>
            <a:ext cx="3814917" cy="70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3097294" y="513945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33B14-4D4C-1C24-1656-AC418B16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60" y="1419205"/>
            <a:ext cx="10184921" cy="910183"/>
          </a:xfrm>
        </p:spPr>
        <p:txBody>
          <a:bodyPr>
            <a:normAutofit fontScale="90000"/>
          </a:bodyPr>
          <a:lstStyle/>
          <a:p>
            <a:r>
              <a:rPr lang="fi-FI" sz="5400" i="1" dirty="0">
                <a:ea typeface="Calibri"/>
                <a:cs typeface="Calibri"/>
              </a:rPr>
              <a:t>   </a:t>
            </a:r>
            <a:r>
              <a:rPr lang="fi-FI" sz="5400" i="1" dirty="0" err="1">
                <a:ea typeface="Calibri"/>
                <a:cs typeface="Calibri"/>
              </a:rPr>
              <a:t>Guidance</a:t>
            </a:r>
            <a:r>
              <a:rPr lang="fi-FI" sz="5400" i="1" dirty="0">
                <a:ea typeface="Calibri"/>
                <a:cs typeface="Calibri"/>
              </a:rPr>
              <a:t> </a:t>
            </a:r>
            <a:r>
              <a:rPr lang="fi-FI" sz="5400" i="1" dirty="0" err="1">
                <a:ea typeface="Calibri"/>
                <a:cs typeface="Calibri"/>
              </a:rPr>
              <a:t>counselling</a:t>
            </a:r>
            <a:r>
              <a:rPr lang="fi-FI" sz="5400" i="1" dirty="0">
                <a:ea typeface="Calibri"/>
                <a:cs typeface="Calibri"/>
              </a:rPr>
              <a:t> in </a:t>
            </a:r>
            <a:r>
              <a:rPr lang="fi-FI" sz="5400" i="1" dirty="0" err="1">
                <a:ea typeface="Calibri"/>
                <a:cs typeface="Calibri"/>
              </a:rPr>
              <a:t>the</a:t>
            </a:r>
            <a:r>
              <a:rPr lang="fi-FI" sz="5400" i="1" dirty="0">
                <a:ea typeface="Calibri"/>
                <a:cs typeface="Calibri"/>
              </a:rPr>
              <a:t> 9th </a:t>
            </a:r>
            <a:r>
              <a:rPr lang="fi-FI" sz="5400" i="1" dirty="0" err="1">
                <a:ea typeface="Calibri"/>
                <a:cs typeface="Calibri"/>
              </a:rPr>
              <a:t>grade</a:t>
            </a:r>
            <a:endParaRPr lang="fi-FI" sz="5400" i="1" dirty="0">
              <a:ea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B0B2D7-5A66-14CE-D4FF-A6D2B3FA2B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35" y="2328808"/>
            <a:ext cx="10517765" cy="4338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Weekly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guidance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counselling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lessons</a:t>
            </a:r>
            <a:r>
              <a:rPr lang="fi-FI" i="0" dirty="0">
                <a:ea typeface="Calibri"/>
                <a:cs typeface="Calibri"/>
              </a:rPr>
              <a:t> 1h/</a:t>
            </a:r>
            <a:r>
              <a:rPr lang="fi-FI" i="0" dirty="0" err="1">
                <a:ea typeface="Calibri"/>
                <a:cs typeface="Calibri"/>
              </a:rPr>
              <a:t>week</a:t>
            </a: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Work</a:t>
            </a:r>
            <a:r>
              <a:rPr lang="fi-FI" i="0" dirty="0">
                <a:ea typeface="Calibri"/>
                <a:cs typeface="Calibri"/>
              </a:rPr>
              <a:t> </a:t>
            </a:r>
            <a:r>
              <a:rPr lang="fi-FI" i="0" dirty="0" err="1">
                <a:ea typeface="Calibri"/>
                <a:cs typeface="Calibri"/>
              </a:rPr>
              <a:t>experience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period</a:t>
            </a:r>
            <a:r>
              <a:rPr lang="fi-FI" i="0" dirty="0">
                <a:ea typeface="Calibri"/>
                <a:cs typeface="Calibri"/>
              </a:rPr>
              <a:t> (TET - työelämään tutustuminen) 2 </a:t>
            </a:r>
            <a:r>
              <a:rPr lang="fi-FI" i="0" dirty="0" err="1">
                <a:ea typeface="Calibri"/>
                <a:cs typeface="Calibri"/>
              </a:rPr>
              <a:t>weeks</a:t>
            </a:r>
            <a:r>
              <a:rPr lang="fi-FI" i="0" dirty="0">
                <a:ea typeface="Calibri"/>
                <a:cs typeface="Calibri"/>
              </a:rPr>
              <a:t> in </a:t>
            </a:r>
            <a:r>
              <a:rPr lang="fi-FI" i="0" dirty="0" err="1">
                <a:ea typeface="Calibri"/>
                <a:cs typeface="Calibri"/>
              </a:rPr>
              <a:t>September</a:t>
            </a:r>
            <a:r>
              <a:rPr lang="fi-FI" i="0" dirty="0">
                <a:ea typeface="Calibri"/>
                <a:cs typeface="Calibri"/>
              </a:rPr>
              <a:t> (4-15.9 </a:t>
            </a:r>
            <a:r>
              <a:rPr lang="fi-FI" i="0" dirty="0" err="1">
                <a:ea typeface="Calibri"/>
                <a:cs typeface="Calibri"/>
              </a:rPr>
              <a:t>or</a:t>
            </a:r>
            <a:r>
              <a:rPr lang="fi-FI" i="0" dirty="0">
                <a:ea typeface="Calibri"/>
                <a:cs typeface="Calibri"/>
              </a:rPr>
              <a:t> 18.9 -29.9)</a:t>
            </a:r>
          </a:p>
          <a:p>
            <a:pPr marL="342900" indent="-342900" algn="l">
              <a:buChar char="•"/>
            </a:pPr>
            <a:r>
              <a:rPr lang="fi-FI" i="0" dirty="0">
                <a:ea typeface="Calibri"/>
                <a:cs typeface="Calibri"/>
              </a:rPr>
              <a:t>Personal and </a:t>
            </a:r>
            <a:r>
              <a:rPr lang="fi-FI" i="0" dirty="0" err="1">
                <a:ea typeface="Calibri"/>
                <a:cs typeface="Calibri"/>
              </a:rPr>
              <a:t>family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appointments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with</a:t>
            </a:r>
            <a:r>
              <a:rPr lang="fi-FI" i="0" dirty="0">
                <a:ea typeface="Calibri"/>
                <a:cs typeface="Calibri"/>
              </a:rPr>
              <a:t> a </a:t>
            </a:r>
            <a:r>
              <a:rPr lang="fi-FI" i="0" dirty="0" err="1">
                <a:ea typeface="Calibri"/>
                <a:cs typeface="Calibri"/>
              </a:rPr>
              <a:t>guidance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counsellor</a:t>
            </a: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Visits</a:t>
            </a:r>
            <a:r>
              <a:rPr lang="fi-FI" i="0" dirty="0">
                <a:ea typeface="Calibri"/>
                <a:cs typeface="Calibri"/>
              </a:rPr>
              <a:t> to </a:t>
            </a:r>
            <a:r>
              <a:rPr lang="fi-FI" i="0" dirty="0" err="1">
                <a:ea typeface="Calibri"/>
                <a:cs typeface="Calibri"/>
              </a:rPr>
              <a:t>upper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secondary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education</a:t>
            </a:r>
            <a:r>
              <a:rPr lang="fi-FI" i="0" dirty="0">
                <a:ea typeface="Calibri"/>
                <a:cs typeface="Calibri"/>
              </a:rPr>
              <a:t> (general </a:t>
            </a:r>
            <a:r>
              <a:rPr lang="fi-FI" i="0" dirty="0" err="1">
                <a:ea typeface="Calibri"/>
                <a:cs typeface="Calibri"/>
              </a:rPr>
              <a:t>upper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secondary</a:t>
            </a:r>
            <a:r>
              <a:rPr lang="fi-FI" i="0" dirty="0">
                <a:ea typeface="Calibri"/>
                <a:cs typeface="Calibri"/>
              </a:rPr>
              <a:t> and </a:t>
            </a:r>
            <a:r>
              <a:rPr lang="fi-FI" i="0" dirty="0" err="1">
                <a:ea typeface="Calibri"/>
                <a:cs typeface="Calibri"/>
              </a:rPr>
              <a:t>vocational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schools</a:t>
            </a:r>
            <a:r>
              <a:rPr lang="fi-FI" i="0" dirty="0">
                <a:ea typeface="Calibri"/>
                <a:cs typeface="Calibri"/>
              </a:rPr>
              <a:t>) and </a:t>
            </a:r>
            <a:r>
              <a:rPr lang="fi-FI" i="0" dirty="0" err="1">
                <a:ea typeface="Calibri"/>
                <a:cs typeface="Calibri"/>
              </a:rPr>
              <a:t>also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visitors</a:t>
            </a:r>
            <a:r>
              <a:rPr lang="fi-FI" i="0" dirty="0">
                <a:ea typeface="Calibri"/>
                <a:cs typeface="Calibri"/>
              </a:rPr>
              <a:t> to </a:t>
            </a:r>
            <a:r>
              <a:rPr lang="fi-FI" i="0" dirty="0" err="1">
                <a:ea typeface="Calibri"/>
                <a:cs typeface="Calibri"/>
              </a:rPr>
              <a:t>our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school</a:t>
            </a:r>
            <a:r>
              <a:rPr lang="fi-FI" i="0" dirty="0">
                <a:ea typeface="Calibri"/>
                <a:cs typeface="Calibri"/>
              </a:rPr>
              <a:t>.</a:t>
            </a:r>
          </a:p>
          <a:p>
            <a:pPr marL="342900" indent="-342900" algn="l">
              <a:buChar char="•"/>
            </a:pP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endParaRPr lang="fi-FI" i="0" dirty="0">
              <a:ea typeface="Calibri"/>
              <a:cs typeface="Calibri"/>
            </a:endParaRPr>
          </a:p>
          <a:p>
            <a:pPr algn="l"/>
            <a:endParaRPr lang="fi-FI" i="0" dirty="0">
              <a:ea typeface="Calibri"/>
              <a:cs typeface="Calibri"/>
            </a:endParaRPr>
          </a:p>
          <a:p>
            <a:pPr algn="l"/>
            <a:endParaRPr lang="fi-FI" i="0" dirty="0">
              <a:ea typeface="Calibri"/>
              <a:cs typeface="Calibri"/>
            </a:endParaRPr>
          </a:p>
          <a:p>
            <a:pPr algn="l"/>
            <a:endParaRPr lang="fi-FI" i="0" dirty="0"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712068-98C5-7440-D67D-4D5114540F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D78C21-47CD-4090-848B-CDE75E453B56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DE1DB9-DC91-9CCF-B9CC-FB25A33C9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dirty="0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6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C58EA-DB2A-42C9-8EC3-ADDAFB42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46" y="1466736"/>
            <a:ext cx="10133505" cy="82162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events</a:t>
            </a:r>
            <a:r>
              <a:rPr lang="fi-FI" dirty="0"/>
              <a:t> (</a:t>
            </a:r>
            <a:r>
              <a:rPr lang="fi-FI" dirty="0" err="1"/>
              <a:t>Spring</a:t>
            </a:r>
            <a:r>
              <a:rPr lang="fi-FI" dirty="0"/>
              <a:t> 2024)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AB05AE-6FE5-47CB-BD51-3D6D0D0B27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215" y="2555792"/>
            <a:ext cx="10525236" cy="212393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Joint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application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period</a:t>
            </a:r>
            <a:r>
              <a:rPr lang="fi-FI" i="0" dirty="0">
                <a:ea typeface="Calibri"/>
                <a:cs typeface="Calibri"/>
              </a:rPr>
              <a:t> to </a:t>
            </a:r>
            <a:r>
              <a:rPr lang="fi-FI" i="0" dirty="0" err="1">
                <a:ea typeface="Calibri"/>
                <a:cs typeface="Calibri"/>
              </a:rPr>
              <a:t>upper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secondary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studies</a:t>
            </a:r>
            <a:r>
              <a:rPr lang="fi-FI" i="0" dirty="0">
                <a:ea typeface="Calibri"/>
                <a:cs typeface="Calibri"/>
              </a:rPr>
              <a:t> (</a:t>
            </a:r>
            <a:r>
              <a:rPr lang="fi-FI" i="0" dirty="0" err="1">
                <a:ea typeface="Calibri"/>
                <a:cs typeface="Calibri"/>
              </a:rPr>
              <a:t>usually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between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February</a:t>
            </a:r>
            <a:r>
              <a:rPr lang="fi-FI" i="0" dirty="0">
                <a:ea typeface="Calibri"/>
                <a:cs typeface="Calibri"/>
              </a:rPr>
              <a:t> and </a:t>
            </a:r>
            <a:r>
              <a:rPr lang="fi-FI" i="0" dirty="0" err="1">
                <a:ea typeface="Calibri"/>
                <a:cs typeface="Calibri"/>
              </a:rPr>
              <a:t>March</a:t>
            </a:r>
            <a:r>
              <a:rPr lang="fi-FI" i="0" dirty="0">
                <a:ea typeface="Calibri"/>
                <a:cs typeface="Calibri"/>
              </a:rPr>
              <a:t>) at </a:t>
            </a:r>
            <a:r>
              <a:rPr lang="fi-FI" i="0" dirty="0">
                <a:ea typeface="Calibri"/>
                <a:cs typeface="Calibri"/>
                <a:hlinkClick r:id="rId2"/>
              </a:rPr>
              <a:t>www.opintopolku.fi</a:t>
            </a: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Students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are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admitted</a:t>
            </a:r>
            <a:r>
              <a:rPr lang="fi-FI" i="0" dirty="0">
                <a:ea typeface="Calibri"/>
                <a:cs typeface="Calibri"/>
              </a:rPr>
              <a:t> to </a:t>
            </a:r>
            <a:r>
              <a:rPr lang="fi-FI" i="0" dirty="0" err="1">
                <a:ea typeface="Calibri"/>
                <a:cs typeface="Calibri"/>
              </a:rPr>
              <a:t>upper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secondary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studies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based</a:t>
            </a:r>
            <a:r>
              <a:rPr lang="fi-FI" i="0" dirty="0">
                <a:ea typeface="Calibri"/>
                <a:cs typeface="Calibri"/>
              </a:rPr>
              <a:t> on </a:t>
            </a:r>
            <a:r>
              <a:rPr lang="fi-FI" i="0" dirty="0" err="1">
                <a:ea typeface="Calibri"/>
                <a:cs typeface="Calibri"/>
              </a:rPr>
              <a:t>their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final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grades</a:t>
            </a:r>
            <a:r>
              <a:rPr lang="fi-FI" i="0" dirty="0">
                <a:ea typeface="Calibri"/>
                <a:cs typeface="Calibri"/>
              </a:rPr>
              <a:t>.</a:t>
            </a:r>
          </a:p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Remember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that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there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are</a:t>
            </a:r>
            <a:r>
              <a:rPr lang="fi-FI" i="0" dirty="0">
                <a:ea typeface="Calibri"/>
                <a:cs typeface="Calibri"/>
              </a:rPr>
              <a:t> no </a:t>
            </a:r>
            <a:r>
              <a:rPr lang="fi-FI" i="0" dirty="0" err="1">
                <a:ea typeface="Calibri"/>
                <a:cs typeface="Calibri"/>
              </a:rPr>
              <a:t>final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exams</a:t>
            </a:r>
            <a:r>
              <a:rPr lang="fi-FI" i="0" dirty="0">
                <a:ea typeface="Calibri"/>
                <a:cs typeface="Calibri"/>
              </a:rPr>
              <a:t>, </a:t>
            </a:r>
            <a:r>
              <a:rPr lang="fi-FI" i="0" dirty="0" err="1">
                <a:ea typeface="Calibri"/>
                <a:cs typeface="Calibri"/>
              </a:rPr>
              <a:t>every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week</a:t>
            </a:r>
            <a:r>
              <a:rPr lang="fi-FI" i="0" dirty="0">
                <a:ea typeface="Calibri"/>
                <a:cs typeface="Calibri"/>
              </a:rPr>
              <a:t> and </a:t>
            </a:r>
            <a:r>
              <a:rPr lang="fi-FI" i="0" dirty="0" err="1">
                <a:ea typeface="Calibri"/>
                <a:cs typeface="Calibri"/>
              </a:rPr>
              <a:t>every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school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task</a:t>
            </a:r>
            <a:r>
              <a:rPr lang="fi-FI" i="0" dirty="0">
                <a:ea typeface="Calibri"/>
                <a:cs typeface="Calibri"/>
              </a:rPr>
              <a:t> is just as </a:t>
            </a:r>
            <a:r>
              <a:rPr lang="fi-FI" i="0" dirty="0" err="1">
                <a:ea typeface="Calibri"/>
                <a:cs typeface="Calibri"/>
              </a:rPr>
              <a:t>important</a:t>
            </a:r>
            <a:r>
              <a:rPr lang="fi-FI" i="0" dirty="0">
                <a:ea typeface="Calibri"/>
                <a:cs typeface="Calibri"/>
              </a:rPr>
              <a:t>. </a:t>
            </a:r>
          </a:p>
          <a:p>
            <a:pPr marL="342900" indent="-342900" algn="l">
              <a:buChar char="•"/>
            </a:pPr>
            <a:r>
              <a:rPr lang="fi-FI" i="0" dirty="0" err="1">
                <a:ea typeface="Calibri"/>
                <a:cs typeface="Calibri"/>
              </a:rPr>
              <a:t>Joint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application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results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will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be</a:t>
            </a:r>
            <a:r>
              <a:rPr lang="fi-FI" i="0" dirty="0">
                <a:ea typeface="Calibri"/>
                <a:cs typeface="Calibri"/>
              </a:rPr>
              <a:t> </a:t>
            </a:r>
            <a:r>
              <a:rPr lang="fi-FI" i="0" dirty="0" err="1">
                <a:ea typeface="Calibri"/>
                <a:cs typeface="Calibri"/>
              </a:rPr>
              <a:t>published</a:t>
            </a:r>
            <a:r>
              <a:rPr lang="fi-FI" i="0" dirty="0">
                <a:ea typeface="Calibri"/>
                <a:cs typeface="Calibri"/>
              </a:rPr>
              <a:t> in </a:t>
            </a:r>
            <a:r>
              <a:rPr lang="fi-FI" i="0" dirty="0" err="1">
                <a:ea typeface="Calibri"/>
                <a:cs typeface="Calibri"/>
              </a:rPr>
              <a:t>mid-June</a:t>
            </a:r>
            <a:r>
              <a:rPr lang="fi-FI" i="0" dirty="0">
                <a:ea typeface="Calibri"/>
                <a:cs typeface="Calibri"/>
              </a:rPr>
              <a:t> 2024.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98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33B14-4D4C-1C24-1656-AC418B16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467" y="762645"/>
            <a:ext cx="7354533" cy="735218"/>
          </a:xfrm>
        </p:spPr>
        <p:txBody>
          <a:bodyPr>
            <a:normAutofit fontScale="90000"/>
          </a:bodyPr>
          <a:lstStyle/>
          <a:p>
            <a:r>
              <a:rPr lang="fi-FI" sz="5400" i="1" dirty="0" err="1">
                <a:ea typeface="Calibri"/>
                <a:cs typeface="Calibri"/>
              </a:rPr>
              <a:t>Where</a:t>
            </a:r>
            <a:r>
              <a:rPr lang="fi-FI" sz="5400" i="1" dirty="0">
                <a:ea typeface="Calibri"/>
                <a:cs typeface="Calibri"/>
              </a:rPr>
              <a:t> </a:t>
            </a:r>
            <a:r>
              <a:rPr lang="fi-FI" sz="5400" i="1" dirty="0" err="1">
                <a:ea typeface="Calibri"/>
                <a:cs typeface="Calibri"/>
              </a:rPr>
              <a:t>are</a:t>
            </a:r>
            <a:r>
              <a:rPr lang="fi-FI" sz="5400" i="1" dirty="0">
                <a:ea typeface="Calibri"/>
                <a:cs typeface="Calibri"/>
              </a:rPr>
              <a:t> </a:t>
            </a:r>
            <a:r>
              <a:rPr lang="fi-FI" sz="5400" i="1" dirty="0" err="1">
                <a:ea typeface="Calibri"/>
                <a:cs typeface="Calibri"/>
              </a:rPr>
              <a:t>they</a:t>
            </a:r>
            <a:r>
              <a:rPr lang="fi-FI" sz="5400" i="1" dirty="0">
                <a:ea typeface="Calibri"/>
                <a:cs typeface="Calibri"/>
              </a:rPr>
              <a:t> </a:t>
            </a:r>
            <a:r>
              <a:rPr lang="fi-FI" sz="5400" i="1" dirty="0" err="1">
                <a:ea typeface="Calibri"/>
                <a:cs typeface="Calibri"/>
              </a:rPr>
              <a:t>now</a:t>
            </a:r>
            <a:r>
              <a:rPr lang="fi-FI" sz="5400" i="1" dirty="0">
                <a:ea typeface="Calibri"/>
                <a:cs typeface="Calibri"/>
              </a:rPr>
              <a:t>?</a:t>
            </a:r>
            <a:br>
              <a:rPr lang="fi-FI" sz="5400" i="1" dirty="0">
                <a:ea typeface="Calibri"/>
                <a:cs typeface="Calibri"/>
              </a:rPr>
            </a:br>
            <a:endParaRPr lang="fi-FI" sz="5400" i="1" dirty="0">
              <a:ea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B0B2D7-5A66-14CE-D4FF-A6D2B3FA2B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83886" y="1757036"/>
            <a:ext cx="10517765" cy="4338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i-FI" i="0" dirty="0">
              <a:ea typeface="Calibri"/>
              <a:cs typeface="Calibri"/>
            </a:endParaRPr>
          </a:p>
          <a:p>
            <a:pPr algn="l"/>
            <a:endParaRPr lang="fi-FI" i="0" dirty="0"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712068-98C5-7440-D67D-4D5114540F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D78C21-47CD-4090-848B-CDE75E453B56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DE1DB9-DC91-9CCF-B9CC-FB25A33C9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dirty="0" smtClean="0"/>
              <a:t>5</a:t>
            </a:fld>
            <a:endParaRPr lang="fi-FI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D573DED4-D889-26EA-E882-AB0E17DB6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98041"/>
              </p:ext>
            </p:extLst>
          </p:nvPr>
        </p:nvGraphicFramePr>
        <p:xfrm>
          <a:off x="408560" y="1745059"/>
          <a:ext cx="5208308" cy="44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304">
                  <a:extLst>
                    <a:ext uri="{9D8B030D-6E8A-4147-A177-3AD203B41FA5}">
                      <a16:colId xmlns:a16="http://schemas.microsoft.com/office/drawing/2014/main" val="101353300"/>
                    </a:ext>
                  </a:extLst>
                </a:gridCol>
                <a:gridCol w="662004">
                  <a:extLst>
                    <a:ext uri="{9D8B030D-6E8A-4147-A177-3AD203B41FA5}">
                      <a16:colId xmlns:a16="http://schemas.microsoft.com/office/drawing/2014/main" val="2590568390"/>
                    </a:ext>
                  </a:extLst>
                </a:gridCol>
              </a:tblGrid>
              <a:tr h="553824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9lk sijoittumiset - elokuu 25.8.2023 tilanne 99.9% oikein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i-FI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0458743"/>
                  </a:ext>
                </a:extLst>
              </a:tr>
              <a:tr h="553824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Tredu (sisältää TUVA ja AIPE sekä ammattialoille menneet)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805319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Tampereen lyseon IB-linja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2687154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Tammerkosken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3870976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Tampereen klassillinen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1447053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Tampereen teknillinen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420350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Ylöjärven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429054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Kalevan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7633909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Tampereen yhteiskoulun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2152737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Pirkkalan yhteislukio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473031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Sammon keskuslukio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7284332"/>
                  </a:ext>
                </a:extLst>
              </a:tr>
              <a:tr h="553824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Tampereen yliopiston normaalikoulu, Lukion talous- ja elinkeinoelämä -linja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136778"/>
                  </a:ext>
                </a:extLst>
              </a:tr>
              <a:tr h="276912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Hatanpään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/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7113646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7712C051-93FF-8968-009F-BEF4D513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60504"/>
              </p:ext>
            </p:extLst>
          </p:nvPr>
        </p:nvGraphicFramePr>
        <p:xfrm>
          <a:off x="5931096" y="1743802"/>
          <a:ext cx="5168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300">
                  <a:extLst>
                    <a:ext uri="{9D8B030D-6E8A-4147-A177-3AD203B41FA5}">
                      <a16:colId xmlns:a16="http://schemas.microsoft.com/office/drawing/2014/main" val="360755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4436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fi-FI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796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>
                          <a:effectLst/>
                        </a:rPr>
                        <a:t>Akaan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248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Englantilaisen koulun lukio, Helsinki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4180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Etelä-Tapiolan lukio, IB-linja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78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Jyväskylän Lyseon lukio, IB-linja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9474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Kansanopisto, opistovuosi oppivelvolliselle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085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Kangasalan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6731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Lempäälän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352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Omnia Espoo, liiketoiminnan perustutkinto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9058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Tampereen lyseon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3927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Tampereen Rudolf Steiner-koulu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3727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TPA, </a:t>
                      </a:r>
                      <a:r>
                        <a:rPr lang="fi-FI" dirty="0" err="1">
                          <a:effectLst/>
                        </a:rPr>
                        <a:t>Sasky</a:t>
                      </a:r>
                      <a:r>
                        <a:rPr lang="fi-FI" dirty="0">
                          <a:effectLst/>
                        </a:rPr>
                        <a:t> - Sosiaali- ja terveysalan perustutkinto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9162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Valkeakosken Tietotien lukio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30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30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578318-6AB7-4E19-9C32-44B34A5D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59" y="1445847"/>
            <a:ext cx="10719288" cy="859692"/>
          </a:xfrm>
        </p:spPr>
        <p:txBody>
          <a:bodyPr>
            <a:normAutofit fontScale="90000"/>
          </a:bodyPr>
          <a:lstStyle/>
          <a:p>
            <a:r>
              <a:rPr lang="fi-FI" dirty="0"/>
              <a:t>Info </a:t>
            </a:r>
            <a:r>
              <a:rPr lang="fi-FI" dirty="0" err="1"/>
              <a:t>evenings</a:t>
            </a:r>
            <a:r>
              <a:rPr lang="fi-FI" dirty="0"/>
              <a:t> for </a:t>
            </a:r>
            <a:r>
              <a:rPr lang="fi-FI" dirty="0" err="1"/>
              <a:t>parents</a:t>
            </a:r>
            <a:r>
              <a:rPr lang="fi-FI" dirty="0"/>
              <a:t> and </a:t>
            </a:r>
            <a:r>
              <a:rPr lang="fi-FI" dirty="0" err="1"/>
              <a:t>students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545A42-5E9E-496F-AA22-458FC7538C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382" y="2504991"/>
            <a:ext cx="10525236" cy="29071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 err="1">
                <a:cs typeface="Calibri"/>
              </a:rPr>
              <a:t>Students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can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participate</a:t>
            </a:r>
            <a:r>
              <a:rPr lang="fi-FI" i="0" dirty="0">
                <a:cs typeface="Calibri"/>
              </a:rPr>
              <a:t> in some </a:t>
            </a:r>
            <a:r>
              <a:rPr lang="fi-FI" i="0" dirty="0" err="1">
                <a:cs typeface="Calibri"/>
              </a:rPr>
              <a:t>events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during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school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days</a:t>
            </a:r>
            <a:r>
              <a:rPr lang="fi-FI" i="0" dirty="0">
                <a:cs typeface="Calibri"/>
              </a:rPr>
              <a:t> (</a:t>
            </a:r>
            <a:r>
              <a:rPr lang="fi-FI" i="0" dirty="0" err="1">
                <a:cs typeface="Calibri"/>
              </a:rPr>
              <a:t>guidance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counsellor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informs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students</a:t>
            </a:r>
            <a:r>
              <a:rPr lang="fi-FI" i="0" dirty="0">
                <a:cs typeface="Calibri"/>
              </a:rPr>
              <a:t> and </a:t>
            </a:r>
            <a:r>
              <a:rPr lang="fi-FI" i="0" dirty="0" err="1">
                <a:cs typeface="Calibri"/>
              </a:rPr>
              <a:t>arranges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the</a:t>
            </a:r>
            <a:r>
              <a:rPr lang="fi-FI" i="0" dirty="0">
                <a:cs typeface="Calibri"/>
              </a:rPr>
              <a:t> </a:t>
            </a:r>
            <a:r>
              <a:rPr lang="fi-FI" i="0" dirty="0" err="1">
                <a:cs typeface="Calibri"/>
              </a:rPr>
              <a:t>visit</a:t>
            </a:r>
            <a:r>
              <a:rPr lang="fi-FI" i="0" dirty="0">
                <a:cs typeface="Calibri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 err="1">
                <a:cs typeface="Calibri"/>
              </a:rPr>
              <a:t>Guardians</a:t>
            </a:r>
            <a:r>
              <a:rPr lang="fi-FI" i="0" dirty="0">
                <a:cs typeface="Calibri"/>
              </a:rPr>
              <a:t> and </a:t>
            </a:r>
            <a:r>
              <a:rPr lang="fi-FI" i="0" dirty="0" err="1">
                <a:cs typeface="Calibri"/>
              </a:rPr>
              <a:t>students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can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participate</a:t>
            </a:r>
            <a:r>
              <a:rPr lang="fi-FI" i="0" dirty="0">
                <a:cs typeface="Calibri"/>
              </a:rPr>
              <a:t> in info </a:t>
            </a:r>
            <a:r>
              <a:rPr lang="fi-FI" i="0" dirty="0" err="1">
                <a:cs typeface="Calibri"/>
              </a:rPr>
              <a:t>evenings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arranged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by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lukios</a:t>
            </a:r>
            <a:r>
              <a:rPr lang="fi-FI" i="0" dirty="0">
                <a:cs typeface="Calibri"/>
              </a:rPr>
              <a:t> and </a:t>
            </a:r>
            <a:r>
              <a:rPr lang="fi-FI" i="0" dirty="0" err="1">
                <a:cs typeface="Calibri"/>
              </a:rPr>
              <a:t>vocational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education</a:t>
            </a:r>
            <a:r>
              <a:rPr lang="fi-FI" i="0" dirty="0">
                <a:cs typeface="Calibri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 err="1">
                <a:cs typeface="Calibri"/>
              </a:rPr>
              <a:t>You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will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be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invited</a:t>
            </a:r>
            <a:r>
              <a:rPr lang="fi-FI" i="0" dirty="0">
                <a:cs typeface="Calibri"/>
              </a:rPr>
              <a:t> to Tampere </a:t>
            </a:r>
            <a:r>
              <a:rPr lang="fi-FI" i="0" dirty="0" err="1">
                <a:cs typeface="Calibri"/>
              </a:rPr>
              <a:t>region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parents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evenings</a:t>
            </a:r>
            <a:r>
              <a:rPr lang="fi-FI" i="0" dirty="0">
                <a:cs typeface="Calibri"/>
              </a:rPr>
              <a:t> (</a:t>
            </a:r>
            <a:r>
              <a:rPr lang="fi-FI" i="0" dirty="0" err="1">
                <a:cs typeface="Calibri"/>
              </a:rPr>
              <a:t>either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online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or</a:t>
            </a:r>
            <a:r>
              <a:rPr lang="fi-FI" i="0" dirty="0">
                <a:cs typeface="Calibri"/>
              </a:rPr>
              <a:t> live) </a:t>
            </a:r>
            <a:r>
              <a:rPr lang="fi-FI" i="0" dirty="0" err="1">
                <a:cs typeface="Calibri"/>
              </a:rPr>
              <a:t>that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are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either</a:t>
            </a:r>
            <a:r>
              <a:rPr lang="fi-FI" i="0" dirty="0">
                <a:cs typeface="Calibri"/>
              </a:rPr>
              <a:t> in </a:t>
            </a:r>
            <a:r>
              <a:rPr lang="fi-FI" i="0" dirty="0" err="1">
                <a:cs typeface="Calibri"/>
              </a:rPr>
              <a:t>Finnish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or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multilingual</a:t>
            </a:r>
            <a:r>
              <a:rPr lang="fi-FI" i="0" dirty="0">
                <a:cs typeface="Calibri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 err="1">
                <a:cs typeface="Calibri"/>
              </a:rPr>
              <a:t>Check</a:t>
            </a:r>
            <a:r>
              <a:rPr lang="fi-FI" i="0" dirty="0">
                <a:cs typeface="Calibri"/>
              </a:rPr>
              <a:t> lukio and </a:t>
            </a:r>
            <a:r>
              <a:rPr lang="fi-FI" i="0" dirty="0" err="1">
                <a:cs typeface="Calibri"/>
              </a:rPr>
              <a:t>vocational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websites</a:t>
            </a:r>
            <a:r>
              <a:rPr lang="fi-FI" i="0" dirty="0">
                <a:cs typeface="Calibri"/>
              </a:rPr>
              <a:t> for </a:t>
            </a:r>
            <a:r>
              <a:rPr lang="fi-FI" i="0" dirty="0" err="1">
                <a:cs typeface="Calibri"/>
              </a:rPr>
              <a:t>more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information</a:t>
            </a:r>
            <a:r>
              <a:rPr lang="fi-FI" i="0" dirty="0">
                <a:cs typeface="Calibri"/>
              </a:rPr>
              <a:t> on </a:t>
            </a:r>
            <a:r>
              <a:rPr lang="fi-FI" i="0" dirty="0" err="1">
                <a:cs typeface="Calibri"/>
              </a:rPr>
              <a:t>evening</a:t>
            </a:r>
            <a:r>
              <a:rPr lang="fi-FI" i="0" dirty="0">
                <a:cs typeface="Calibri"/>
              </a:rPr>
              <a:t> and </a:t>
            </a:r>
            <a:r>
              <a:rPr lang="fi-FI" i="0" dirty="0" err="1">
                <a:cs typeface="Calibri"/>
              </a:rPr>
              <a:t>weekend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events</a:t>
            </a:r>
            <a:r>
              <a:rPr lang="fi-FI" i="0" dirty="0">
                <a:cs typeface="Calibri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i="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i="0" dirty="0">
              <a:ea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i="0" dirty="0"/>
          </a:p>
        </p:txBody>
      </p:sp>
    </p:spTree>
    <p:extLst>
      <p:ext uri="{BB962C8B-B14F-4D97-AF65-F5344CB8AC3E}">
        <p14:creationId xmlns:p14="http://schemas.microsoft.com/office/powerpoint/2010/main" val="25503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0299B5-5C04-4ABC-B6D2-81698ED9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87" y="1474552"/>
            <a:ext cx="10397326" cy="963848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cs typeface="Calibri Light"/>
              </a:rPr>
              <a:t>Guidance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counsellors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will</a:t>
            </a:r>
            <a:r>
              <a:rPr lang="fi-FI" dirty="0">
                <a:cs typeface="Calibri Light"/>
              </a:rPr>
              <a:t> </a:t>
            </a:r>
            <a:r>
              <a:rPr lang="fi-FI" dirty="0" err="1">
                <a:cs typeface="Calibri Light"/>
              </a:rPr>
              <a:t>gladly</a:t>
            </a:r>
            <a:r>
              <a:rPr lang="fi-FI" dirty="0">
                <a:cs typeface="Calibri Light"/>
              </a:rPr>
              <a:t> help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491B31-D8DC-411B-AD7E-3E5A791FA3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382" y="2626131"/>
            <a:ext cx="10525236" cy="21239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>
                <a:cs typeface="Calibri"/>
              </a:rPr>
              <a:t>If </a:t>
            </a:r>
            <a:r>
              <a:rPr lang="fi-FI" i="0" dirty="0" err="1">
                <a:cs typeface="Calibri"/>
              </a:rPr>
              <a:t>your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child</a:t>
            </a:r>
            <a:r>
              <a:rPr lang="fi-FI" i="0" dirty="0">
                <a:cs typeface="Calibri"/>
              </a:rPr>
              <a:t> </a:t>
            </a:r>
            <a:r>
              <a:rPr lang="fi-FI" i="0" dirty="0" err="1">
                <a:cs typeface="Calibri"/>
              </a:rPr>
              <a:t>needs</a:t>
            </a:r>
            <a:r>
              <a:rPr lang="fi-FI" i="0" dirty="0">
                <a:cs typeface="Calibri"/>
              </a:rPr>
              <a:t> extra help in </a:t>
            </a:r>
            <a:r>
              <a:rPr lang="fi-FI" i="0" dirty="0" err="1">
                <a:cs typeface="Calibri"/>
              </a:rPr>
              <a:t>contemplating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their</a:t>
            </a:r>
            <a:r>
              <a:rPr lang="fi-FI" i="0" dirty="0">
                <a:cs typeface="Calibri"/>
              </a:rPr>
              <a:t> </a:t>
            </a:r>
            <a:r>
              <a:rPr lang="fi-FI" i="0" dirty="0" err="1">
                <a:cs typeface="Calibri"/>
              </a:rPr>
              <a:t>choices</a:t>
            </a:r>
            <a:r>
              <a:rPr lang="fi-FI" i="0" dirty="0">
                <a:cs typeface="Calibri"/>
              </a:rPr>
              <a:t>, </a:t>
            </a:r>
            <a:r>
              <a:rPr lang="fi-FI" i="0" dirty="0" err="1">
                <a:cs typeface="Calibri"/>
              </a:rPr>
              <a:t>encourage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them</a:t>
            </a:r>
            <a:r>
              <a:rPr lang="fi-FI" i="0" dirty="0">
                <a:cs typeface="Calibri"/>
              </a:rPr>
              <a:t> to </a:t>
            </a:r>
            <a:r>
              <a:rPr lang="fi-FI" i="0" dirty="0" err="1">
                <a:cs typeface="Calibri"/>
              </a:rPr>
              <a:t>ask</a:t>
            </a:r>
            <a:r>
              <a:rPr lang="fi-FI" i="0" dirty="0">
                <a:cs typeface="Calibri"/>
              </a:rPr>
              <a:t> for help in </a:t>
            </a:r>
            <a:r>
              <a:rPr lang="fi-FI" i="0" dirty="0" err="1">
                <a:cs typeface="Calibri"/>
              </a:rPr>
              <a:t>good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time</a:t>
            </a:r>
            <a:r>
              <a:rPr lang="fi-FI" i="0" dirty="0">
                <a:cs typeface="Calibri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i="0" dirty="0">
                <a:cs typeface="Calibri"/>
              </a:rPr>
              <a:t>If </a:t>
            </a:r>
            <a:r>
              <a:rPr lang="fi-FI" i="0" dirty="0" err="1">
                <a:cs typeface="Calibri"/>
              </a:rPr>
              <a:t>you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have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questions</a:t>
            </a:r>
            <a:r>
              <a:rPr lang="fi-FI" i="0" dirty="0">
                <a:cs typeface="Calibri"/>
              </a:rPr>
              <a:t>, </a:t>
            </a:r>
            <a:r>
              <a:rPr lang="fi-FI" i="0" dirty="0" err="1">
                <a:cs typeface="Calibri"/>
              </a:rPr>
              <a:t>don't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hesitate</a:t>
            </a:r>
            <a:r>
              <a:rPr lang="fi-FI" i="0" dirty="0">
                <a:cs typeface="Calibri"/>
              </a:rPr>
              <a:t> to </a:t>
            </a:r>
            <a:r>
              <a:rPr lang="fi-FI" i="0" dirty="0" err="1">
                <a:cs typeface="Calibri"/>
              </a:rPr>
              <a:t>ask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the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guidance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counsellor</a:t>
            </a:r>
            <a:r>
              <a:rPr lang="fi-FI" i="0" dirty="0">
                <a:cs typeface="Calibri"/>
              </a:rPr>
              <a:t> </a:t>
            </a:r>
            <a:r>
              <a:rPr lang="fi-FI" i="0" dirty="0" err="1">
                <a:cs typeface="Calibri"/>
              </a:rPr>
              <a:t>early</a:t>
            </a:r>
            <a:r>
              <a:rPr lang="fi-FI" i="0" dirty="0">
                <a:cs typeface="Calibri"/>
              </a:rPr>
              <a:t> 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0" dirty="0"/>
              <a:t>At home: support your child in decision making.</a:t>
            </a:r>
            <a:endParaRPr lang="fi-FI" i="0" dirty="0"/>
          </a:p>
        </p:txBody>
      </p:sp>
    </p:spTree>
    <p:extLst>
      <p:ext uri="{BB962C8B-B14F-4D97-AF65-F5344CB8AC3E}">
        <p14:creationId xmlns:p14="http://schemas.microsoft.com/office/powerpoint/2010/main" val="109765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.finland_ppt-pohja_FI.pptx" id="{B237EE5A-28BB-4EC7-BB5D-B4B9E48D8BFC}" vid="{C6D21E99-F4B4-4DFA-B5E8-C24D2F86722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28500-890c-489b-9c64-d51293761671">
      <Terms xmlns="http://schemas.microsoft.com/office/infopath/2007/PartnerControls"/>
    </lcf76f155ced4ddcb4097134ff3c332f>
    <TaxCatchAll xmlns="8e9d7c48-4f0a-4f43-9cc2-3f43f2a507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8247079F18B8246B7F56CE03ACEB58C" ma:contentTypeVersion="19" ma:contentTypeDescription="Luo uusi asiakirja." ma:contentTypeScope="" ma:versionID="7c223aa397677d75ce8e6a95a6e27fa4">
  <xsd:schema xmlns:xsd="http://www.w3.org/2001/XMLSchema" xmlns:xs="http://www.w3.org/2001/XMLSchema" xmlns:p="http://schemas.microsoft.com/office/2006/metadata/properties" xmlns:ns2="8e9d7c48-4f0a-4f43-9cc2-3f43f2a5073e" xmlns:ns3="c4928500-890c-489b-9c64-d51293761671" targetNamespace="http://schemas.microsoft.com/office/2006/metadata/properties" ma:root="true" ma:fieldsID="ee71541a073136325e24bad74ef54947" ns2:_="" ns3:_="">
    <xsd:import namespace="8e9d7c48-4f0a-4f43-9cc2-3f43f2a5073e"/>
    <xsd:import namespace="c4928500-890c-489b-9c64-d512937616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d7c48-4f0a-4f43-9cc2-3f43f2a507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23e8ade-64b0-4458-863b-5abd450648f8}" ma:internalName="TaxCatchAll" ma:showField="CatchAllData" ma:web="8e9d7c48-4f0a-4f43-9cc2-3f43f2a50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28500-890c-489b-9c64-d51293761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0d5ed5e8-63c4-4185-8bc4-1ed1821fb6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DB841-2447-4417-AA1B-72BB72CD3ADC}">
  <ds:schemaRefs>
    <ds:schemaRef ds:uri="http://purl.org/dc/elements/1.1/"/>
    <ds:schemaRef ds:uri="http://schemas.microsoft.com/office/2006/metadata/properties"/>
    <ds:schemaRef ds:uri="c4928500-890c-489b-9c64-d51293761671"/>
    <ds:schemaRef ds:uri="http://schemas.openxmlformats.org/package/2006/metadata/core-properties"/>
    <ds:schemaRef ds:uri="8e9d7c48-4f0a-4f43-9cc2-3f43f2a5073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05AABB-3DE5-4E3C-9FC6-FAC779C08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d7c48-4f0a-4f43-9cc2-3f43f2a5073e"/>
    <ds:schemaRef ds:uri="c4928500-890c-489b-9c64-d51293761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F4699-02A4-4DCE-87C9-2D61E8A3D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496</Words>
  <Application>Microsoft Office PowerPoint</Application>
  <PresentationFormat>Laajakuva</PresentationFormat>
  <Paragraphs>106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Office-teema</vt:lpstr>
      <vt:lpstr>1_Tampere.Finland_väripohjat_valkoinen</vt:lpstr>
      <vt:lpstr>Guidance counsellors</vt:lpstr>
      <vt:lpstr>Finnish education system</vt:lpstr>
      <vt:lpstr>   Guidance counselling in the 9th grade</vt:lpstr>
      <vt:lpstr>Important events (Spring 2024)</vt:lpstr>
      <vt:lpstr>Where are they now? </vt:lpstr>
      <vt:lpstr>Info evenings for parents and students</vt:lpstr>
      <vt:lpstr>Guidance counsellors will gladly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 oman koulun ja luokan mukaan!</dc:title>
  <dc:creator>Raatikainen Ville</dc:creator>
  <cp:lastModifiedBy>Makkonen Pete</cp:lastModifiedBy>
  <cp:revision>551</cp:revision>
  <dcterms:created xsi:type="dcterms:W3CDTF">2023-08-03T12:08:32Z</dcterms:created>
  <dcterms:modified xsi:type="dcterms:W3CDTF">2023-08-29T07:38:02Z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0x010100D8247079F18B8246B7F56CE03ACEB58C</vt:lpwstr>
  </property>
  <property fmtid="{D5CDD505-2E9C-101B-9397-08002B2CF9AE}" pid="3" name="Order">
    <vt:r8>44300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