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1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B81FC2-13D7-49BA-9A2D-667A0642C224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084624-7AF3-4DD3-B333-8CC969382E2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1201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587614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6569890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2917373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6461929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1" name="Google Shape;11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40399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CAAE1-976B-4CF6-A4B9-14027C447BC9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DE20E-2440-4B38-8043-AE783777A1E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4248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CAAE1-976B-4CF6-A4B9-14027C447BC9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DE20E-2440-4B38-8043-AE783777A1E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812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CAAE1-976B-4CF6-A4B9-14027C447BC9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DE20E-2440-4B38-8043-AE783777A1E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1531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CAAE1-976B-4CF6-A4B9-14027C447BC9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DE20E-2440-4B38-8043-AE783777A1E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529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CAAE1-976B-4CF6-A4B9-14027C447BC9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DE20E-2440-4B38-8043-AE783777A1E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516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CAAE1-976B-4CF6-A4B9-14027C447BC9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DE20E-2440-4B38-8043-AE783777A1E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0271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CAAE1-976B-4CF6-A4B9-14027C447BC9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DE20E-2440-4B38-8043-AE783777A1E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9578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CAAE1-976B-4CF6-A4B9-14027C447BC9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DE20E-2440-4B38-8043-AE783777A1E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8252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CAAE1-976B-4CF6-A4B9-14027C447BC9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DE20E-2440-4B38-8043-AE783777A1E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8092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CAAE1-976B-4CF6-A4B9-14027C447BC9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DE20E-2440-4B38-8043-AE783777A1E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044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CAAE1-976B-4CF6-A4B9-14027C447BC9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DE20E-2440-4B38-8043-AE783777A1E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5704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CAAE1-976B-4CF6-A4B9-14027C447BC9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DE20E-2440-4B38-8043-AE783777A1E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6959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>
            <a:spLocks noGrp="1"/>
          </p:cNvSpPr>
          <p:nvPr>
            <p:ph type="ctrTitle"/>
          </p:nvPr>
        </p:nvSpPr>
        <p:spPr>
          <a:xfrm>
            <a:off x="1524000" y="2177892"/>
            <a:ext cx="9144000" cy="2505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2880"/>
              <a:buFont typeface="Calibri"/>
              <a:buNone/>
            </a:pPr>
            <a:r>
              <a:rPr lang="fi-FI" sz="288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Skeema 1</a:t>
            </a:r>
            <a:br>
              <a:rPr lang="fi-FI" sz="288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288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288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288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5.18 Oppiminen tapahtuu vuorovaikutuksessa ympäristön kanssa</a:t>
            </a:r>
            <a:br>
              <a:rPr lang="fi-FI" sz="288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288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288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2880" b="1">
                <a:latin typeface="Calibri"/>
                <a:ea typeface="Calibri"/>
                <a:cs typeface="Calibri"/>
                <a:sym typeface="Calibri"/>
              </a:rPr>
              <a:t>Ydinsisältö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888669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 txBox="1">
            <a:spLocks noGrp="1"/>
          </p:cNvSpPr>
          <p:nvPr>
            <p:ph type="title"/>
          </p:nvPr>
        </p:nvSpPr>
        <p:spPr>
          <a:xfrm>
            <a:off x="514350" y="866776"/>
            <a:ext cx="10515600" cy="8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/>
              <a:t>Oppimista tapahtuu myös mallia seuraamalla</a:t>
            </a:r>
            <a:endParaRPr/>
          </a:p>
        </p:txBody>
      </p:sp>
      <p:sp>
        <p:nvSpPr>
          <p:cNvPr id="94" name="Google Shape;94;p2"/>
          <p:cNvSpPr txBox="1">
            <a:spLocks noGrp="1"/>
          </p:cNvSpPr>
          <p:nvPr>
            <p:ph type="body" idx="1"/>
          </p:nvPr>
        </p:nvSpPr>
        <p:spPr>
          <a:xfrm>
            <a:off x="514351" y="1803400"/>
            <a:ext cx="5490251" cy="471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i-FI"/>
              <a:t>Asioita opitaan seuraamalla ja jäljittelemällä toisten toimintaa ja tarkkailemalla heidän saamiaan palkkioita ja rangaistuksia.</a:t>
            </a:r>
            <a:endParaRPr/>
          </a:p>
          <a:p>
            <a:pPr marL="228600" lvl="0" indent="-2286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i-FI"/>
              <a:t>Bandura teki tutkimuksia väkivaltaisen käyttäytymisen oppimisesta.</a:t>
            </a:r>
            <a:endParaRPr/>
          </a:p>
          <a:p>
            <a:pPr marL="228600" lvl="0" indent="-2286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i-FI"/>
              <a:t>Mallioppimisessa palkkiot ovat rangaistuksia tehokkaampia.</a:t>
            </a:r>
            <a:endParaRPr/>
          </a:p>
          <a:p>
            <a:pPr marL="228600" lvl="0" indent="-2286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i-FI"/>
              <a:t>Mallioppiminen on usein tahatonta, mutta voi olla myös tietoista.</a:t>
            </a:r>
            <a:endParaRPr/>
          </a:p>
          <a:p>
            <a:pPr marL="228600" lvl="0" indent="-508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pic>
        <p:nvPicPr>
          <p:cNvPr id="95" name="Google Shape;95;p2" descr="Kuva, joka sisältää kohteen teksti, henkilö, erilainen&#10;&#10;Kuvaus luotu automaattisesti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004602" y="1978487"/>
            <a:ext cx="5417869" cy="41556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27086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"/>
          <p:cNvSpPr txBox="1">
            <a:spLocks noGrp="1"/>
          </p:cNvSpPr>
          <p:nvPr>
            <p:ph type="title"/>
          </p:nvPr>
        </p:nvSpPr>
        <p:spPr>
          <a:xfrm>
            <a:off x="552450" y="866775"/>
            <a:ext cx="10515600" cy="87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/>
              <a:t>Sopiva tuki auttaa oppimisessa</a:t>
            </a:r>
            <a:endParaRPr/>
          </a:p>
        </p:txBody>
      </p:sp>
      <p:sp>
        <p:nvSpPr>
          <p:cNvPr id="101" name="Google Shape;101;p3"/>
          <p:cNvSpPr txBox="1">
            <a:spLocks noGrp="1"/>
          </p:cNvSpPr>
          <p:nvPr>
            <p:ph type="body" idx="1"/>
          </p:nvPr>
        </p:nvSpPr>
        <p:spPr>
          <a:xfrm>
            <a:off x="552450" y="1736725"/>
            <a:ext cx="112014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68580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12"/>
              <a:buChar char="•"/>
            </a:pPr>
            <a:r>
              <a:rPr lang="fi-FI" b="1">
                <a:latin typeface="Calibri"/>
                <a:ea typeface="Calibri"/>
                <a:cs typeface="Calibri"/>
                <a:sym typeface="Calibri"/>
              </a:rPr>
              <a:t>Lähikehityksen vyöhykkeellä 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yksilö oppii tehokkaasti.</a:t>
            </a:r>
            <a:endParaRPr/>
          </a:p>
          <a:p>
            <a:pPr marL="1143000" lvl="1" indent="-457199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4"/>
              <a:buChar char="•"/>
            </a:pPr>
            <a:r>
              <a:rPr lang="fi-FI" sz="2600">
                <a:latin typeface="Calibri"/>
                <a:ea typeface="Calibri"/>
                <a:cs typeface="Calibri"/>
                <a:sym typeface="Calibri"/>
              </a:rPr>
              <a:t>Osaamisalue, jolla ei opi itse mutta oppii toisten tukemana.</a:t>
            </a:r>
            <a:endParaRPr sz="2600"/>
          </a:p>
          <a:p>
            <a:pPr marL="1143000" lvl="1" indent="-457199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704"/>
              <a:buChar char="•"/>
            </a:pPr>
            <a:r>
              <a:rPr lang="fi-FI" sz="2600">
                <a:latin typeface="Calibri"/>
                <a:ea typeface="Calibri"/>
                <a:cs typeface="Calibri"/>
                <a:sym typeface="Calibri"/>
              </a:rPr>
              <a:t>Käsite on peräisin Lev Vygotskylta, joka tutki oppimista vuorovaikutuksessa toisten kanssa.</a:t>
            </a:r>
            <a:endParaRPr sz="2600"/>
          </a:p>
          <a:p>
            <a:pPr marL="685800" lvl="0" indent="-4572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912"/>
              <a:buChar char="•"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Osallistuminen ja toimiminen asiantuntijoiden kanssa auttaa oppimaan: tätä hyödynnetään työssäoppimisessa ja </a:t>
            </a:r>
            <a:r>
              <a:rPr lang="fi-FI" b="1">
                <a:latin typeface="Calibri"/>
                <a:ea typeface="Calibri"/>
                <a:cs typeface="Calibri"/>
                <a:sym typeface="Calibri"/>
              </a:rPr>
              <a:t>vertaisoppimisessa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marL="685800" lvl="0" indent="-4572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912"/>
              <a:buChar char="•"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Yhteisöjen </a:t>
            </a:r>
            <a:r>
              <a:rPr lang="fi-FI" b="1">
                <a:latin typeface="Calibri"/>
                <a:ea typeface="Calibri"/>
                <a:cs typeface="Calibri"/>
                <a:sym typeface="Calibri"/>
              </a:rPr>
              <a:t>hiljainen tieto 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on mahdollista oppia osallistumalla toimintaan.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724540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"/>
          <p:cNvSpPr txBox="1">
            <a:spLocks noGrp="1"/>
          </p:cNvSpPr>
          <p:nvPr>
            <p:ph type="title"/>
          </p:nvPr>
        </p:nvSpPr>
        <p:spPr>
          <a:xfrm>
            <a:off x="438150" y="803274"/>
            <a:ext cx="10515600" cy="777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/>
              <a:t>Oppimiskulttuurit vaihtelevat</a:t>
            </a:r>
            <a:endParaRPr/>
          </a:p>
        </p:txBody>
      </p:sp>
      <p:sp>
        <p:nvSpPr>
          <p:cNvPr id="107" name="Google Shape;107;p4"/>
          <p:cNvSpPr txBox="1">
            <a:spLocks noGrp="1"/>
          </p:cNvSpPr>
          <p:nvPr>
            <p:ph type="body" idx="1"/>
          </p:nvPr>
        </p:nvSpPr>
        <p:spPr>
          <a:xfrm>
            <a:off x="438150" y="1676399"/>
            <a:ext cx="6505575" cy="4829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i-FI"/>
              <a:t>Eri kulttuureissa arvostetaan erilaisia asioita oppimisessa.</a:t>
            </a:r>
            <a:endParaRPr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fi-FI"/>
              <a:t>Hyvät suoritukset</a:t>
            </a:r>
            <a:endParaRPr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fi-FI"/>
              <a:t>Tiedon soveltaminen käytäntöön</a:t>
            </a:r>
            <a:endParaRPr/>
          </a:p>
          <a:p>
            <a:pPr marL="22860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i-FI"/>
              <a:t>Yksilökeskeinen oppimiskulttuuri</a:t>
            </a:r>
            <a:endParaRPr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fi-FI"/>
              <a:t>Korostetaan oppijan omia lähtökohtia ja kiinnostuksen kohteita.</a:t>
            </a:r>
            <a:endParaRPr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fi-FI"/>
              <a:t>Itsen toteuttaminen</a:t>
            </a:r>
            <a:endParaRPr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fi-FI"/>
              <a:t>Menestyminen yksilöstä kiinni</a:t>
            </a:r>
            <a:endParaRPr/>
          </a:p>
          <a:p>
            <a:pPr marL="22860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i-FI"/>
              <a:t>Yhteisökeskeinen oppimiskulttuuri</a:t>
            </a:r>
            <a:endParaRPr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fi-FI"/>
              <a:t>Toimiminen yhteisön hyväksi</a:t>
            </a:r>
            <a:endParaRPr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fi-FI"/>
              <a:t>Ahkeruus </a:t>
            </a:r>
            <a:endParaRPr/>
          </a:p>
          <a:p>
            <a:pPr marL="68580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fi-FI"/>
              <a:t>Stressi ja uupuminen</a:t>
            </a:r>
            <a:endParaRPr/>
          </a:p>
          <a:p>
            <a:pPr marL="685800" lvl="1" indent="-762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</p:txBody>
      </p:sp>
      <p:pic>
        <p:nvPicPr>
          <p:cNvPr id="108" name="Google Shape;108;p4" descr="Kuva, joka sisältää kohteen sisä, henkilö, sotkuinen&#10;&#10;Kuvaus luotu automaattisesti"/>
          <p:cNvPicPr preferRelativeResize="0"/>
          <p:nvPr/>
        </p:nvPicPr>
        <p:blipFill rotWithShape="1">
          <a:blip r:embed="rId3">
            <a:alphaModFix/>
          </a:blip>
          <a:srcRect t="10591" b="4766"/>
          <a:stretch/>
        </p:blipFill>
        <p:spPr>
          <a:xfrm>
            <a:off x="6943725" y="2501898"/>
            <a:ext cx="4795199" cy="31781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91682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Google Shape;113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771629" y="1076959"/>
            <a:ext cx="4648742" cy="51619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69043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152</Words>
  <Application>Microsoft Office PowerPoint</Application>
  <PresentationFormat>Laajakuva</PresentationFormat>
  <Paragraphs>24</Paragraphs>
  <Slides>5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Office-teema</vt:lpstr>
      <vt:lpstr>Skeema 1  5.18 Oppiminen tapahtuu vuorovaikutuksessa ympäristön kanssa  Ydinsisältö</vt:lpstr>
      <vt:lpstr>Oppimista tapahtuu myös mallia seuraamalla</vt:lpstr>
      <vt:lpstr>Sopiva tuki auttaa oppimisessa</vt:lpstr>
      <vt:lpstr>Oppimiskulttuurit vaihtelevat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Skeema 1  5.18 Oppiminen tapahtuu vuorovaikutuksessa ympäristön kanssa  Ydinsisältö</dc:title>
  <dc:creator>Sandelin Raili</dc:creator>
  <cp:lastModifiedBy>Sandelin Raili</cp:lastModifiedBy>
  <cp:revision>1</cp:revision>
  <dcterms:created xsi:type="dcterms:W3CDTF">2021-12-17T12:39:21Z</dcterms:created>
  <dcterms:modified xsi:type="dcterms:W3CDTF">2021-12-17T12:39:36Z</dcterms:modified>
</cp:coreProperties>
</file>