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9" r:id="rId3"/>
    <p:sldId id="267" r:id="rId4"/>
    <p:sldId id="268" r:id="rId5"/>
    <p:sldId id="269" r:id="rId6"/>
    <p:sldId id="270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786058"/>
            <a:ext cx="7772400" cy="727071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err="1" smtClean="0"/>
              <a:t>Indsæt</a:t>
            </a:r>
            <a:r>
              <a:rPr lang="en-US" dirty="0" smtClean="0"/>
              <a:t> </a:t>
            </a:r>
            <a:r>
              <a:rPr lang="en-US" dirty="0" err="1" smtClean="0"/>
              <a:t>titel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14762"/>
            <a:ext cx="6400800" cy="16145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Indsæt</a:t>
            </a:r>
            <a:r>
              <a:rPr lang="en-US" dirty="0" smtClean="0"/>
              <a:t> </a:t>
            </a:r>
            <a:r>
              <a:rPr lang="en-US" dirty="0" err="1" smtClean="0"/>
              <a:t>undertitel</a:t>
            </a:r>
            <a:endParaRPr lang="da-D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med under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8596" y="1071546"/>
            <a:ext cx="8229600" cy="71438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Slide </a:t>
            </a:r>
            <a:r>
              <a:rPr lang="en-US" dirty="0" err="1" smtClean="0"/>
              <a:t>titel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268667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800"/>
            </a:lvl1pPr>
            <a:lvl2pPr>
              <a:buFont typeface="Arial" pitchFamily="34" charset="0"/>
              <a:buChar char="›"/>
              <a:defRPr sz="2600">
                <a:solidFill>
                  <a:schemeClr val="accent6"/>
                </a:solidFill>
              </a:defRPr>
            </a:lvl2pPr>
            <a:lvl3pPr>
              <a:buClr>
                <a:schemeClr val="accent6"/>
              </a:buClr>
              <a:defRPr/>
            </a:lvl3pPr>
            <a:lvl4pPr>
              <a:defRPr>
                <a:solidFill>
                  <a:schemeClr val="accent6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a-DK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28596" y="1857364"/>
            <a:ext cx="8501092" cy="571496"/>
          </a:xfrm>
          <a:prstGeom prst="rect">
            <a:avLst/>
          </a:prstGeom>
        </p:spPr>
        <p:txBody>
          <a:bodyPr/>
          <a:lstStyle>
            <a:lvl1pPr>
              <a:buNone/>
              <a:defRPr sz="30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dirty="0" smtClean="0"/>
              <a:t>Undertitel eller Bullet titel</a:t>
            </a:r>
            <a:endParaRPr lang="da-D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8596" y="1071546"/>
            <a:ext cx="8229600" cy="71438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Slide </a:t>
            </a:r>
            <a:r>
              <a:rPr lang="en-US" dirty="0" err="1" smtClean="0"/>
              <a:t>titel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3714776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800"/>
            </a:lvl1pPr>
            <a:lvl2pPr>
              <a:buFont typeface="Arial" pitchFamily="34" charset="0"/>
              <a:buChar char="›"/>
              <a:defRPr sz="2600">
                <a:solidFill>
                  <a:schemeClr val="accent6"/>
                </a:solidFill>
              </a:defRPr>
            </a:lvl2pPr>
            <a:lvl4pPr>
              <a:defRPr>
                <a:solidFill>
                  <a:schemeClr val="accent6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unde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28596" y="1071546"/>
            <a:ext cx="8229600" cy="71438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Slide </a:t>
            </a:r>
            <a:r>
              <a:rPr lang="en-US" dirty="0" err="1" smtClean="0"/>
              <a:t>titel</a:t>
            </a:r>
            <a:endParaRPr lang="da-DK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28596" y="1857364"/>
            <a:ext cx="8253850" cy="571496"/>
          </a:xfrm>
          <a:prstGeom prst="rect">
            <a:avLst/>
          </a:prstGeom>
        </p:spPr>
        <p:txBody>
          <a:bodyPr/>
          <a:lstStyle>
            <a:lvl1pPr>
              <a:buNone/>
              <a:defRPr sz="3000" b="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dirty="0" smtClean="0"/>
              <a:t>Undertitel</a:t>
            </a:r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underside uden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14380"/>
          </a:xfrm>
        </p:spPr>
        <p:txBody>
          <a:bodyPr/>
          <a:lstStyle/>
          <a:p>
            <a:pPr algn="ctr"/>
            <a:r>
              <a:rPr lang="da-DK" sz="4000" dirty="0"/>
              <a:t>Drengene efter pigerne/DEP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0"/>
          </p:nvPr>
        </p:nvSpPr>
        <p:spPr>
          <a:xfrm>
            <a:off x="395536" y="1484784"/>
            <a:ext cx="8253850" cy="571496"/>
          </a:xfrm>
        </p:spPr>
        <p:txBody>
          <a:bodyPr/>
          <a:lstStyle/>
          <a:p>
            <a:pPr marL="0" indent="0" algn="ctr"/>
            <a:endParaRPr lang="da-DK" dirty="0"/>
          </a:p>
          <a:p>
            <a:pPr marL="0" indent="0" algn="ctr"/>
            <a:endParaRPr lang="da-DK" dirty="0" smtClean="0"/>
          </a:p>
          <a:p>
            <a:pPr marL="0" indent="0" algn="ctr"/>
            <a:r>
              <a:rPr lang="en-US" dirty="0" smtClean="0"/>
              <a:t>Project background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4176464" cy="3062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02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714380"/>
          </a:xfrm>
        </p:spPr>
        <p:txBody>
          <a:bodyPr/>
          <a:lstStyle/>
          <a:p>
            <a:r>
              <a:rPr lang="da-DK" sz="3600" dirty="0" smtClean="0"/>
              <a:t>Drengene efter pigerne </a:t>
            </a:r>
            <a:r>
              <a:rPr lang="da-DK" sz="2400" dirty="0" smtClean="0"/>
              <a:t>- </a:t>
            </a:r>
            <a:r>
              <a:rPr lang="en-US" sz="2400" dirty="0" smtClean="0"/>
              <a:t> developing and testing new guidance methods. Gender stereotypical choices </a:t>
            </a:r>
            <a:endParaRPr lang="en-US" sz="24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28596" y="1916832"/>
            <a:ext cx="8229600" cy="432048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Theoretical background:</a:t>
            </a:r>
          </a:p>
          <a:p>
            <a:r>
              <a:rPr lang="en-US" dirty="0" smtClean="0"/>
              <a:t>Linda </a:t>
            </a:r>
            <a:r>
              <a:rPr lang="en-US" dirty="0" err="1" smtClean="0"/>
              <a:t>Gottfredson</a:t>
            </a:r>
            <a:r>
              <a:rPr lang="en-US" dirty="0" smtClean="0"/>
              <a:t> – where does interests come from?</a:t>
            </a:r>
          </a:p>
          <a:p>
            <a:r>
              <a:rPr lang="en-US" dirty="0" smtClean="0"/>
              <a:t>Social Cognitive Career Theory - self-efficacy</a:t>
            </a:r>
          </a:p>
          <a:p>
            <a:r>
              <a:rPr lang="en-US" dirty="0" smtClean="0"/>
              <a:t>Common</a:t>
            </a:r>
            <a:r>
              <a:rPr lang="en-US" dirty="0" smtClean="0"/>
              <a:t> assumptions:</a:t>
            </a:r>
          </a:p>
          <a:p>
            <a:pPr>
              <a:buFontTx/>
              <a:buChar char="-"/>
            </a:pPr>
            <a:r>
              <a:rPr lang="en-US" dirty="0" smtClean="0"/>
              <a:t>The social background</a:t>
            </a:r>
            <a:r>
              <a:rPr lang="en-US" dirty="0" smtClean="0"/>
              <a:t>/context shapes individual conceptions - ”my possible choices”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The career choice connected to social processes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20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6807700" cy="714380"/>
          </a:xfrm>
        </p:spPr>
        <p:txBody>
          <a:bodyPr/>
          <a:lstStyle/>
          <a:p>
            <a:r>
              <a:rPr lang="da-DK" sz="4000" dirty="0" err="1" smtClean="0"/>
              <a:t>Theoretical</a:t>
            </a:r>
            <a:r>
              <a:rPr lang="da-DK" sz="4000" dirty="0" smtClean="0"/>
              <a:t> approach, 1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28596" y="1412776"/>
            <a:ext cx="8229600" cy="4680520"/>
          </a:xfrm>
        </p:spPr>
        <p:txBody>
          <a:bodyPr/>
          <a:lstStyle/>
          <a:p>
            <a:r>
              <a:rPr lang="en-US" dirty="0" err="1" smtClean="0"/>
              <a:t>Gottfredson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smtClean="0"/>
              <a:t>Young people reproduce their parents ”social order” – e.g. in regards to gender and status</a:t>
            </a:r>
          </a:p>
          <a:p>
            <a:pPr>
              <a:buFontTx/>
              <a:buChar char="-"/>
            </a:pPr>
            <a:r>
              <a:rPr lang="en-US" dirty="0" smtClean="0"/>
              <a:t>Through individual development processes the individual circumscribe their options/preferences as a result of their subjective picture of themselves.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Gender stereotypical perceptions of occupations and their ”inhabitants” </a:t>
            </a:r>
          </a:p>
          <a:p>
            <a:pPr>
              <a:buFontTx/>
              <a:buChar char="-"/>
            </a:pPr>
            <a:r>
              <a:rPr lang="en-US" dirty="0" smtClean="0"/>
              <a:t>The choice of education is about ” implementing your social self” – social acceptance.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6609928" cy="714380"/>
          </a:xfrm>
        </p:spPr>
        <p:txBody>
          <a:bodyPr/>
          <a:lstStyle/>
          <a:p>
            <a:r>
              <a:rPr lang="da-DK" dirty="0" err="1" smtClean="0"/>
              <a:t>Theoretical</a:t>
            </a:r>
            <a:r>
              <a:rPr lang="da-DK" dirty="0" smtClean="0"/>
              <a:t> approach, 2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28596" y="1484784"/>
            <a:ext cx="8229600" cy="4896544"/>
          </a:xfrm>
        </p:spPr>
        <p:txBody>
          <a:bodyPr/>
          <a:lstStyle/>
          <a:p>
            <a:r>
              <a:rPr lang="en-US" dirty="0" smtClean="0"/>
              <a:t>SCCT:</a:t>
            </a:r>
          </a:p>
          <a:p>
            <a:pPr>
              <a:buFontTx/>
              <a:buChar char="-"/>
            </a:pPr>
            <a:r>
              <a:rPr lang="en-US" dirty="0" smtClean="0"/>
              <a:t>Subjective perceptions of self (self-efficacy) guides choices, motivation and perseverance </a:t>
            </a:r>
          </a:p>
          <a:p>
            <a:pPr>
              <a:buFontTx/>
              <a:buChar char="-"/>
            </a:pPr>
            <a:r>
              <a:rPr lang="en-US" dirty="0" smtClean="0"/>
              <a:t>Earlier learning experiences influence individuals perception (access to a limited ”menu”) </a:t>
            </a:r>
          </a:p>
          <a:p>
            <a:pPr>
              <a:buFontTx/>
              <a:buChar char="-"/>
            </a:pPr>
            <a:r>
              <a:rPr lang="en-US" dirty="0" smtClean="0"/>
              <a:t>Outcome expectations (positive/negative) affects career aspirations (or the lack of same) </a:t>
            </a:r>
          </a:p>
          <a:p>
            <a:pPr>
              <a:buFontTx/>
              <a:buChar char="-"/>
            </a:pPr>
            <a:r>
              <a:rPr lang="en-US" dirty="0" smtClean="0"/>
              <a:t>If you give up believing, that you can reach desired goals, you will either not try or give up along the way. </a:t>
            </a:r>
          </a:p>
          <a:p>
            <a:pPr>
              <a:buFontTx/>
              <a:buChar char="-"/>
            </a:pPr>
            <a:endParaRPr lang="da-DK" dirty="0" smtClean="0"/>
          </a:p>
          <a:p>
            <a:pPr>
              <a:buFontTx/>
              <a:buChar char="-"/>
            </a:pPr>
            <a:endParaRPr lang="da-DK" dirty="0" smtClean="0"/>
          </a:p>
          <a:p>
            <a:pPr>
              <a:buFontTx/>
              <a:buChar char="-"/>
            </a:pPr>
            <a:endParaRPr lang="da-DK" dirty="0" smtClean="0"/>
          </a:p>
          <a:p>
            <a:pPr>
              <a:buFontTx/>
              <a:buChar char="-"/>
            </a:pPr>
            <a:endParaRPr lang="da-DK" dirty="0" smtClean="0"/>
          </a:p>
          <a:p>
            <a:pPr>
              <a:buFontTx/>
              <a:buChar char="-"/>
            </a:pPr>
            <a:endParaRPr lang="da-DK" dirty="0" smtClean="0"/>
          </a:p>
          <a:p>
            <a:pPr>
              <a:buFontTx/>
              <a:buChar char="-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72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015612" cy="714380"/>
          </a:xfrm>
        </p:spPr>
        <p:txBody>
          <a:bodyPr/>
          <a:lstStyle/>
          <a:p>
            <a:r>
              <a:rPr lang="da-DK" sz="4000" dirty="0" smtClean="0"/>
              <a:t>Target </a:t>
            </a:r>
            <a:r>
              <a:rPr lang="da-DK" sz="4000" dirty="0" err="1" smtClean="0"/>
              <a:t>groups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28596" y="1628800"/>
            <a:ext cx="8229600" cy="4752528"/>
          </a:xfrm>
        </p:spPr>
        <p:txBody>
          <a:bodyPr/>
          <a:lstStyle/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r>
              <a:rPr lang="en-US" dirty="0" smtClean="0"/>
              <a:t>Boys in </a:t>
            </a:r>
            <a:r>
              <a:rPr lang="en-US" dirty="0" err="1" smtClean="0"/>
              <a:t>compulsary</a:t>
            </a:r>
            <a:r>
              <a:rPr lang="en-US" dirty="0" smtClean="0"/>
              <a:t> school (8. grade) – selected </a:t>
            </a:r>
            <a:r>
              <a:rPr lang="en-US" dirty="0" smtClean="0"/>
              <a:t>”special needs pupils”.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Boys who has left </a:t>
            </a:r>
            <a:r>
              <a:rPr lang="en-US" dirty="0" err="1" smtClean="0"/>
              <a:t>compulsary</a:t>
            </a:r>
            <a:r>
              <a:rPr lang="en-US" dirty="0" smtClean="0"/>
              <a:t> </a:t>
            </a:r>
            <a:r>
              <a:rPr lang="en-US" dirty="0" smtClean="0"/>
              <a:t>school and are not enrolled in a youth education program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23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5799588" cy="714380"/>
          </a:xfrm>
        </p:spPr>
        <p:txBody>
          <a:bodyPr/>
          <a:lstStyle/>
          <a:p>
            <a:r>
              <a:rPr lang="da-DK" sz="4000" dirty="0" smtClean="0"/>
              <a:t>Project </a:t>
            </a:r>
            <a:r>
              <a:rPr lang="da-DK" sz="4000" dirty="0" err="1" smtClean="0"/>
              <a:t>objectives</a:t>
            </a:r>
            <a:r>
              <a:rPr lang="da-DK" sz="4000" dirty="0" smtClean="0"/>
              <a:t> 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28596" y="1484784"/>
            <a:ext cx="8229600" cy="4968552"/>
          </a:xfrm>
        </p:spPr>
        <p:txBody>
          <a:bodyPr/>
          <a:lstStyle/>
          <a:p>
            <a:pPr marL="0" indent="0">
              <a:buNone/>
            </a:pPr>
            <a:r>
              <a:rPr lang="da-DK" u="sng" dirty="0" smtClean="0"/>
              <a:t>The Project </a:t>
            </a:r>
            <a:r>
              <a:rPr lang="da-DK" u="sng" dirty="0" err="1" smtClean="0"/>
              <a:t>aims</a:t>
            </a:r>
            <a:r>
              <a:rPr lang="da-DK" u="sng" dirty="0" smtClean="0"/>
              <a:t>:</a:t>
            </a:r>
            <a:endParaRPr lang="da-DK" u="sng" dirty="0" smtClean="0"/>
          </a:p>
          <a:p>
            <a:r>
              <a:rPr lang="en-US" dirty="0" smtClean="0"/>
              <a:t>Develop </a:t>
            </a:r>
            <a:r>
              <a:rPr lang="da-DK" dirty="0" smtClean="0"/>
              <a:t>and test guidance </a:t>
            </a:r>
            <a:r>
              <a:rPr lang="en-US" dirty="0" smtClean="0"/>
              <a:t>methods aiming at compensating for gender stereotypical career choices.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Collect Danish experiences (3 regional Youth Guidance Centers) from working from a specific theoretical</a:t>
            </a:r>
            <a:r>
              <a:rPr lang="en-US" dirty="0" smtClean="0"/>
              <a:t>/methodological perspective Focus on boys gender stereotypical choices.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59737"/>
      </p:ext>
    </p:extLst>
  </p:cSld>
  <p:clrMapOvr>
    <a:masterClrMapping/>
  </p:clrMapOvr>
</p:sld>
</file>

<file path=ppt/theme/theme1.xml><?xml version="1.0" encoding="utf-8"?>
<a:theme xmlns:a="http://schemas.openxmlformats.org/drawingml/2006/main" name="Lisbeth - Tom underside">
  <a:themeElements>
    <a:clrScheme name="Overskrift">
      <a:dk1>
        <a:srgbClr val="2E3670"/>
      </a:dk1>
      <a:lt1>
        <a:sysClr val="window" lastClr="FFFFFF"/>
      </a:lt1>
      <a:dk2>
        <a:srgbClr val="1F497D"/>
      </a:dk2>
      <a:lt2>
        <a:srgbClr val="EEECE1"/>
      </a:lt2>
      <a:accent1>
        <a:srgbClr val="FF9700"/>
      </a:accent1>
      <a:accent2>
        <a:srgbClr val="171B38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97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278</Words>
  <Application>Microsoft Office PowerPoint</Application>
  <PresentationFormat>Skærmshow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Lisbeth - Tom underside</vt:lpstr>
      <vt:lpstr>Drengene efter pigerne/DEP</vt:lpstr>
      <vt:lpstr>Drengene efter pigerne -  developing and testing new guidance methods. Gender stereotypical choices </vt:lpstr>
      <vt:lpstr>Theoretical approach, 1</vt:lpstr>
      <vt:lpstr>Theoretical approach, 2</vt:lpstr>
      <vt:lpstr>Target groups</vt:lpstr>
      <vt:lpstr>Project objectives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Karotten</dc:creator>
  <cp:lastModifiedBy>Lisbeth</cp:lastModifiedBy>
  <cp:revision>76</cp:revision>
  <dcterms:created xsi:type="dcterms:W3CDTF">2012-08-13T07:29:23Z</dcterms:created>
  <dcterms:modified xsi:type="dcterms:W3CDTF">2012-11-03T10:56:29Z</dcterms:modified>
</cp:coreProperties>
</file>