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65" r:id="rId4"/>
    <p:sldId id="266" r:id="rId5"/>
    <p:sldId id="267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735"/>
    <p:restoredTop sz="94737"/>
  </p:normalViewPr>
  <p:slideViewPr>
    <p:cSldViewPr snapToGrid="0" snapToObjects="1">
      <p:cViewPr varScale="1">
        <p:scale>
          <a:sx n="84" d="100"/>
          <a:sy n="84" d="100"/>
        </p:scale>
        <p:origin x="200" y="7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78250E-9DB6-4F37-9053-B851B02C103B}" type="doc">
      <dgm:prSet loTypeId="urn:microsoft.com/office/officeart/2005/8/layout/hierarchy3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E3ED72C-04B9-4A56-B93F-5E3FBA14509F}">
      <dgm:prSet/>
      <dgm:spPr/>
      <dgm:t>
        <a:bodyPr/>
        <a:lstStyle/>
        <a:p>
          <a:r>
            <a:rPr lang="fi-FI" b="0" i="0" dirty="0"/>
            <a:t>Mitä yhtäläisyyksiä tai eroja suositusten välillä? </a:t>
          </a:r>
          <a:endParaRPr lang="en-US" dirty="0"/>
        </a:p>
      </dgm:t>
    </dgm:pt>
    <dgm:pt modelId="{35E81C9A-9B7C-4325-8EF4-A0819D5735F5}" type="parTrans" cxnId="{5E57BD7A-289F-4F20-9949-D6E2020BB239}">
      <dgm:prSet/>
      <dgm:spPr/>
      <dgm:t>
        <a:bodyPr/>
        <a:lstStyle/>
        <a:p>
          <a:endParaRPr lang="en-US"/>
        </a:p>
      </dgm:t>
    </dgm:pt>
    <dgm:pt modelId="{F6BE5BDF-2B01-4642-A1A6-6E3CF39F00C1}" type="sibTrans" cxnId="{5E57BD7A-289F-4F20-9949-D6E2020BB239}">
      <dgm:prSet/>
      <dgm:spPr/>
      <dgm:t>
        <a:bodyPr/>
        <a:lstStyle/>
        <a:p>
          <a:endParaRPr lang="en-US"/>
        </a:p>
      </dgm:t>
    </dgm:pt>
    <dgm:pt modelId="{499B00DC-3B89-497E-AF9D-87E804DEF89C}">
      <dgm:prSet/>
      <dgm:spPr/>
      <dgm:t>
        <a:bodyPr/>
        <a:lstStyle/>
        <a:p>
          <a:r>
            <a:rPr lang="fi-FI" b="0" i="0" dirty="0"/>
            <a:t>Mitkä eri asiat painottuvat eri ikäisillä? </a:t>
          </a:r>
          <a:endParaRPr lang="en-US" dirty="0"/>
        </a:p>
      </dgm:t>
    </dgm:pt>
    <dgm:pt modelId="{D2B99FBE-4CD5-43A0-BDB8-20AF6E6BAF89}" type="parTrans" cxnId="{2C4C9EA7-E68F-4112-9FDF-11234541966C}">
      <dgm:prSet/>
      <dgm:spPr/>
      <dgm:t>
        <a:bodyPr/>
        <a:lstStyle/>
        <a:p>
          <a:endParaRPr lang="en-US"/>
        </a:p>
      </dgm:t>
    </dgm:pt>
    <dgm:pt modelId="{62060278-7AA4-4967-BE9F-9FBAF374A190}" type="sibTrans" cxnId="{2C4C9EA7-E68F-4112-9FDF-11234541966C}">
      <dgm:prSet/>
      <dgm:spPr/>
      <dgm:t>
        <a:bodyPr/>
        <a:lstStyle/>
        <a:p>
          <a:endParaRPr lang="en-US"/>
        </a:p>
      </dgm:t>
    </dgm:pt>
    <dgm:pt modelId="{0CD5E4EF-D5A2-5B4E-91D1-E65CBE704D6D}" type="pres">
      <dgm:prSet presAssocID="{BD78250E-9DB6-4F37-9053-B851B02C103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E95F020-17DC-B642-BABF-628D862B59CE}" type="pres">
      <dgm:prSet presAssocID="{CE3ED72C-04B9-4A56-B93F-5E3FBA14509F}" presName="root" presStyleCnt="0"/>
      <dgm:spPr/>
    </dgm:pt>
    <dgm:pt modelId="{EFFF74BA-1637-B94B-9EA5-D5526C955C47}" type="pres">
      <dgm:prSet presAssocID="{CE3ED72C-04B9-4A56-B93F-5E3FBA14509F}" presName="rootComposite" presStyleCnt="0"/>
      <dgm:spPr/>
    </dgm:pt>
    <dgm:pt modelId="{957481C5-51EF-424F-AE9C-80E3C32E468F}" type="pres">
      <dgm:prSet presAssocID="{CE3ED72C-04B9-4A56-B93F-5E3FBA14509F}" presName="rootText" presStyleLbl="node1" presStyleIdx="0" presStyleCnt="2"/>
      <dgm:spPr/>
    </dgm:pt>
    <dgm:pt modelId="{0CE02BB1-A4CC-8541-A91F-F5D8530164D0}" type="pres">
      <dgm:prSet presAssocID="{CE3ED72C-04B9-4A56-B93F-5E3FBA14509F}" presName="rootConnector" presStyleLbl="node1" presStyleIdx="0" presStyleCnt="2"/>
      <dgm:spPr/>
    </dgm:pt>
    <dgm:pt modelId="{7A3B5FBE-819C-9B40-BC68-889B1E3B228D}" type="pres">
      <dgm:prSet presAssocID="{CE3ED72C-04B9-4A56-B93F-5E3FBA14509F}" presName="childShape" presStyleCnt="0"/>
      <dgm:spPr/>
    </dgm:pt>
    <dgm:pt modelId="{7160B410-14BA-E04D-BD8A-286F9E54CBF1}" type="pres">
      <dgm:prSet presAssocID="{499B00DC-3B89-497E-AF9D-87E804DEF89C}" presName="root" presStyleCnt="0"/>
      <dgm:spPr/>
    </dgm:pt>
    <dgm:pt modelId="{7EF1EED0-6CED-5746-8029-D2D08D7EC74F}" type="pres">
      <dgm:prSet presAssocID="{499B00DC-3B89-497E-AF9D-87E804DEF89C}" presName="rootComposite" presStyleCnt="0"/>
      <dgm:spPr/>
    </dgm:pt>
    <dgm:pt modelId="{A15B9364-1B04-2A49-9ACB-D16D91EFB8D4}" type="pres">
      <dgm:prSet presAssocID="{499B00DC-3B89-497E-AF9D-87E804DEF89C}" presName="rootText" presStyleLbl="node1" presStyleIdx="1" presStyleCnt="2"/>
      <dgm:spPr/>
    </dgm:pt>
    <dgm:pt modelId="{57AA6046-8FC1-284F-B9A7-B441F44EF806}" type="pres">
      <dgm:prSet presAssocID="{499B00DC-3B89-497E-AF9D-87E804DEF89C}" presName="rootConnector" presStyleLbl="node1" presStyleIdx="1" presStyleCnt="2"/>
      <dgm:spPr/>
    </dgm:pt>
    <dgm:pt modelId="{A2A1B6ED-C4A2-AE4C-9107-ECE842F5729E}" type="pres">
      <dgm:prSet presAssocID="{499B00DC-3B89-497E-AF9D-87E804DEF89C}" presName="childShape" presStyleCnt="0"/>
      <dgm:spPr/>
    </dgm:pt>
  </dgm:ptLst>
  <dgm:cxnLst>
    <dgm:cxn modelId="{A46E0357-B3EC-1C46-9392-0430D86123B6}" type="presOf" srcId="{CE3ED72C-04B9-4A56-B93F-5E3FBA14509F}" destId="{0CE02BB1-A4CC-8541-A91F-F5D8530164D0}" srcOrd="1" destOrd="0" presId="urn:microsoft.com/office/officeart/2005/8/layout/hierarchy3"/>
    <dgm:cxn modelId="{55A2275F-C2BB-DC4D-AD45-718F3E9ADE40}" type="presOf" srcId="{CE3ED72C-04B9-4A56-B93F-5E3FBA14509F}" destId="{957481C5-51EF-424F-AE9C-80E3C32E468F}" srcOrd="0" destOrd="0" presId="urn:microsoft.com/office/officeart/2005/8/layout/hierarchy3"/>
    <dgm:cxn modelId="{0567F169-C310-AA44-9A1D-875B2CB64EFE}" type="presOf" srcId="{499B00DC-3B89-497E-AF9D-87E804DEF89C}" destId="{57AA6046-8FC1-284F-B9A7-B441F44EF806}" srcOrd="1" destOrd="0" presId="urn:microsoft.com/office/officeart/2005/8/layout/hierarchy3"/>
    <dgm:cxn modelId="{5E57BD7A-289F-4F20-9949-D6E2020BB239}" srcId="{BD78250E-9DB6-4F37-9053-B851B02C103B}" destId="{CE3ED72C-04B9-4A56-B93F-5E3FBA14509F}" srcOrd="0" destOrd="0" parTransId="{35E81C9A-9B7C-4325-8EF4-A0819D5735F5}" sibTransId="{F6BE5BDF-2B01-4642-A1A6-6E3CF39F00C1}"/>
    <dgm:cxn modelId="{C939A27C-4EB4-6049-950B-D5F20C4B5405}" type="presOf" srcId="{499B00DC-3B89-497E-AF9D-87E804DEF89C}" destId="{A15B9364-1B04-2A49-9ACB-D16D91EFB8D4}" srcOrd="0" destOrd="0" presId="urn:microsoft.com/office/officeart/2005/8/layout/hierarchy3"/>
    <dgm:cxn modelId="{2C4C9EA7-E68F-4112-9FDF-11234541966C}" srcId="{BD78250E-9DB6-4F37-9053-B851B02C103B}" destId="{499B00DC-3B89-497E-AF9D-87E804DEF89C}" srcOrd="1" destOrd="0" parTransId="{D2B99FBE-4CD5-43A0-BDB8-20AF6E6BAF89}" sibTransId="{62060278-7AA4-4967-BE9F-9FBAF374A190}"/>
    <dgm:cxn modelId="{985E9BE4-330D-5F43-A14D-DB68043D0A82}" type="presOf" srcId="{BD78250E-9DB6-4F37-9053-B851B02C103B}" destId="{0CD5E4EF-D5A2-5B4E-91D1-E65CBE704D6D}" srcOrd="0" destOrd="0" presId="urn:microsoft.com/office/officeart/2005/8/layout/hierarchy3"/>
    <dgm:cxn modelId="{49EFD4CD-2A12-BB45-955F-EBD19079687C}" type="presParOf" srcId="{0CD5E4EF-D5A2-5B4E-91D1-E65CBE704D6D}" destId="{1E95F020-17DC-B642-BABF-628D862B59CE}" srcOrd="0" destOrd="0" presId="urn:microsoft.com/office/officeart/2005/8/layout/hierarchy3"/>
    <dgm:cxn modelId="{4DD44D7D-BDA8-1D4F-AD7D-36466A7D6E82}" type="presParOf" srcId="{1E95F020-17DC-B642-BABF-628D862B59CE}" destId="{EFFF74BA-1637-B94B-9EA5-D5526C955C47}" srcOrd="0" destOrd="0" presId="urn:microsoft.com/office/officeart/2005/8/layout/hierarchy3"/>
    <dgm:cxn modelId="{856830F9-59EC-2447-9FB0-F489B649D8C5}" type="presParOf" srcId="{EFFF74BA-1637-B94B-9EA5-D5526C955C47}" destId="{957481C5-51EF-424F-AE9C-80E3C32E468F}" srcOrd="0" destOrd="0" presId="urn:microsoft.com/office/officeart/2005/8/layout/hierarchy3"/>
    <dgm:cxn modelId="{E9FDD3F7-D39D-494D-B454-77C420049F83}" type="presParOf" srcId="{EFFF74BA-1637-B94B-9EA5-D5526C955C47}" destId="{0CE02BB1-A4CC-8541-A91F-F5D8530164D0}" srcOrd="1" destOrd="0" presId="urn:microsoft.com/office/officeart/2005/8/layout/hierarchy3"/>
    <dgm:cxn modelId="{A1D6AFA6-B89E-6048-8EF8-27CB0664FE3A}" type="presParOf" srcId="{1E95F020-17DC-B642-BABF-628D862B59CE}" destId="{7A3B5FBE-819C-9B40-BC68-889B1E3B228D}" srcOrd="1" destOrd="0" presId="urn:microsoft.com/office/officeart/2005/8/layout/hierarchy3"/>
    <dgm:cxn modelId="{B7FAFB10-16F9-F746-9186-A4A00150D547}" type="presParOf" srcId="{0CD5E4EF-D5A2-5B4E-91D1-E65CBE704D6D}" destId="{7160B410-14BA-E04D-BD8A-286F9E54CBF1}" srcOrd="1" destOrd="0" presId="urn:microsoft.com/office/officeart/2005/8/layout/hierarchy3"/>
    <dgm:cxn modelId="{9A6CF994-7DD6-6046-8541-A39DBFDDE53D}" type="presParOf" srcId="{7160B410-14BA-E04D-BD8A-286F9E54CBF1}" destId="{7EF1EED0-6CED-5746-8029-D2D08D7EC74F}" srcOrd="0" destOrd="0" presId="urn:microsoft.com/office/officeart/2005/8/layout/hierarchy3"/>
    <dgm:cxn modelId="{D755A426-656F-FE4A-AE26-7CE2F23CF3F9}" type="presParOf" srcId="{7EF1EED0-6CED-5746-8029-D2D08D7EC74F}" destId="{A15B9364-1B04-2A49-9ACB-D16D91EFB8D4}" srcOrd="0" destOrd="0" presId="urn:microsoft.com/office/officeart/2005/8/layout/hierarchy3"/>
    <dgm:cxn modelId="{6C0616DE-1608-F241-8CC2-E4DF8C8250C5}" type="presParOf" srcId="{7EF1EED0-6CED-5746-8029-D2D08D7EC74F}" destId="{57AA6046-8FC1-284F-B9A7-B441F44EF806}" srcOrd="1" destOrd="0" presId="urn:microsoft.com/office/officeart/2005/8/layout/hierarchy3"/>
    <dgm:cxn modelId="{E524B815-8058-0443-A7BA-73D7F3DABD44}" type="presParOf" srcId="{7160B410-14BA-E04D-BD8A-286F9E54CBF1}" destId="{A2A1B6ED-C4A2-AE4C-9107-ECE842F5729E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7481C5-51EF-424F-AE9C-80E3C32E468F}">
      <dsp:nvSpPr>
        <dsp:cNvPr id="0" name=""/>
        <dsp:cNvSpPr/>
      </dsp:nvSpPr>
      <dsp:spPr>
        <a:xfrm>
          <a:off x="1174" y="474004"/>
          <a:ext cx="4276903" cy="213845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75" tIns="44450" rIns="66675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500" b="0" i="0" kern="1200" dirty="0"/>
            <a:t>Mitä yhtäläisyyksiä tai eroja suositusten välillä? </a:t>
          </a:r>
          <a:endParaRPr lang="en-US" sz="3500" kern="1200" dirty="0"/>
        </a:p>
      </dsp:txBody>
      <dsp:txXfrm>
        <a:off x="63807" y="536637"/>
        <a:ext cx="4151637" cy="2013185"/>
      </dsp:txXfrm>
    </dsp:sp>
    <dsp:sp modelId="{A15B9364-1B04-2A49-9ACB-D16D91EFB8D4}">
      <dsp:nvSpPr>
        <dsp:cNvPr id="0" name=""/>
        <dsp:cNvSpPr/>
      </dsp:nvSpPr>
      <dsp:spPr>
        <a:xfrm>
          <a:off x="5347304" y="474004"/>
          <a:ext cx="4276903" cy="213845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75" tIns="44450" rIns="66675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500" b="0" i="0" kern="1200" dirty="0"/>
            <a:t>Mitkä eri asiat painottuvat eri ikäisillä? </a:t>
          </a:r>
          <a:endParaRPr lang="en-US" sz="3500" kern="1200" dirty="0"/>
        </a:p>
      </dsp:txBody>
      <dsp:txXfrm>
        <a:off x="5409937" y="536637"/>
        <a:ext cx="4151637" cy="20131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10/12/19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10/12/19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10/12/19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10/12/19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10/12/19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10/12/19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10/12/19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10/12/19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10/12/19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10/12/19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10/12/19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10/12/19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10/12/19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10/12/19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10/12/19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10/12/19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10/12/19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10/12/19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kkinstituutti.fi/tietoa_terveysliikunnasta/liikunnan_vaikutukset/liikunta_parantaa_unt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FC44AE-8FAC-FC41-91C7-70EFADB001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Liikunta ja ravinto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6C8E44D-7607-2E42-B383-E73EABB2084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7307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3C19D7C-98B9-8E49-8D27-71435DBC3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/>
          <a:p>
            <a:r>
              <a:rPr lang="fi-FI"/>
              <a:t>Kysymyksiä edelliskerrasta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3A17536-0A2C-7D41-B72F-F75DC12459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>
            <a:normAutofit lnSpcReduction="10000"/>
          </a:bodyPr>
          <a:lstStyle/>
          <a:p>
            <a:r>
              <a:rPr lang="fi-FI" dirty="0"/>
              <a:t>Vaikuttiko ruumiillinen työ ainoastaan positiivisesti ennen vanhaan ihmisten terveyteen?</a:t>
            </a:r>
          </a:p>
          <a:p>
            <a:r>
              <a:rPr lang="fi-FI" dirty="0"/>
              <a:t>Liikunnan vaikutus uneen?</a:t>
            </a:r>
          </a:p>
          <a:p>
            <a:pPr lvl="1"/>
            <a:r>
              <a:rPr lang="fi-FI" dirty="0">
                <a:hlinkClick r:id="rId2"/>
              </a:rPr>
              <a:t>https://www.ukkinstituutti.fi/tietoa_terveysliikunnasta/liikunnan_vaikutukset/liikunta_parantaa_unta</a:t>
            </a:r>
            <a:endParaRPr lang="fi-FI" dirty="0"/>
          </a:p>
          <a:p>
            <a:pPr lvl="1"/>
            <a:r>
              <a:rPr lang="fi-FI" dirty="0"/>
              <a:t>Liikunta pidentää unen kestoa ja parantaa sen laatua: </a:t>
            </a:r>
          </a:p>
          <a:p>
            <a:pPr lvl="2"/>
            <a:r>
              <a:rPr lang="fi-FI" dirty="0"/>
              <a:t>nopeuttamalla nukahtamista (nukahtamisviive lyhenee)</a:t>
            </a:r>
          </a:p>
          <a:p>
            <a:pPr lvl="2"/>
            <a:r>
              <a:rPr lang="fi-FI" dirty="0"/>
              <a:t>pidentämällä syvän univaiheen kestoa</a:t>
            </a:r>
          </a:p>
          <a:p>
            <a:pPr lvl="2"/>
            <a:r>
              <a:rPr lang="fi-FI" dirty="0"/>
              <a:t>lyhentämällä ns. vilke- eli </a:t>
            </a:r>
            <a:r>
              <a:rPr lang="fi-FI" dirty="0" err="1"/>
              <a:t>REM-unta</a:t>
            </a:r>
            <a:r>
              <a:rPr lang="fi-FI"/>
              <a:t> – yhtä unen vaihetta, jolloin nähdään valtaosa unista.</a:t>
            </a:r>
          </a:p>
          <a:p>
            <a:r>
              <a:rPr lang="fi-FI" dirty="0"/>
              <a:t>Olisiko liikuntatuntien määrää mahdollista lisätä kouluissa?</a:t>
            </a:r>
          </a:p>
        </p:txBody>
      </p:sp>
    </p:spTree>
    <p:extLst>
      <p:ext uri="{BB962C8B-B14F-4D97-AF65-F5344CB8AC3E}">
        <p14:creationId xmlns:p14="http://schemas.microsoft.com/office/powerpoint/2010/main" val="391132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0FC62E-338B-ED46-8B6D-548D5F305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>
            <a:normAutofit fontScale="90000"/>
          </a:bodyPr>
          <a:lstStyle/>
          <a:p>
            <a:r>
              <a:rPr lang="fi-FI" dirty="0">
                <a:solidFill>
                  <a:srgbClr val="EBEBEB"/>
                </a:solidFill>
              </a:rPr>
              <a:t>Asiantuntijuusryhmien purku </a:t>
            </a:r>
            <a:r>
              <a:rPr lang="fi-FI" dirty="0"/>
              <a:t>(liikuntasuositukset)</a:t>
            </a:r>
            <a:endParaRPr lang="fi-FI" dirty="0">
              <a:solidFill>
                <a:srgbClr val="EBEBEB"/>
              </a:solidFill>
            </a:endParaRPr>
          </a:p>
        </p:txBody>
      </p:sp>
      <p:graphicFrame>
        <p:nvGraphicFramePr>
          <p:cNvPr id="21" name="Sisällön paikkamerkki 2">
            <a:extLst>
              <a:ext uri="{FF2B5EF4-FFF2-40B4-BE49-F238E27FC236}">
                <a16:creationId xmlns:a16="http://schemas.microsoft.com/office/drawing/2014/main" id="{70513CFD-F1F0-4B1D-977C-71F4EE0EEF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5872654"/>
              </p:ext>
            </p:extLst>
          </p:nvPr>
        </p:nvGraphicFramePr>
        <p:xfrm>
          <a:off x="1286934" y="2925232"/>
          <a:ext cx="9625383" cy="30864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60450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>
            <a:extLst>
              <a:ext uri="{FF2B5EF4-FFF2-40B4-BE49-F238E27FC236}">
                <a16:creationId xmlns:a16="http://schemas.microsoft.com/office/drawing/2014/main" id="{2F448CB3-7B4F-45D7-B7C0-DF553DF614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5C5305EA-7A88-413D-BE8A-47A02476F0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Freeform 5">
              <a:extLst>
                <a:ext uri="{FF2B5EF4-FFF2-40B4-BE49-F238E27FC236}">
                  <a16:creationId xmlns:a16="http://schemas.microsoft.com/office/drawing/2014/main" id="{FCA94DB5-FE56-4A3D-BC48-31B559519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70933BD1-746C-B845-9EA9-2E5A0FD2E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>
            <a:normAutofit/>
          </a:bodyPr>
          <a:lstStyle/>
          <a:p>
            <a:pPr lvl="0">
              <a:lnSpc>
                <a:spcPct val="90000"/>
              </a:lnSpc>
            </a:pPr>
            <a:r>
              <a:rPr lang="fi-FI" sz="2800">
                <a:solidFill>
                  <a:srgbClr val="FFFFFF"/>
                </a:solidFill>
              </a:rPr>
              <a:t>Mitä yhtäläisyyksiä tai eroja suositusten välillä?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9ED434F-8767-46CC-B26B-5AF62FF01E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36174E7C-CAF3-064F-AF7E-8ED8222B0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0708" y="1978660"/>
            <a:ext cx="8825659" cy="3416300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Yhtäläisyydet</a:t>
            </a:r>
          </a:p>
          <a:p>
            <a:pPr lvl="0"/>
            <a:r>
              <a:rPr lang="fi-FI" dirty="0"/>
              <a:t>Monipuolisuus</a:t>
            </a:r>
          </a:p>
          <a:p>
            <a:pPr lvl="0"/>
            <a:r>
              <a:rPr lang="fi-FI" dirty="0"/>
              <a:t>Liikuntaa arjesta</a:t>
            </a:r>
          </a:p>
          <a:p>
            <a:pPr lvl="0"/>
            <a:endParaRPr lang="fi-FI" dirty="0"/>
          </a:p>
          <a:p>
            <a:pPr marL="0" lvl="0" indent="0">
              <a:buNone/>
            </a:pPr>
            <a:r>
              <a:rPr lang="fi-FI" dirty="0"/>
              <a:t>Erot</a:t>
            </a:r>
          </a:p>
          <a:p>
            <a:pPr lvl="0"/>
            <a:r>
              <a:rPr lang="fi-FI" dirty="0"/>
              <a:t>Liikunnan suosituksen määrä vähenee lapsi </a:t>
            </a:r>
            <a:r>
              <a:rPr lang="fi-FI" dirty="0">
                <a:sym typeface="Wingdings" pitchFamily="2" charset="2"/>
              </a:rPr>
              <a:t></a:t>
            </a:r>
            <a:r>
              <a:rPr lang="fi-FI" dirty="0"/>
              <a:t> aikuinen</a:t>
            </a:r>
          </a:p>
          <a:p>
            <a:pPr lvl="1"/>
            <a:r>
              <a:rPr lang="fi-FI" dirty="0"/>
              <a:t>Lapsena tärkeää motoristen taitojen kehittyminen.</a:t>
            </a:r>
          </a:p>
          <a:p>
            <a:pPr lvl="1"/>
            <a:r>
              <a:rPr lang="fi-FI" dirty="0"/>
              <a:t>Lapsena opitut liikunnalliset tavat kantavat hedelmää aikuisuudessa.</a:t>
            </a:r>
          </a:p>
          <a:p>
            <a:pPr marL="0" lv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879167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91000"/>
                <a:satMod val="164000"/>
                <a:lumMod val="74000"/>
              </a:schemeClr>
              <a:schemeClr val="bg2">
                <a:hueMod val="124000"/>
                <a:satMod val="140000"/>
                <a:lumMod val="142000"/>
              </a:schemeClr>
            </a:duotone>
            <a:extLst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314C310-850D-4491-AA52-C75BEA68B6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4EC3799-3F52-48CE-85CC-83AED368E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3FC2939-BF10-4CBC-904B-74A17D4B9C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266B6D5D-11B6-40A6-9CEF-F0B0D104C5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DC757BCC-C195-3A4C-A36C-17F006F0A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247" y="1085549"/>
            <a:ext cx="3430947" cy="4686903"/>
          </a:xfrm>
        </p:spPr>
        <p:txBody>
          <a:bodyPr anchor="ctr">
            <a:normAutofit/>
          </a:bodyPr>
          <a:lstStyle/>
          <a:p>
            <a:pPr algn="r"/>
            <a:r>
              <a:rPr lang="fi-FI" sz="2500">
                <a:solidFill>
                  <a:schemeClr val="tx1"/>
                </a:solidFill>
              </a:rPr>
              <a:t>Mitkä eri asiat painottuvat eri ikäisten liikuntasuosituksissa?</a:t>
            </a:r>
            <a:endParaRPr lang="en-US" sz="2500">
              <a:solidFill>
                <a:schemeClr val="tx1"/>
              </a:solidFill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89E20C7-BB50-4317-93C7-90C8ED80B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930986"/>
            <a:ext cx="0" cy="3200400"/>
          </a:xfrm>
          <a:prstGeom prst="line">
            <a:avLst/>
          </a:prstGeom>
          <a:ln w="15875" cap="sq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8C29E51-5A79-7D47-8583-F4408F70BC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1399" y="1085549"/>
            <a:ext cx="5579707" cy="468690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Lapset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nuoret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Paljon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liikkumista</a:t>
            </a:r>
            <a:r>
              <a:rPr lang="en-US" dirty="0">
                <a:solidFill>
                  <a:schemeClr val="tx1"/>
                </a:solidFill>
              </a:rPr>
              <a:t> 1-2h/</a:t>
            </a:r>
            <a:r>
              <a:rPr lang="en-US" dirty="0" err="1">
                <a:solidFill>
                  <a:schemeClr val="tx1"/>
                </a:solidFill>
              </a:rPr>
              <a:t>pvä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leikit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pelit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Aikuiset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Arkiliikkuminen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Voi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toteuttaa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pienissä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jaksoissa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vähintään</a:t>
            </a:r>
            <a:r>
              <a:rPr lang="en-US" dirty="0">
                <a:solidFill>
                  <a:schemeClr val="tx1"/>
                </a:solidFill>
              </a:rPr>
              <a:t> 10 min)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Ikääntyneet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Notkeuden</a:t>
            </a:r>
            <a:r>
              <a:rPr lang="en-US" dirty="0">
                <a:solidFill>
                  <a:schemeClr val="tx1"/>
                </a:solidFill>
              </a:rPr>
              <a:t> ja </a:t>
            </a:r>
            <a:r>
              <a:rPr lang="en-US" dirty="0" err="1">
                <a:solidFill>
                  <a:schemeClr val="tx1"/>
                </a:solidFill>
              </a:rPr>
              <a:t>tasapainon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kehittäminen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26340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i (johtoryhmä)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Ioni (johtoryhmä)</Template>
  <TotalTime>287</TotalTime>
  <Words>138</Words>
  <Application>Microsoft Macintosh PowerPoint</Application>
  <PresentationFormat>Laajakuva</PresentationFormat>
  <Paragraphs>32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Wingdings</vt:lpstr>
      <vt:lpstr>Wingdings 3</vt:lpstr>
      <vt:lpstr>Ioni (johtoryhmä)</vt:lpstr>
      <vt:lpstr>Liikunta ja ravinto</vt:lpstr>
      <vt:lpstr>Kysymyksiä edelliskerrasta</vt:lpstr>
      <vt:lpstr>Asiantuntijuusryhmien purku (liikuntasuositukset)</vt:lpstr>
      <vt:lpstr>Mitä yhtäläisyyksiä tai eroja suositusten välillä?</vt:lpstr>
      <vt:lpstr>Mitkä eri asiat painottuvat eri ikäisten liikuntasuosituksissa?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Liikunta ja ravinto</dc:title>
  <dc:creator>Microsoft Office User</dc:creator>
  <cp:lastModifiedBy>Microsoft Office User</cp:lastModifiedBy>
  <cp:revision>21</cp:revision>
  <dcterms:created xsi:type="dcterms:W3CDTF">2019-10-09T14:23:29Z</dcterms:created>
  <dcterms:modified xsi:type="dcterms:W3CDTF">2019-10-12T02:52:51Z</dcterms:modified>
</cp:coreProperties>
</file>