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"/>
  </p:notesMasterIdLst>
  <p:sldIdLst>
    <p:sldId id="256" r:id="rId2"/>
    <p:sldId id="287" r:id="rId3"/>
    <p:sldId id="290" r:id="rId4"/>
    <p:sldId id="29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20" autoAdjust="0"/>
  </p:normalViewPr>
  <p:slideViewPr>
    <p:cSldViewPr snapToGrid="0">
      <p:cViewPr varScale="1">
        <p:scale>
          <a:sx n="105" d="100"/>
          <a:sy n="105" d="100"/>
        </p:scale>
        <p:origin x="16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7144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44816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8307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Ainemäärä on kemiassa käytettävä perussuure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4.1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Ainemäärä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Ainemäärä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on yksi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SI-järjestelmän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perussuure.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Ainemäärä kuvaa aineen rakenneosasten (esim. atomit tai molekyylit) lukumäärää.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Koska pienessäkin määrässä ainetta voi olla kvadriljoona rakenneosasta, käytetään rakenneosasten määrää kuvaamaan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moolia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tarkan lukumäärän sijasta.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kstiruutu 5">
                <a:extLst>
                  <a:ext uri="{FF2B5EF4-FFF2-40B4-BE49-F238E27FC236}">
                    <a16:creationId xmlns:a16="http://schemas.microsoft.com/office/drawing/2014/main" id="{9662869A-0975-B3CE-A91B-BD22122657C4}"/>
                  </a:ext>
                </a:extLst>
              </p:cNvPr>
              <p:cNvSpPr txBox="1"/>
              <p:nvPr/>
            </p:nvSpPr>
            <p:spPr>
              <a:xfrm>
                <a:off x="3418072" y="5731010"/>
                <a:ext cx="5355856" cy="70788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i-FI" sz="2000" dirty="0">
                    <a:solidFill>
                      <a:schemeClr val="bg1"/>
                    </a:solidFill>
                  </a:rPr>
                  <a:t>Kvadriljoona</a:t>
                </a: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fi-FI" sz="2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i-FI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i-FI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24</m:t>
                          </m:r>
                        </m:sup>
                      </m:sSup>
                      <m:r>
                        <a:rPr lang="fi-FI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=1 000 000 000 000 000 000 000 000</m:t>
                      </m:r>
                    </m:oMath>
                  </m:oMathPara>
                </a14:m>
                <a:endParaRPr lang="fi-FI" sz="20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Tekstiruutu 5">
                <a:extLst>
                  <a:ext uri="{FF2B5EF4-FFF2-40B4-BE49-F238E27FC236}">
                    <a16:creationId xmlns:a16="http://schemas.microsoft.com/office/drawing/2014/main" id="{9662869A-0975-B3CE-A91B-BD22122657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072" y="5731010"/>
                <a:ext cx="5355856" cy="707886"/>
              </a:xfrm>
              <a:prstGeom prst="rect">
                <a:avLst/>
              </a:prstGeom>
              <a:blipFill>
                <a:blip r:embed="rId3"/>
                <a:stretch>
                  <a:fillRect t="-423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232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Ainemäärä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Ainemäärän tunnus on </a:t>
                </a:r>
                <a14:m>
                  <m:oMath xmlns:m="http://schemas.openxmlformats.org/officeDocument/2006/math">
                    <m:r>
                      <a:rPr lang="fi-FI" b="0" i="1" smtClean="0">
                        <a:ln w="3175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ja yksikkö mooli (1 mol).</a:t>
                </a:r>
              </a:p>
              <a:p>
                <a:pPr marL="0" indent="0">
                  <a:buNone/>
                </a:pPr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Yhdessä moolissa on rakenneosasia </a:t>
                </a:r>
                <a14:m>
                  <m:oMath xmlns:m="http://schemas.openxmlformats.org/officeDocument/2006/math">
                    <m:r>
                      <a:rPr lang="fi-FI" b="0" i="1" smtClean="0">
                        <a:ln w="3175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</a:rPr>
                      <m:t>6,022</m:t>
                    </m:r>
                    <m:r>
                      <a:rPr lang="fi-FI" b="0" i="1" smtClean="0">
                        <a:ln w="3175"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fi-FI" b="0" i="1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i-FI" b="0" i="1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fi-FI" b="0" i="1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kappaletta.</a:t>
                </a:r>
              </a:p>
              <a:p>
                <a:pPr marL="0" indent="0">
                  <a:buNone/>
                </a:pPr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Tätä lukua kutsutaan </a:t>
                </a:r>
                <a:r>
                  <a:rPr lang="fi-FI" b="1" u="sng" dirty="0" err="1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Avogadron</a:t>
                </a:r>
                <a:r>
                  <a:rPr lang="fi-FI" b="1" u="sng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vakioksi</a:t>
                </a: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i-FI" i="1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b="0" i="1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i-FI" b="0" i="1" smtClean="0">
                            <a:ln w="3175"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 eli</a:t>
                </a:r>
              </a:p>
              <a:p>
                <a:pPr marL="0" indent="0">
                  <a:buNone/>
                </a:pPr>
                <a:endParaRPr lang="fi-FI" i="1" dirty="0">
                  <a:ln w="3175">
                    <a:noFill/>
                  </a:ln>
                  <a:solidFill>
                    <a:schemeClr val="bg1"/>
                  </a:solidFill>
                  <a:effectLst/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i-FI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i-FI" b="0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fi-FI" b="0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fi-FI" b="0" i="1" smtClean="0">
                          <a:ln w="3175"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=6,022</m:t>
                      </m:r>
                      <m:r>
                        <a:rPr lang="fi-FI" b="0" i="1" smtClean="0">
                          <a:ln w="3175"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fi-FI" b="0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i-FI" b="0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i-FI" b="0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r>
                        <a:rPr lang="fi-FI" b="0" i="1" smtClean="0">
                          <a:ln w="3175"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i-FI" b="0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i-FI" b="0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fi-FI" b="0" i="0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mol</m:t>
                          </m:r>
                        </m:den>
                      </m:f>
                    </m:oMath>
                  </m:oMathPara>
                </a14:m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15" t="-2369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ähti: 10-sakarainen 3">
            <a:extLst>
              <a:ext uri="{FF2B5EF4-FFF2-40B4-BE49-F238E27FC236}">
                <a16:creationId xmlns:a16="http://schemas.microsoft.com/office/drawing/2014/main" id="{6E6119C4-0448-F5D1-DEBB-28074F7FE072}"/>
              </a:ext>
            </a:extLst>
          </p:cNvPr>
          <p:cNvSpPr/>
          <p:nvPr/>
        </p:nvSpPr>
        <p:spPr>
          <a:xfrm>
            <a:off x="8938698" y="4136531"/>
            <a:ext cx="2380890" cy="2177447"/>
          </a:xfrm>
          <a:prstGeom prst="star10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MAOL</a:t>
            </a:r>
          </a:p>
          <a:p>
            <a:pPr algn="ctr"/>
            <a:r>
              <a:rPr lang="fi-FI" dirty="0"/>
              <a:t>-Merkintöjä ja kaavoja-</a:t>
            </a:r>
          </a:p>
          <a:p>
            <a:pPr algn="ctr"/>
            <a:r>
              <a:rPr lang="fi-FI" dirty="0"/>
              <a:t>Vakioita</a:t>
            </a:r>
          </a:p>
        </p:txBody>
      </p:sp>
    </p:spTree>
    <p:extLst>
      <p:ext uri="{BB962C8B-B14F-4D97-AF65-F5344CB8AC3E}">
        <p14:creationId xmlns:p14="http://schemas.microsoft.com/office/powerpoint/2010/main" val="168841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Ainemäärä</a:t>
            </a:r>
          </a:p>
        </p:txBody>
      </p:sp>
      <p:sp>
        <p:nvSpPr>
          <p:cNvPr id="6" name="Suorakulmio 5">
            <a:extLst>
              <a:ext uri="{FF2B5EF4-FFF2-40B4-BE49-F238E27FC236}">
                <a16:creationId xmlns:a16="http://schemas.microsoft.com/office/drawing/2014/main" id="{538C0F2E-7C07-8F94-1651-97AFEA9EAA3E}"/>
              </a:ext>
            </a:extLst>
          </p:cNvPr>
          <p:cNvSpPr/>
          <p:nvPr/>
        </p:nvSpPr>
        <p:spPr>
          <a:xfrm>
            <a:off x="4846320" y="4553712"/>
            <a:ext cx="1426464" cy="96012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Jos tiedämme ainemäärän mooleina, voimme siis laskea kuinka monta rakenneosasta aineessa on.</a:t>
                </a:r>
              </a:p>
              <a:p>
                <a:pPr marL="0" indent="0">
                  <a:buNone/>
                </a:pPr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:r>
                  <a:rPr lang="fi-FI" dirty="0">
                    <a:ln w="3175">
                      <a:noFill/>
                    </a:ln>
                    <a:solidFill>
                      <a:schemeClr val="bg1"/>
                    </a:solidFill>
                    <a:effectLst/>
                  </a:rPr>
                  <a:t>Vastaavasti jos tiedämme montako rakenneosasta aineessa on, voimme laskea ainemäärän mooleina.</a:t>
                </a:r>
              </a:p>
              <a:p>
                <a:pPr marL="0" indent="0">
                  <a:buNone/>
                </a:pPr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i-FI" b="0" i="1" smtClean="0">
                          <a:ln w="3175"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i-FI" b="0" i="1" smtClean="0">
                          <a:ln w="3175"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i-FI" b="0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i-FI" b="0" i="1" smtClean="0">
                              <a:ln w="3175">
                                <a:noFill/>
                              </a:ln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sSub>
                            <m:sSubPr>
                              <m:ctrlPr>
                                <a:rPr lang="fi-FI" b="0" i="1" smtClean="0">
                                  <a:ln w="3175"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i-FI" b="0" i="1" smtClean="0">
                                  <a:ln w="3175"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fi-FI" b="0" i="1" smtClean="0">
                                  <a:ln w="3175">
                                    <a:noFill/>
                                  </a:ln>
                                  <a:solidFill>
                                    <a:schemeClr val="bg1"/>
                                  </a:solidFill>
                                  <a:effectLst/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fi-FI" dirty="0">
                  <a:ln w="3175">
                    <a:noFill/>
                  </a:ln>
                  <a:solidFill>
                    <a:schemeClr val="bg1"/>
                  </a:solidFill>
                  <a:effectLst/>
                </a:endParaRPr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E83373BC-74DF-ADED-87ED-6C33B31941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15" t="-2369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ähti: 10-sakarainen 3">
            <a:extLst>
              <a:ext uri="{FF2B5EF4-FFF2-40B4-BE49-F238E27FC236}">
                <a16:creationId xmlns:a16="http://schemas.microsoft.com/office/drawing/2014/main" id="{7B864335-4CA8-D8E2-8155-B4530643E463}"/>
              </a:ext>
            </a:extLst>
          </p:cNvPr>
          <p:cNvSpPr/>
          <p:nvPr/>
        </p:nvSpPr>
        <p:spPr>
          <a:xfrm>
            <a:off x="8953641" y="4136531"/>
            <a:ext cx="2380890" cy="2177447"/>
          </a:xfrm>
          <a:prstGeom prst="star10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MAOL</a:t>
            </a:r>
          </a:p>
          <a:p>
            <a:pPr algn="ctr"/>
            <a:r>
              <a:rPr lang="fi-FI" dirty="0"/>
              <a:t>-Merkintöjä ja kaavoja-</a:t>
            </a:r>
          </a:p>
          <a:p>
            <a:pPr algn="ctr"/>
            <a:r>
              <a:rPr lang="fi-FI" dirty="0"/>
              <a:t>Laskukaavoja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kstiruutu 4">
                <a:extLst>
                  <a:ext uri="{FF2B5EF4-FFF2-40B4-BE49-F238E27FC236}">
                    <a16:creationId xmlns:a16="http://schemas.microsoft.com/office/drawing/2014/main" id="{7C509361-1BE5-138C-9494-F814C55D99C4}"/>
                  </a:ext>
                </a:extLst>
              </p:cNvPr>
              <p:cNvSpPr txBox="1"/>
              <p:nvPr/>
            </p:nvSpPr>
            <p:spPr>
              <a:xfrm>
                <a:off x="3573520" y="5596940"/>
                <a:ext cx="4043432" cy="101566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i-FI" sz="2000" dirty="0">
                    <a:solidFill>
                      <a:schemeClr val="bg1"/>
                    </a:solidFill>
                  </a:rPr>
                  <a:t> ainemäärä</a:t>
                </a:r>
              </a:p>
              <a:p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i-FI" sz="2000" dirty="0">
                    <a:solidFill>
                      <a:schemeClr val="bg1"/>
                    </a:solidFill>
                  </a:rPr>
                  <a:t> rakenneosasten lukumäärä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fi-FI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i-FI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fi-FI" sz="2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i-FI" sz="2000" dirty="0">
                    <a:solidFill>
                      <a:schemeClr val="bg1"/>
                    </a:solidFill>
                  </a:rPr>
                  <a:t> </a:t>
                </a:r>
                <a:r>
                  <a:rPr lang="fi-FI" sz="2000" dirty="0" err="1">
                    <a:solidFill>
                      <a:schemeClr val="bg1"/>
                    </a:solidFill>
                  </a:rPr>
                  <a:t>Avogadron</a:t>
                </a:r>
                <a:r>
                  <a:rPr lang="fi-FI" sz="2000" dirty="0">
                    <a:solidFill>
                      <a:schemeClr val="bg1"/>
                    </a:solidFill>
                  </a:rPr>
                  <a:t> vakio</a:t>
                </a:r>
              </a:p>
            </p:txBody>
          </p:sp>
        </mc:Choice>
        <mc:Fallback>
          <p:sp>
            <p:nvSpPr>
              <p:cNvPr id="5" name="Tekstiruutu 4">
                <a:extLst>
                  <a:ext uri="{FF2B5EF4-FFF2-40B4-BE49-F238E27FC236}">
                    <a16:creationId xmlns:a16="http://schemas.microsoft.com/office/drawing/2014/main" id="{7C509361-1BE5-138C-9494-F814C55D99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3520" y="5596940"/>
                <a:ext cx="4043432" cy="1015663"/>
              </a:xfrm>
              <a:prstGeom prst="rect">
                <a:avLst/>
              </a:prstGeom>
              <a:blipFill>
                <a:blip r:embed="rId4"/>
                <a:stretch>
                  <a:fillRect t="-2959" b="-828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924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uiExpand="1" build="p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577</TotalTime>
  <Words>148</Words>
  <Application>Microsoft Office PowerPoint</Application>
  <PresentationFormat>Laajakuva</PresentationFormat>
  <Paragraphs>36</Paragraphs>
  <Slides>4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9" baseType="lpstr">
      <vt:lpstr>Arial</vt:lpstr>
      <vt:lpstr>Calibri</vt:lpstr>
      <vt:lpstr>Cambria Math</vt:lpstr>
      <vt:lpstr>Trebuchet MS</vt:lpstr>
      <vt:lpstr>Berliini</vt:lpstr>
      <vt:lpstr>Ainemäärä on kemiassa käytettävä perussuure</vt:lpstr>
      <vt:lpstr>Ainemäärä</vt:lpstr>
      <vt:lpstr>Ainemäärä</vt:lpstr>
      <vt:lpstr>Ainemäärä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Harjulampi Esa</cp:lastModifiedBy>
  <cp:revision>79</cp:revision>
  <dcterms:created xsi:type="dcterms:W3CDTF">2023-06-03T06:03:40Z</dcterms:created>
  <dcterms:modified xsi:type="dcterms:W3CDTF">2023-06-27T17:19:56Z</dcterms:modified>
</cp:coreProperties>
</file>