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9" r:id="rId3"/>
    <p:sldId id="290" r:id="rId4"/>
    <p:sldId id="281" r:id="rId5"/>
    <p:sldId id="291" r:id="rId6"/>
    <p:sldId id="287" r:id="rId7"/>
    <p:sldId id="288" r:id="rId8"/>
    <p:sldId id="292" r:id="rId9"/>
    <p:sldId id="294" r:id="rId10"/>
    <p:sldId id="295" r:id="rId11"/>
    <p:sldId id="286" r:id="rId12"/>
    <p:sldId id="293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296" r:id="rId21"/>
    <p:sldId id="366" r:id="rId22"/>
    <p:sldId id="273" r:id="rId23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99"/>
  </p:normalViewPr>
  <p:slideViewPr>
    <p:cSldViewPr snapToGrid="0" snapToObjects="1">
      <p:cViewPr varScale="1">
        <p:scale>
          <a:sx n="115" d="100"/>
          <a:sy n="115" d="100"/>
        </p:scale>
        <p:origin x="25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id/1e50616abb351" TargetMode="External"/><Relationship Id="rId2" Type="http://schemas.openxmlformats.org/officeDocument/2006/relationships/hyperlink" Target="https://peda.net/id/937f3be2bb43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peda.net/id/9d7a937eb27b1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PSYCHOLOGY INTERNAL ASSESSMENT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 dirty="0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48A8470A-A1C4-D5D3-A8DE-9616154A4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F603B238-9564-0334-C9BE-909A2416E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0925" y="1226634"/>
            <a:ext cx="6042149" cy="5356728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3C1BB5E-DD21-2A14-EBBC-D717EED49D89}"/>
              </a:ext>
            </a:extLst>
          </p:cNvPr>
          <p:cNvSpPr txBox="1"/>
          <p:nvPr/>
        </p:nvSpPr>
        <p:spPr>
          <a:xfrm>
            <a:off x="544701" y="3551055"/>
            <a:ext cx="720069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4000" b="1" dirty="0"/>
              <a:t>HL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26345D38-0495-B3E1-FBC4-FE59F8A8E6C1}"/>
              </a:ext>
            </a:extLst>
          </p:cNvPr>
          <p:cNvSpPr/>
          <p:nvPr/>
        </p:nvSpPr>
        <p:spPr>
          <a:xfrm>
            <a:off x="1634174" y="5420784"/>
            <a:ext cx="5859446" cy="1142999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2552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151687-0DA6-610A-56CB-D1D9362E9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EDC372C1-E98C-2321-D539-BFE0E597B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5736" y="1566746"/>
            <a:ext cx="6472527" cy="4525963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48C4DDEA-48E5-450C-A485-2391AB6083F2}"/>
              </a:ext>
            </a:extLst>
          </p:cNvPr>
          <p:cNvSpPr txBox="1"/>
          <p:nvPr/>
        </p:nvSpPr>
        <p:spPr>
          <a:xfrm>
            <a:off x="560870" y="3475784"/>
            <a:ext cx="643125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4000" b="1" dirty="0"/>
              <a:t>SL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F534394-9E1B-9218-0FBB-0EBAAB9CE129}"/>
              </a:ext>
            </a:extLst>
          </p:cNvPr>
          <p:cNvSpPr/>
          <p:nvPr/>
        </p:nvSpPr>
        <p:spPr>
          <a:xfrm>
            <a:off x="1444603" y="4816985"/>
            <a:ext cx="6272041" cy="1182371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2967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9C7198-DDE7-8B47-843C-B0933288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09D8E6-7595-1145-A5FD-AA5D047184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In essence, the IB Psychology Internal Assessment task is a </a:t>
            </a:r>
            <a:r>
              <a:rPr lang="en-GB" b="1" noProof="0" dirty="0"/>
              <a:t>research proposal</a:t>
            </a:r>
          </a:p>
          <a:p>
            <a:pPr lvl="1"/>
            <a:r>
              <a:rPr lang="en-GB" noProof="0" dirty="0"/>
              <a:t>You are NOT implementing any research</a:t>
            </a:r>
          </a:p>
        </p:txBody>
      </p:sp>
      <p:pic>
        <p:nvPicPr>
          <p:cNvPr id="5" name="Sisällön paikkamerkki 12">
            <a:extLst>
              <a:ext uri="{FF2B5EF4-FFF2-40B4-BE49-F238E27FC236}">
                <a16:creationId xmlns:a16="http://schemas.microsoft.com/office/drawing/2014/main" id="{5B6A9CD3-6BC6-FA85-EDEE-B490744133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6"/>
          <a:stretch/>
        </p:blipFill>
        <p:spPr>
          <a:xfrm>
            <a:off x="4572000" y="2019628"/>
            <a:ext cx="4114800" cy="3461274"/>
          </a:xfrm>
        </p:spPr>
      </p:pic>
    </p:spTree>
    <p:extLst>
      <p:ext uri="{BB962C8B-B14F-4D97-AF65-F5344CB8AC3E}">
        <p14:creationId xmlns:p14="http://schemas.microsoft.com/office/powerpoint/2010/main" val="34473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9B3F3A-5DE7-4F67-10DB-EDDE85D6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69CE7C-20CC-FF16-E56F-D44B8C9AE22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IA asks students to consider the power of psychology to lead </a:t>
            </a:r>
            <a:r>
              <a:rPr lang="en-GB" dirty="0"/>
              <a:t>to</a:t>
            </a:r>
            <a:r>
              <a:rPr lang="en-GB" noProof="0" dirty="0"/>
              <a:t> real improvement in people’s quality of life</a:t>
            </a:r>
          </a:p>
          <a:p>
            <a:pPr lvl="1"/>
            <a:r>
              <a:rPr lang="en-GB" noProof="0" dirty="0"/>
              <a:t>Real-life problem</a:t>
            </a:r>
          </a:p>
          <a:p>
            <a:pPr lvl="1"/>
            <a:r>
              <a:rPr lang="en-GB" noProof="0" dirty="0"/>
              <a:t>Population of interest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6769A7F-D8D5-D924-9299-22EF1E70A5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/>
              <a:t>Research proposal should use ONE of the research methods covered in the</a:t>
            </a:r>
            <a:r>
              <a:rPr lang="en-GB" dirty="0"/>
              <a:t> class practicals</a:t>
            </a:r>
          </a:p>
          <a:p>
            <a:pPr lvl="1"/>
            <a:r>
              <a:rPr lang="en-GB" noProof="0" dirty="0"/>
              <a:t>Experiment</a:t>
            </a:r>
          </a:p>
          <a:p>
            <a:pPr lvl="1"/>
            <a:r>
              <a:rPr lang="en-GB" dirty="0"/>
              <a:t>Observation</a:t>
            </a:r>
          </a:p>
          <a:p>
            <a:pPr lvl="1"/>
            <a:r>
              <a:rPr lang="en-GB" noProof="0" dirty="0"/>
              <a:t>Interview</a:t>
            </a:r>
          </a:p>
          <a:p>
            <a:pPr lvl="1"/>
            <a:r>
              <a:rPr lang="en-GB" dirty="0"/>
              <a:t>Survey/questionnaire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1875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F2B0D4-68F7-1D50-36C1-0491C4883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5FEDB2C-AEBE-C5F5-561F-69158F24BA2B}"/>
              </a:ext>
            </a:extLst>
          </p:cNvPr>
          <p:cNvSpPr txBox="1"/>
          <p:nvPr/>
        </p:nvSpPr>
        <p:spPr>
          <a:xfrm>
            <a:off x="3874885" y="3044279"/>
            <a:ext cx="13942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b="1" noProof="0" dirty="0"/>
              <a:t>Topic</a:t>
            </a:r>
            <a:endParaRPr lang="fi-FI" sz="4400" b="1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ECAAA91-B16E-A76A-1EA7-23D5FAA16148}"/>
              </a:ext>
            </a:extLst>
          </p:cNvPr>
          <p:cNvSpPr txBox="1"/>
          <p:nvPr/>
        </p:nvSpPr>
        <p:spPr>
          <a:xfrm>
            <a:off x="1069886" y="4063905"/>
            <a:ext cx="2507226" cy="1323439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4000" b="1" noProof="0" dirty="0"/>
              <a:t>Population</a:t>
            </a:r>
          </a:p>
          <a:p>
            <a:pPr algn="ctr"/>
            <a:r>
              <a:rPr lang="en-GB" sz="4000" b="1" noProof="0" dirty="0"/>
              <a:t>of interest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4C9C3E9E-E5FA-0C04-4E60-2051BC357997}"/>
              </a:ext>
            </a:extLst>
          </p:cNvPr>
          <p:cNvSpPr txBox="1"/>
          <p:nvPr/>
        </p:nvSpPr>
        <p:spPr>
          <a:xfrm>
            <a:off x="3577112" y="1470656"/>
            <a:ext cx="1989775" cy="132343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4000" b="1" noProof="0" dirty="0"/>
              <a:t>Real-life</a:t>
            </a:r>
          </a:p>
          <a:p>
            <a:pPr algn="ctr"/>
            <a:r>
              <a:rPr lang="en-GB" sz="4000" b="1" noProof="0" dirty="0"/>
              <a:t>problem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C019DCE-4E68-26F6-3274-D20441D0BAE4}"/>
              </a:ext>
            </a:extLst>
          </p:cNvPr>
          <p:cNvSpPr txBox="1"/>
          <p:nvPr/>
        </p:nvSpPr>
        <p:spPr>
          <a:xfrm>
            <a:off x="5566887" y="4063905"/>
            <a:ext cx="2002279" cy="1323439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4000" b="1" noProof="0" dirty="0"/>
              <a:t>Existing</a:t>
            </a:r>
          </a:p>
          <a:p>
            <a:pPr algn="ctr"/>
            <a:r>
              <a:rPr lang="en-GB" sz="4000" b="1" noProof="0" dirty="0"/>
              <a:t>research</a:t>
            </a:r>
          </a:p>
        </p:txBody>
      </p:sp>
      <p:sp>
        <p:nvSpPr>
          <p:cNvPr id="10" name="Nuoli ylös ja alas 9">
            <a:extLst>
              <a:ext uri="{FF2B5EF4-FFF2-40B4-BE49-F238E27FC236}">
                <a16:creationId xmlns:a16="http://schemas.microsoft.com/office/drawing/2014/main" id="{BA3EBE37-6655-9FE2-082E-1C9C31D24899}"/>
              </a:ext>
            </a:extLst>
          </p:cNvPr>
          <p:cNvSpPr/>
          <p:nvPr/>
        </p:nvSpPr>
        <p:spPr>
          <a:xfrm rot="5400000">
            <a:off x="4329683" y="4117548"/>
            <a:ext cx="484632" cy="1216152"/>
          </a:xfrm>
          <a:prstGeom prst="up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Nuoli ylös ja alas 10">
            <a:extLst>
              <a:ext uri="{FF2B5EF4-FFF2-40B4-BE49-F238E27FC236}">
                <a16:creationId xmlns:a16="http://schemas.microsoft.com/office/drawing/2014/main" id="{6394EA4F-DF08-41FE-7988-73ECABC07063}"/>
              </a:ext>
            </a:extLst>
          </p:cNvPr>
          <p:cNvSpPr/>
          <p:nvPr/>
        </p:nvSpPr>
        <p:spPr>
          <a:xfrm rot="2433158">
            <a:off x="2624643" y="2556363"/>
            <a:ext cx="484632" cy="1216152"/>
          </a:xfrm>
          <a:prstGeom prst="up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Nuoli ylös ja alas 11">
            <a:extLst>
              <a:ext uri="{FF2B5EF4-FFF2-40B4-BE49-F238E27FC236}">
                <a16:creationId xmlns:a16="http://schemas.microsoft.com/office/drawing/2014/main" id="{3619231A-CFA8-5CDF-D2F9-9B7E8D536260}"/>
              </a:ext>
            </a:extLst>
          </p:cNvPr>
          <p:cNvSpPr/>
          <p:nvPr/>
        </p:nvSpPr>
        <p:spPr>
          <a:xfrm rot="19257649">
            <a:off x="6043395" y="2562978"/>
            <a:ext cx="484632" cy="1216152"/>
          </a:xfrm>
          <a:prstGeom prst="up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43ECB4A1-C25D-42C4-FA54-5D65512BAAA9}"/>
              </a:ext>
            </a:extLst>
          </p:cNvPr>
          <p:cNvSpPr txBox="1"/>
          <p:nvPr/>
        </p:nvSpPr>
        <p:spPr>
          <a:xfrm>
            <a:off x="262807" y="5872266"/>
            <a:ext cx="861838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Why is my research proposal useful for the population of interest?</a:t>
            </a:r>
          </a:p>
        </p:txBody>
      </p:sp>
    </p:spTree>
    <p:extLst>
      <p:ext uri="{BB962C8B-B14F-4D97-AF65-F5344CB8AC3E}">
        <p14:creationId xmlns:p14="http://schemas.microsoft.com/office/powerpoint/2010/main" val="89266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9F01C74-70FA-FD2F-CC20-C4E458C7A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639A97C2-6F4B-3B3F-9F77-EA52D71F6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79329"/>
            <a:ext cx="4393580" cy="4698807"/>
          </a:xfrm>
        </p:spPr>
        <p:txBody>
          <a:bodyPr>
            <a:normAutofit/>
          </a:bodyPr>
          <a:lstStyle/>
          <a:p>
            <a:r>
              <a:rPr lang="en-GB" noProof="0" dirty="0"/>
              <a:t>The following topics are NOT allowed</a:t>
            </a:r>
          </a:p>
          <a:p>
            <a:pPr lvl="1"/>
            <a:r>
              <a:rPr lang="en-GB" noProof="0" dirty="0"/>
              <a:t>Any kind of abuse</a:t>
            </a:r>
          </a:p>
          <a:p>
            <a:pPr lvl="1"/>
            <a:r>
              <a:rPr lang="en-GB" noProof="0" dirty="0"/>
              <a:t>Self-harm, including suicide</a:t>
            </a:r>
          </a:p>
          <a:p>
            <a:pPr lvl="1"/>
            <a:r>
              <a:rPr lang="en-GB" noProof="0" dirty="0"/>
              <a:t>Pornography, rape or other sexual acts</a:t>
            </a:r>
          </a:p>
          <a:p>
            <a:pPr lvl="1"/>
            <a:r>
              <a:rPr lang="en-GB" noProof="0" dirty="0"/>
              <a:t>Serial killers or acts of torture</a:t>
            </a:r>
          </a:p>
          <a:p>
            <a:pPr lvl="1"/>
            <a:r>
              <a:rPr lang="en-GB" noProof="0" dirty="0"/>
              <a:t>Any research containing ingestion</a:t>
            </a:r>
          </a:p>
          <a:p>
            <a:pPr lvl="1"/>
            <a:r>
              <a:rPr lang="en-GB" noProof="0" dirty="0"/>
              <a:t>Any use of animals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C7256B66-BD91-B611-67D8-01459B67D0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50421" y="2514841"/>
            <a:ext cx="4397311" cy="251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6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11EE01-D2AB-ECC7-9935-EB2254E2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687FA8-5D71-CBAF-B9E5-33A3DFB485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Topics covered in the class practicals must NOT be re-examined in the research proposal</a:t>
            </a:r>
          </a:p>
          <a:p>
            <a:endParaRPr lang="en-GB" dirty="0"/>
          </a:p>
          <a:p>
            <a:r>
              <a:rPr lang="en-GB" noProof="0" dirty="0"/>
              <a:t>Double dipping with psychology EE is also strictly prohibited</a:t>
            </a:r>
          </a:p>
          <a:p>
            <a:endParaRPr lang="en-GB" noProof="0" dirty="0"/>
          </a:p>
        </p:txBody>
      </p:sp>
      <p:pic>
        <p:nvPicPr>
          <p:cNvPr id="5" name="Sisällön paikkamerkki 7">
            <a:extLst>
              <a:ext uri="{FF2B5EF4-FFF2-40B4-BE49-F238E27FC236}">
                <a16:creationId xmlns:a16="http://schemas.microsoft.com/office/drawing/2014/main" id="{710AB4BB-265E-F4E9-3DE0-48EF5BCAFF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580912"/>
            <a:ext cx="4485068" cy="256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4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2655E5-6959-BF21-80B1-A438C56DB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70E4A2-F483-8328-0E57-A7BB186157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The research proposal should be conducted as if it must be passed by an ethics committee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68572713-63D0-3D10-9526-9E1DEE3640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329013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9443E7-48B2-8BDB-209B-A94467F51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ADBE52-8E64-02B5-B82F-514C8D5D18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Implement the </a:t>
            </a:r>
            <a:r>
              <a:rPr lang="en-GB" noProof="0" dirty="0">
                <a:hlinkClick r:id="rId2"/>
              </a:rPr>
              <a:t>IBO’s ideas</a:t>
            </a:r>
            <a:r>
              <a:rPr lang="en-GB" noProof="0" dirty="0"/>
              <a:t> and </a:t>
            </a:r>
            <a:r>
              <a:rPr lang="en-GB" noProof="0" dirty="0">
                <a:hlinkClick r:id="rId3"/>
              </a:rPr>
              <a:t>Student IA Proposal Form</a:t>
            </a:r>
            <a:r>
              <a:rPr lang="en-GB" noProof="0" dirty="0"/>
              <a:t> to plan your psychology IA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E20BDEEE-F5BB-C06E-67FD-650A3222C7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75606"/>
            <a:ext cx="4038600" cy="4375150"/>
          </a:xfrm>
        </p:spPr>
      </p:pic>
    </p:spTree>
    <p:extLst>
      <p:ext uri="{BB962C8B-B14F-4D97-AF65-F5344CB8AC3E}">
        <p14:creationId xmlns:p14="http://schemas.microsoft.com/office/powerpoint/2010/main" val="2046209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n-GB" dirty="0"/>
              <a:t>Individual work must be written in </a:t>
            </a:r>
            <a:r>
              <a:rPr lang="en-GB" b="1" dirty="0"/>
              <a:t>APA format</a:t>
            </a:r>
          </a:p>
          <a:p>
            <a:endParaRPr lang="en-GB" dirty="0"/>
          </a:p>
          <a:p>
            <a:r>
              <a:rPr lang="en-GB" b="1" dirty="0"/>
              <a:t>Base document </a:t>
            </a:r>
            <a:r>
              <a:rPr lang="en-GB" dirty="0"/>
              <a:t>is provided in </a:t>
            </a:r>
            <a:r>
              <a:rPr lang="en-GB" dirty="0">
                <a:hlinkClick r:id="rId2"/>
              </a:rPr>
              <a:t>peda.net</a:t>
            </a:r>
            <a:endParaRPr lang="en-GB" dirty="0"/>
          </a:p>
          <a:p>
            <a:pPr lvl="1"/>
            <a:r>
              <a:rPr lang="en-GB" dirty="0"/>
              <a:t>Download the document to your computer, rename it and start working with your IA</a:t>
            </a:r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64090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D3DA5-631B-9A9C-30DF-ADB3406C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23FADA-BE14-DFF6-D01E-D28B6D7D96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The research proposal should not exceed </a:t>
            </a:r>
            <a:r>
              <a:rPr lang="en-GB" b="1" noProof="0" dirty="0"/>
              <a:t>2200 words in length</a:t>
            </a:r>
            <a:r>
              <a:rPr lang="en-GB" noProof="0" dirty="0"/>
              <a:t> and should consist of the following components: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663F6EE-FE46-3DB4-CFDA-2C294D65521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endParaRPr lang="en-GB" noProof="0" dirty="0"/>
          </a:p>
          <a:p>
            <a:pPr lvl="1"/>
            <a:r>
              <a:rPr lang="en-GB" noProof="0" dirty="0"/>
              <a:t>Title page</a:t>
            </a:r>
          </a:p>
          <a:p>
            <a:pPr lvl="1"/>
            <a:r>
              <a:rPr lang="en-GB" noProof="0" dirty="0"/>
              <a:t>Introduction</a:t>
            </a:r>
          </a:p>
          <a:p>
            <a:pPr lvl="1"/>
            <a:r>
              <a:rPr lang="en-GB" noProof="0" dirty="0"/>
              <a:t>Research methodology</a:t>
            </a:r>
          </a:p>
          <a:p>
            <a:pPr lvl="1"/>
            <a:r>
              <a:rPr lang="en-GB" noProof="0" dirty="0"/>
              <a:t>Data collection</a:t>
            </a:r>
          </a:p>
          <a:p>
            <a:pPr lvl="1"/>
            <a:r>
              <a:rPr lang="en-GB" noProof="0" dirty="0"/>
              <a:t>Discussion</a:t>
            </a:r>
          </a:p>
          <a:p>
            <a:pPr lvl="1"/>
            <a:r>
              <a:rPr lang="en-GB" noProof="0" dirty="0"/>
              <a:t>Reference list</a:t>
            </a:r>
          </a:p>
          <a:p>
            <a:pPr lvl="1"/>
            <a:r>
              <a:rPr lang="en-GB" noProof="0" dirty="0"/>
              <a:t>Appendices</a:t>
            </a:r>
          </a:p>
        </p:txBody>
      </p:sp>
    </p:spTree>
    <p:extLst>
      <p:ext uri="{BB962C8B-B14F-4D97-AF65-F5344CB8AC3E}">
        <p14:creationId xmlns:p14="http://schemas.microsoft.com/office/powerpoint/2010/main" val="229065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402F9B-E7F5-3166-3146-A5D62A52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6B0EC3-AE93-045F-704C-2E6852A101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b="1" noProof="0" dirty="0"/>
              <a:t>Title page</a:t>
            </a:r>
          </a:p>
          <a:p>
            <a:pPr lvl="1"/>
            <a:r>
              <a:rPr lang="en-GB" noProof="0" dirty="0"/>
              <a:t>Title of your investigation</a:t>
            </a:r>
          </a:p>
          <a:p>
            <a:pPr lvl="1"/>
            <a:r>
              <a:rPr lang="en-GB" noProof="0" dirty="0"/>
              <a:t>Number of words </a:t>
            </a:r>
            <a:br>
              <a:rPr lang="en-GB" noProof="0" dirty="0"/>
            </a:br>
            <a:r>
              <a:rPr lang="en-GB" noProof="0" dirty="0"/>
              <a:t>(max 2200)</a:t>
            </a:r>
          </a:p>
          <a:p>
            <a:pPr lvl="1"/>
            <a:endParaRPr lang="en-GB" noProof="0" dirty="0"/>
          </a:p>
          <a:p>
            <a:pPr lvl="1"/>
            <a:r>
              <a:rPr lang="en-GB" i="1" noProof="0" dirty="0"/>
              <a:t>No ID info nor dates!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6F434948-BEAE-1638-C47A-EC823A63E2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90637" y="2370709"/>
            <a:ext cx="4784246" cy="251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8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480A43-3939-6728-B0C5-CFBB46A9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931B68-FE06-CFFA-6BF9-ECC553CB92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noProof="0" dirty="0"/>
              <a:t>Introduction</a:t>
            </a:r>
          </a:p>
          <a:p>
            <a:pPr lvl="1"/>
            <a:r>
              <a:rPr lang="en-GB" noProof="0" dirty="0"/>
              <a:t>The aim or research question</a:t>
            </a:r>
          </a:p>
          <a:p>
            <a:pPr lvl="1"/>
            <a:r>
              <a:rPr lang="en-GB" noProof="0" dirty="0"/>
              <a:t>Focus on the impact a certain problem has on a population of interest</a:t>
            </a:r>
          </a:p>
          <a:p>
            <a:pPr lvl="1"/>
            <a:r>
              <a:rPr lang="en-GB" noProof="0" dirty="0"/>
              <a:t>Findings and key conclusions of two relevant pieces of research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A03A13D-9797-3A4A-F858-94F430ABD8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4465403" y="2634318"/>
            <a:ext cx="4669223" cy="24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1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6511AB-85BD-5460-697D-7A9ABA14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1CAC02-1551-8843-2158-436CA4E979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Research methodology</a:t>
            </a:r>
          </a:p>
          <a:p>
            <a:pPr lvl="1"/>
            <a:r>
              <a:rPr lang="en-GB" noProof="0" dirty="0"/>
              <a:t>Justification of your choice </a:t>
            </a:r>
            <a:r>
              <a:rPr lang="en-GB" noProof="0"/>
              <a:t>of method (choose ONE)</a:t>
            </a:r>
            <a:endParaRPr lang="en-GB" noProof="0" dirty="0"/>
          </a:p>
          <a:p>
            <a:pPr lvl="1"/>
            <a:r>
              <a:rPr lang="en-GB" noProof="0" dirty="0"/>
              <a:t>Explanation of decisions regarding procedure</a:t>
            </a:r>
          </a:p>
          <a:p>
            <a:pPr lvl="1"/>
            <a:r>
              <a:rPr lang="en-GB" noProof="0" dirty="0"/>
              <a:t>Explanation of relevant ethical considerations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5176B2-EB4D-68B9-4499-BB3774A961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/>
              <a:t>Methods:</a:t>
            </a:r>
          </a:p>
          <a:p>
            <a:pPr lvl="1"/>
            <a:r>
              <a:rPr lang="en-GB" i="1" noProof="0" dirty="0"/>
              <a:t>Experiment</a:t>
            </a:r>
            <a:r>
              <a:rPr lang="en-GB" noProof="0" dirty="0"/>
              <a:t> </a:t>
            </a:r>
            <a:br>
              <a:rPr lang="en-GB" noProof="0" dirty="0"/>
            </a:br>
            <a:r>
              <a:rPr lang="en-GB" noProof="0" dirty="0"/>
              <a:t>(true or quasi-)</a:t>
            </a:r>
          </a:p>
          <a:p>
            <a:pPr lvl="1"/>
            <a:r>
              <a:rPr lang="en-GB" i="1" noProof="0" dirty="0"/>
              <a:t>Observation</a:t>
            </a:r>
            <a:r>
              <a:rPr lang="en-GB" noProof="0" dirty="0"/>
              <a:t> (naturalistic or controlled, overt or covert, participant or non-participant)</a:t>
            </a:r>
          </a:p>
          <a:p>
            <a:pPr lvl="1"/>
            <a:r>
              <a:rPr lang="en-GB" i="1" noProof="0" dirty="0"/>
              <a:t>Interview</a:t>
            </a:r>
            <a:r>
              <a:rPr lang="en-GB" noProof="0" dirty="0"/>
              <a:t> (structured, semi-structured or focus group)</a:t>
            </a:r>
          </a:p>
          <a:p>
            <a:pPr lvl="1"/>
            <a:r>
              <a:rPr lang="en-GB" i="1" noProof="0" dirty="0"/>
              <a:t>Survey/questionnaire</a:t>
            </a:r>
          </a:p>
        </p:txBody>
      </p:sp>
    </p:spTree>
    <p:extLst>
      <p:ext uri="{BB962C8B-B14F-4D97-AF65-F5344CB8AC3E}">
        <p14:creationId xmlns:p14="http://schemas.microsoft.com/office/powerpoint/2010/main" val="67587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682AE-4E7F-9706-28CF-85FC46D95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E769CB-A7B0-E021-1314-A1F59881D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004210-A9BE-02A3-0BF0-33AACCB0A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93220" cy="4525963"/>
          </a:xfrm>
        </p:spPr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Data collection</a:t>
            </a:r>
          </a:p>
          <a:p>
            <a:pPr lvl="1"/>
            <a:r>
              <a:rPr lang="en-GB" noProof="0" dirty="0"/>
              <a:t>Create ONE data collecting tool (unless you are planning an experiment)</a:t>
            </a:r>
          </a:p>
          <a:p>
            <a:pPr lvl="1"/>
            <a:r>
              <a:rPr lang="en-GB" noProof="0" dirty="0"/>
              <a:t>Explain the decisions made while creating the tool</a:t>
            </a:r>
          </a:p>
          <a:p>
            <a:pPr lvl="1"/>
            <a:r>
              <a:rPr lang="en-GB" noProof="0" dirty="0"/>
              <a:t>Discuss potential challenges of data collection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E34115E-BF70-B806-C372-FC646EC2FE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420" y="2380963"/>
            <a:ext cx="3936380" cy="2964435"/>
          </a:xfrm>
        </p:spPr>
      </p:pic>
    </p:spTree>
    <p:extLst>
      <p:ext uri="{BB962C8B-B14F-4D97-AF65-F5344CB8AC3E}">
        <p14:creationId xmlns:p14="http://schemas.microsoft.com/office/powerpoint/2010/main" val="416545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D73C3-24B9-0D93-6701-A738BCB9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89B180-EAD2-4F3C-D62C-69D7E77BC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C61AD3-CF74-4D6D-73D5-3148C9B10D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noProof="0" dirty="0"/>
              <a:t>Discussion</a:t>
            </a:r>
          </a:p>
          <a:p>
            <a:pPr lvl="1"/>
            <a:r>
              <a:rPr lang="en-GB" noProof="0" dirty="0"/>
              <a:t>How can your findings be used to help your population of interest?</a:t>
            </a:r>
          </a:p>
          <a:p>
            <a:pPr lvl="1"/>
            <a:r>
              <a:rPr lang="en-GB" noProof="0" dirty="0"/>
              <a:t>Personal and epistemological reflexivity</a:t>
            </a:r>
          </a:p>
          <a:p>
            <a:pPr lvl="1"/>
            <a:r>
              <a:rPr lang="en-GB" noProof="0" dirty="0"/>
              <a:t>What additional method could increase your understanding of your topic?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067E618-EAB0-B2D9-E3F9-FCB1CFAD1D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393132"/>
            <a:ext cx="4038598" cy="294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6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797FB-9F80-BCDC-B17D-6E0DB1449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1F648B-7F79-4AF9-88A0-A4EBF01C4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3A2826-4CFE-BB97-5AFC-2495941257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noProof="0" dirty="0"/>
              <a:t>Reference list</a:t>
            </a:r>
          </a:p>
          <a:p>
            <a:pPr lvl="1"/>
            <a:r>
              <a:rPr lang="en-GB" noProof="0" dirty="0"/>
              <a:t>Should follow APA standards</a:t>
            </a:r>
          </a:p>
          <a:p>
            <a:pPr lvl="1"/>
            <a:r>
              <a:rPr lang="en-GB" noProof="0" dirty="0"/>
              <a:t>In alphabetical order by the last name of the researcher</a:t>
            </a:r>
          </a:p>
          <a:p>
            <a:pPr lvl="1"/>
            <a:r>
              <a:rPr lang="en-GB" noProof="0" dirty="0"/>
              <a:t>No discrepancies between the in-text references and the reference list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5BCCEE1-B399-D291-403A-81CFA40DF0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528378"/>
            <a:ext cx="4340527" cy="22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31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2ACF3-D670-C024-1193-A3D077C29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CFE787-C6C7-160B-2BED-BE51ADB3C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8016CA-E3D3-267D-4584-C0F1ED8B61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GB" b="1" noProof="0" dirty="0"/>
              <a:t>Appendices</a:t>
            </a:r>
          </a:p>
          <a:p>
            <a:pPr lvl="1"/>
            <a:r>
              <a:rPr lang="en-GB" noProof="0" dirty="0"/>
              <a:t>Copy of the data collection tool</a:t>
            </a:r>
          </a:p>
          <a:p>
            <a:pPr lvl="1"/>
            <a:r>
              <a:rPr lang="en-GB" noProof="0" dirty="0"/>
              <a:t>With experiments, any relevant materials (e.g. standardized instructions, word lists etc.)</a:t>
            </a:r>
          </a:p>
          <a:p>
            <a:pPr lvl="1"/>
            <a:r>
              <a:rPr lang="en-GB" noProof="0" dirty="0"/>
              <a:t>No need for blank consent form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B4C3B32-997E-F0CE-7DB3-D6F4FD294B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50419" y="1600200"/>
            <a:ext cx="3769112" cy="376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5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50DB03-71A4-7EBE-481E-FFAEF4B5D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IA in IB </a:t>
            </a:r>
            <a:r>
              <a:rPr lang="fi-FI" dirty="0" err="1"/>
              <a:t>Psychology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786A8D6-3253-656F-C7AA-A39FAA885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GB" b="1" dirty="0"/>
              <a:t>Deadlines</a:t>
            </a:r>
          </a:p>
          <a:p>
            <a:pPr lvl="1"/>
            <a:r>
              <a:rPr lang="en-GB" i="1" dirty="0"/>
              <a:t>Proposals ready before autumn break</a:t>
            </a:r>
          </a:p>
          <a:p>
            <a:pPr lvl="1"/>
            <a:r>
              <a:rPr lang="en-GB" i="1" dirty="0"/>
              <a:t>First submission deadline</a:t>
            </a:r>
            <a:br>
              <a:rPr lang="en-GB" i="1" dirty="0"/>
            </a:br>
            <a:r>
              <a:rPr lang="en-GB" i="1" dirty="0"/>
              <a:t>in the middle of the 2nd term (IB2 year)</a:t>
            </a:r>
          </a:p>
          <a:p>
            <a:pPr lvl="1"/>
            <a:r>
              <a:rPr lang="en-GB" i="1" dirty="0"/>
              <a:t>Final submission deadline at the end of the 2nd term (IB2 year)</a:t>
            </a:r>
          </a:p>
          <a:p>
            <a:pPr lvl="1"/>
            <a:r>
              <a:rPr lang="en-GB" b="1" dirty="0"/>
              <a:t>All work is done during the lessons!</a:t>
            </a:r>
          </a:p>
          <a:p>
            <a:endParaRPr lang="en-GB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DECA32-F795-6A34-6115-D1EFD2647E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According to our present school policies, the only way to get additional time to the IA deadlines is to discuss with the IB coordinator and provide a medical certification</a:t>
            </a:r>
          </a:p>
        </p:txBody>
      </p:sp>
    </p:spTree>
    <p:extLst>
      <p:ext uri="{BB962C8B-B14F-4D97-AF65-F5344CB8AC3E}">
        <p14:creationId xmlns:p14="http://schemas.microsoft.com/office/powerpoint/2010/main" val="51786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91C35A-9865-3CEA-D407-9A45BA937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QUESTIONS</a:t>
            </a:r>
          </a:p>
        </p:txBody>
      </p:sp>
      <p:pic>
        <p:nvPicPr>
          <p:cNvPr id="7" name="Sisällön paikkamerkki 6" descr="Kuva, joka sisältää kohteen Meripihka&#10;&#10;Tekoälyllä luotu sisältö voi olla virheellistä.">
            <a:extLst>
              <a:ext uri="{FF2B5EF4-FFF2-40B4-BE49-F238E27FC236}">
                <a16:creationId xmlns:a16="http://schemas.microsoft.com/office/drawing/2014/main" id="{87BE2130-10E7-88D4-ED47-07F02A7B7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046" y="1562986"/>
            <a:ext cx="8229599" cy="4595750"/>
          </a:xfrm>
        </p:spPr>
      </p:pic>
    </p:spTree>
    <p:extLst>
      <p:ext uri="{BB962C8B-B14F-4D97-AF65-F5344CB8AC3E}">
        <p14:creationId xmlns:p14="http://schemas.microsoft.com/office/powerpoint/2010/main" val="486650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/>
              <a:t>Wheel </a:t>
            </a:r>
            <a:r>
              <a:rPr lang="fi-FI" dirty="0" err="1"/>
              <a:t>head</a:t>
            </a:r>
            <a:r>
              <a:rPr lang="fi-FI" dirty="0"/>
              <a:t> &lt;http://</a:t>
            </a:r>
            <a:r>
              <a:rPr lang="fi-FI" dirty="0" err="1"/>
              <a:t>alexkwee.com</a:t>
            </a:r>
            <a:r>
              <a:rPr lang="fi-FI" dirty="0"/>
              <a:t>/</a:t>
            </a:r>
            <a:r>
              <a:rPr lang="fi-FI" dirty="0" err="1"/>
              <a:t>services</a:t>
            </a:r>
            <a:r>
              <a:rPr lang="fi-FI" dirty="0"/>
              <a:t>/</a:t>
            </a:r>
            <a:r>
              <a:rPr lang="fi-FI" dirty="0" err="1"/>
              <a:t>psychological-assessments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January</a:t>
            </a:r>
            <a:r>
              <a:rPr lang="fi-FI" dirty="0"/>
              <a:t> 2018</a:t>
            </a:r>
          </a:p>
          <a:p>
            <a:r>
              <a:rPr lang="fi-FI" dirty="0" err="1"/>
              <a:t>Banned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commons.wikimedia.org</a:t>
            </a:r>
            <a:r>
              <a:rPr lang="fi-FI" dirty="0"/>
              <a:t>/wiki/</a:t>
            </a:r>
            <a:r>
              <a:rPr lang="fi-FI" dirty="0" err="1"/>
              <a:t>File:Banned.jpg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/>
              <a:t>Got </a:t>
            </a:r>
            <a:r>
              <a:rPr lang="fi-FI" dirty="0" err="1"/>
              <a:t>ethics</a:t>
            </a:r>
            <a:r>
              <a:rPr lang="fi-FI" dirty="0"/>
              <a:t>?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siliconangle.com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/2013/08/10/</a:t>
            </a:r>
            <a:r>
              <a:rPr lang="fi-FI" dirty="0" err="1"/>
              <a:t>how</a:t>
            </a:r>
            <a:r>
              <a:rPr lang="fi-FI" dirty="0"/>
              <a:t>-</a:t>
            </a:r>
            <a:r>
              <a:rPr lang="fi-FI" dirty="0" err="1"/>
              <a:t>ethical</a:t>
            </a:r>
            <a:r>
              <a:rPr lang="fi-FI" dirty="0"/>
              <a:t>-is-</a:t>
            </a:r>
            <a:r>
              <a:rPr lang="fi-FI" dirty="0" err="1"/>
              <a:t>your</a:t>
            </a:r>
            <a:r>
              <a:rPr lang="fi-FI" dirty="0"/>
              <a:t>-</a:t>
            </a:r>
            <a:r>
              <a:rPr lang="fi-FI" dirty="0" err="1"/>
              <a:t>big</a:t>
            </a:r>
            <a:r>
              <a:rPr lang="fi-FI" dirty="0"/>
              <a:t>-data/got-</a:t>
            </a:r>
            <a:r>
              <a:rPr lang="fi-FI" dirty="0" err="1"/>
              <a:t>ethics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January</a:t>
            </a:r>
            <a:r>
              <a:rPr lang="fi-FI" dirty="0"/>
              <a:t> 2018.</a:t>
            </a:r>
          </a:p>
          <a:p>
            <a:r>
              <a:rPr lang="fi-FI" dirty="0"/>
              <a:t>Idea &lt;http://</a:t>
            </a:r>
            <a:r>
              <a:rPr lang="fi-FI" dirty="0" err="1"/>
              <a:t>libguides.butler.edu</a:t>
            </a:r>
            <a:r>
              <a:rPr lang="fi-FI" dirty="0"/>
              <a:t>/</a:t>
            </a:r>
            <a:r>
              <a:rPr lang="fi-FI" dirty="0" err="1"/>
              <a:t>c.php?g</a:t>
            </a:r>
            <a:r>
              <a:rPr lang="fi-FI" dirty="0"/>
              <a:t>=578630&amp;p=3992658&gt;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January</a:t>
            </a:r>
            <a:r>
              <a:rPr lang="fi-FI" dirty="0"/>
              <a:t> 2018.</a:t>
            </a:r>
          </a:p>
          <a:p>
            <a:r>
              <a:rPr lang="fi-FI" dirty="0"/>
              <a:t>APA logo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www.ariessys.com</a:t>
            </a:r>
            <a:r>
              <a:rPr lang="fi-FI" dirty="0"/>
              <a:t>/</a:t>
            </a:r>
            <a:r>
              <a:rPr lang="fi-FI" dirty="0" err="1"/>
              <a:t>views-press</a:t>
            </a:r>
            <a:r>
              <a:rPr lang="fi-FI" dirty="0"/>
              <a:t>/</a:t>
            </a:r>
            <a:r>
              <a:rPr lang="fi-FI" dirty="0" err="1"/>
              <a:t>press-releases</a:t>
            </a:r>
            <a:r>
              <a:rPr lang="fi-FI" dirty="0"/>
              <a:t>/the-american-psychological-association-to-deploy-editorial-manager-for-70-journals/&gt;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January</a:t>
            </a:r>
            <a:r>
              <a:rPr lang="fi-FI" dirty="0"/>
              <a:t> 2018.</a:t>
            </a:r>
          </a:p>
          <a:p>
            <a:r>
              <a:rPr lang="fi-FI" dirty="0"/>
              <a:t>APA </a:t>
            </a:r>
            <a:r>
              <a:rPr lang="fi-FI" dirty="0" err="1"/>
              <a:t>Title</a:t>
            </a:r>
            <a:r>
              <a:rPr lang="fi-FI" dirty="0"/>
              <a:t> Page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www.grammarly.com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</a:t>
            </a:r>
            <a:r>
              <a:rPr lang="fi-FI" dirty="0" err="1"/>
              <a:t>citations</a:t>
            </a:r>
            <a:r>
              <a:rPr lang="fi-FI" dirty="0"/>
              <a:t>/</a:t>
            </a:r>
            <a:r>
              <a:rPr lang="fi-FI" dirty="0" err="1"/>
              <a:t>apa-title-page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 err="1"/>
              <a:t>Introduction</a:t>
            </a:r>
            <a:r>
              <a:rPr lang="fi-FI" dirty="0"/>
              <a:t> </a:t>
            </a:r>
            <a:r>
              <a:rPr lang="fi-FI" dirty="0" err="1"/>
              <a:t>pen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www.grammarly.com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</a:t>
            </a:r>
            <a:r>
              <a:rPr lang="fi-FI" dirty="0" err="1"/>
              <a:t>academic-writing</a:t>
            </a:r>
            <a:r>
              <a:rPr lang="fi-FI" dirty="0"/>
              <a:t>/</a:t>
            </a:r>
            <a:r>
              <a:rPr lang="fi-FI" dirty="0" err="1"/>
              <a:t>research-paper-introduction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 err="1"/>
              <a:t>Pile</a:t>
            </a:r>
            <a:r>
              <a:rPr lang="fi-FI" dirty="0"/>
              <a:t> of </a:t>
            </a:r>
            <a:r>
              <a:rPr lang="fi-FI" dirty="0" err="1"/>
              <a:t>folders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://www.123rf.com/photo_4406564_stack-of-file-folders.html&gt; </a:t>
            </a:r>
            <a:r>
              <a:rPr lang="fi-FI" dirty="0" err="1"/>
              <a:t>Accessed</a:t>
            </a:r>
            <a:r>
              <a:rPr lang="fi-FI" dirty="0"/>
              <a:t> 28th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 err="1"/>
              <a:t>Scientists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a puzzle </a:t>
            </a:r>
            <a:r>
              <a:rPr lang="fi-FI" dirty="0" err="1"/>
              <a:t>head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allea.org</a:t>
            </a:r>
            <a:r>
              <a:rPr lang="fi-FI" dirty="0"/>
              <a:t>/allea-publishes-second-discussion-paper-on-loss-of-trust-in-science-and-expertise/&gt; </a:t>
            </a:r>
            <a:r>
              <a:rPr lang="fi-FI" dirty="0" err="1"/>
              <a:t>Accessed</a:t>
            </a:r>
            <a:r>
              <a:rPr lang="fi-FI" dirty="0"/>
              <a:t> 28th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/>
              <a:t>APA </a:t>
            </a:r>
            <a:r>
              <a:rPr lang="fi-FI" dirty="0" err="1"/>
              <a:t>Reference</a:t>
            </a:r>
            <a:r>
              <a:rPr lang="fi-FI" dirty="0"/>
              <a:t> </a:t>
            </a:r>
            <a:r>
              <a:rPr lang="fi-FI" dirty="0" err="1"/>
              <a:t>list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www.grammarly.com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</a:t>
            </a:r>
            <a:r>
              <a:rPr lang="fi-FI" dirty="0" err="1"/>
              <a:t>citations</a:t>
            </a:r>
            <a:r>
              <a:rPr lang="fi-FI" dirty="0"/>
              <a:t>/</a:t>
            </a:r>
            <a:r>
              <a:rPr lang="fi-FI" dirty="0" err="1"/>
              <a:t>works-cited-page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/>
              <a:t>APA Appendix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www.bibguru.com</a:t>
            </a:r>
            <a:r>
              <a:rPr lang="fi-FI" dirty="0"/>
              <a:t>/g/</a:t>
            </a:r>
            <a:r>
              <a:rPr lang="fi-FI" dirty="0" err="1"/>
              <a:t>apa</a:t>
            </a:r>
            <a:r>
              <a:rPr lang="fi-FI" dirty="0"/>
              <a:t>-appendix-</a:t>
            </a:r>
            <a:r>
              <a:rPr lang="fi-FI" dirty="0" err="1"/>
              <a:t>citation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 err="1"/>
              <a:t>Burning</a:t>
            </a:r>
            <a:r>
              <a:rPr lang="fi-FI" dirty="0"/>
              <a:t> </a:t>
            </a:r>
            <a:r>
              <a:rPr lang="fi-FI" dirty="0" err="1"/>
              <a:t>question</a:t>
            </a:r>
            <a:r>
              <a:rPr lang="fi-FI" dirty="0"/>
              <a:t> </a:t>
            </a:r>
            <a:r>
              <a:rPr lang="fi-FI" dirty="0" err="1"/>
              <a:t>mark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stock.adobe.com</a:t>
            </a:r>
            <a:r>
              <a:rPr lang="fi-FI" dirty="0"/>
              <a:t>/fi/</a:t>
            </a:r>
            <a:r>
              <a:rPr lang="fi-FI" dirty="0" err="1"/>
              <a:t>search?k</a:t>
            </a:r>
            <a:r>
              <a:rPr lang="fi-FI" dirty="0"/>
              <a:t>=</a:t>
            </a:r>
            <a:r>
              <a:rPr lang="fi-FI" dirty="0" err="1"/>
              <a:t>burning+question+mark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14th of </a:t>
            </a:r>
            <a:r>
              <a:rPr lang="fi-FI" dirty="0" err="1"/>
              <a:t>September</a:t>
            </a:r>
            <a:r>
              <a:rPr lang="fi-FI" dirty="0"/>
              <a:t> 2025.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017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897</Words>
  <Application>Microsoft Macintosh PowerPoint</Application>
  <PresentationFormat>Näytössä katseltava diaesitys (4:3)</PresentationFormat>
  <Paragraphs>134</Paragraphs>
  <Slides>22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Office-teema</vt:lpstr>
      <vt:lpstr>PSYCHOLOGY INTERNAL ASSESSMENT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IA in IB Psychology</vt:lpstr>
      <vt:lpstr>QUESTIONS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86</cp:revision>
  <dcterms:created xsi:type="dcterms:W3CDTF">2016-01-27T06:20:57Z</dcterms:created>
  <dcterms:modified xsi:type="dcterms:W3CDTF">2026-09-28T16:03:34Z</dcterms:modified>
</cp:coreProperties>
</file>