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0" r:id="rId8"/>
    <p:sldId id="262" r:id="rId9"/>
    <p:sldId id="273" r:id="rId10"/>
    <p:sldId id="266" r:id="rId11"/>
    <p:sldId id="270" r:id="rId12"/>
    <p:sldId id="275" r:id="rId13"/>
    <p:sldId id="268" r:id="rId14"/>
    <p:sldId id="267" r:id="rId15"/>
    <p:sldId id="265" r:id="rId16"/>
    <p:sldId id="269" r:id="rId17"/>
    <p:sldId id="271" r:id="rId18"/>
    <p:sldId id="263" r:id="rId19"/>
    <p:sldId id="27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873" autoAdjust="0"/>
  </p:normalViewPr>
  <p:slideViewPr>
    <p:cSldViewPr snapToGrid="0">
      <p:cViewPr varScale="1">
        <p:scale>
          <a:sx n="72" d="100"/>
          <a:sy n="72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9F09E-2407-45D4-8ED7-8A410D598C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1ABE88A-5E53-4469-904F-5CCBBFFB356D}">
      <dgm:prSet phldrT="[Teksti]" custT="1"/>
      <dgm:spPr>
        <a:solidFill>
          <a:srgbClr val="00B050"/>
        </a:solidFill>
      </dgm:spPr>
      <dgm:t>
        <a:bodyPr/>
        <a:lstStyle/>
        <a:p>
          <a:r>
            <a:rPr lang="fi-FI" sz="2800" dirty="0" err="1" smtClean="0"/>
            <a:t>suomalais</a:t>
          </a:r>
          <a:r>
            <a:rPr lang="fi-FI" sz="2800" dirty="0" smtClean="0"/>
            <a:t>-ugrilaiset kielet</a:t>
          </a:r>
          <a:endParaRPr lang="fi-FI" sz="2800" dirty="0"/>
        </a:p>
      </dgm:t>
    </dgm:pt>
    <dgm:pt modelId="{A2F09D25-E340-464C-9B7A-FDF0E8FA55A0}" type="parTrans" cxnId="{8B407251-F991-4ACE-8CC0-E009E21D8659}">
      <dgm:prSet/>
      <dgm:spPr/>
      <dgm:t>
        <a:bodyPr/>
        <a:lstStyle/>
        <a:p>
          <a:endParaRPr lang="fi-FI"/>
        </a:p>
      </dgm:t>
    </dgm:pt>
    <dgm:pt modelId="{D532FBBE-3D22-4DF1-9585-2E6D0750ADAA}" type="sibTrans" cxnId="{8B407251-F991-4ACE-8CC0-E009E21D8659}">
      <dgm:prSet/>
      <dgm:spPr/>
      <dgm:t>
        <a:bodyPr/>
        <a:lstStyle/>
        <a:p>
          <a:endParaRPr lang="fi-FI"/>
        </a:p>
      </dgm:t>
    </dgm:pt>
    <dgm:pt modelId="{97863A59-A56C-4CF4-A533-DA6D0D1CD656}">
      <dgm:prSet phldrT="[Teksti]" custT="1"/>
      <dgm:spPr>
        <a:solidFill>
          <a:srgbClr val="FF0000"/>
        </a:solidFill>
      </dgm:spPr>
      <dgm:t>
        <a:bodyPr/>
        <a:lstStyle/>
        <a:p>
          <a:r>
            <a:rPr lang="fi-FI" sz="3200" dirty="0" smtClean="0"/>
            <a:t>samojedi-kielet</a:t>
          </a:r>
          <a:endParaRPr lang="fi-FI" sz="3200" dirty="0"/>
        </a:p>
      </dgm:t>
    </dgm:pt>
    <dgm:pt modelId="{A56B8999-0F0F-470B-A225-230B9CA2B333}" type="parTrans" cxnId="{BC5DC1F4-C08C-488C-A8B6-4E4B5BDA6F81}">
      <dgm:prSet/>
      <dgm:spPr/>
      <dgm:t>
        <a:bodyPr/>
        <a:lstStyle/>
        <a:p>
          <a:endParaRPr lang="fi-FI"/>
        </a:p>
      </dgm:t>
    </dgm:pt>
    <dgm:pt modelId="{5C33953E-AD0F-45BA-AC32-74C42816C556}" type="sibTrans" cxnId="{BC5DC1F4-C08C-488C-A8B6-4E4B5BDA6F81}">
      <dgm:prSet/>
      <dgm:spPr/>
      <dgm:t>
        <a:bodyPr/>
        <a:lstStyle/>
        <a:p>
          <a:endParaRPr lang="fi-FI"/>
        </a:p>
      </dgm:t>
    </dgm:pt>
    <dgm:pt modelId="{4022BB30-4B51-49B3-A4BA-E31A9BAE8BA6}">
      <dgm:prSet phldrT="[Teksti]" custT="1"/>
      <dgm:spPr>
        <a:solidFill>
          <a:srgbClr val="0070C0"/>
        </a:solidFill>
      </dgm:spPr>
      <dgm:t>
        <a:bodyPr/>
        <a:lstStyle/>
        <a:p>
          <a:r>
            <a:rPr lang="fi-FI" sz="2800" dirty="0" smtClean="0"/>
            <a:t>suomen lähisuku-kielet</a:t>
          </a:r>
          <a:endParaRPr lang="fi-FI" sz="2800" dirty="0"/>
        </a:p>
      </dgm:t>
    </dgm:pt>
    <dgm:pt modelId="{CE7603E2-CF08-476C-B6B2-48E0CBE63F1A}" type="parTrans" cxnId="{338ADB94-64FB-4CD3-85F9-8E6DF27E61F6}">
      <dgm:prSet/>
      <dgm:spPr/>
      <dgm:t>
        <a:bodyPr/>
        <a:lstStyle/>
        <a:p>
          <a:endParaRPr lang="fi-FI"/>
        </a:p>
      </dgm:t>
    </dgm:pt>
    <dgm:pt modelId="{0149F927-DF9F-4C8E-9444-32AD168176D0}" type="sibTrans" cxnId="{338ADB94-64FB-4CD3-85F9-8E6DF27E61F6}">
      <dgm:prSet/>
      <dgm:spPr/>
      <dgm:t>
        <a:bodyPr/>
        <a:lstStyle/>
        <a:p>
          <a:endParaRPr lang="fi-FI"/>
        </a:p>
      </dgm:t>
    </dgm:pt>
    <dgm:pt modelId="{7F9B9C17-DF39-456A-9B1C-466BD9295BA6}">
      <dgm:prSet phldrT="[Teksti]" custT="1"/>
      <dgm:spPr/>
      <dgm:t>
        <a:bodyPr/>
        <a:lstStyle/>
        <a:p>
          <a:r>
            <a:rPr lang="fi-FI" sz="3200" dirty="0" smtClean="0"/>
            <a:t>suomen etäsuku-kielet</a:t>
          </a:r>
          <a:endParaRPr lang="fi-FI" sz="3200" dirty="0"/>
        </a:p>
      </dgm:t>
    </dgm:pt>
    <dgm:pt modelId="{C7228457-886F-4742-89E1-90DAC04D9C52}" type="parTrans" cxnId="{454BB86B-44E8-4BFB-B985-939EBC9E5CB2}">
      <dgm:prSet/>
      <dgm:spPr/>
      <dgm:t>
        <a:bodyPr/>
        <a:lstStyle/>
        <a:p>
          <a:endParaRPr lang="fi-FI"/>
        </a:p>
      </dgm:t>
    </dgm:pt>
    <dgm:pt modelId="{15C32EF4-96A4-451B-A460-EA4F7FE57A24}" type="sibTrans" cxnId="{454BB86B-44E8-4BFB-B985-939EBC9E5CB2}">
      <dgm:prSet/>
      <dgm:spPr/>
      <dgm:t>
        <a:bodyPr/>
        <a:lstStyle/>
        <a:p>
          <a:endParaRPr lang="fi-FI"/>
        </a:p>
      </dgm:t>
    </dgm:pt>
    <dgm:pt modelId="{3863D165-AAFC-4FC5-873E-8BCC1594611E}">
      <dgm:prSet phldrT="[Teksti]" custT="1"/>
      <dgm:spPr>
        <a:solidFill>
          <a:srgbClr val="00B0F0"/>
        </a:solidFill>
      </dgm:spPr>
      <dgm:t>
        <a:bodyPr/>
        <a:lstStyle/>
        <a:p>
          <a:r>
            <a:rPr lang="fi-FI" sz="2800" dirty="0" smtClean="0"/>
            <a:t>karjala, viro, vatja, vepsä, liivi</a:t>
          </a:r>
        </a:p>
        <a:p>
          <a:r>
            <a:rPr lang="fi-FI" sz="2800" dirty="0" smtClean="0"/>
            <a:t>(lyydi, </a:t>
          </a:r>
          <a:r>
            <a:rPr lang="fi-FI" sz="2800" dirty="0" err="1" smtClean="0"/>
            <a:t>inkeroinen</a:t>
          </a:r>
          <a:r>
            <a:rPr lang="fi-FI" sz="2800" dirty="0" smtClean="0"/>
            <a:t>)</a:t>
          </a:r>
          <a:endParaRPr lang="fi-FI" sz="2800" dirty="0"/>
        </a:p>
      </dgm:t>
    </dgm:pt>
    <dgm:pt modelId="{C2CF9528-693B-4756-876F-36290C5934C3}" type="parTrans" cxnId="{393B1B1D-F757-49E7-ACDA-1367DFCA44BC}">
      <dgm:prSet/>
      <dgm:spPr/>
      <dgm:t>
        <a:bodyPr/>
        <a:lstStyle/>
        <a:p>
          <a:endParaRPr lang="fi-FI"/>
        </a:p>
      </dgm:t>
    </dgm:pt>
    <dgm:pt modelId="{FF3149A4-883D-4A1A-9B77-820D1917954E}" type="sibTrans" cxnId="{393B1B1D-F757-49E7-ACDA-1367DFCA44BC}">
      <dgm:prSet/>
      <dgm:spPr/>
      <dgm:t>
        <a:bodyPr/>
        <a:lstStyle/>
        <a:p>
          <a:endParaRPr lang="fi-FI"/>
        </a:p>
      </dgm:t>
    </dgm:pt>
    <dgm:pt modelId="{F9F1B3E4-9FBB-462B-8E77-77E6BAF34FE3}">
      <dgm:prSet phldrT="[Teksti]" custT="1"/>
      <dgm:spPr>
        <a:solidFill>
          <a:srgbClr val="7030A0"/>
        </a:solidFill>
      </dgm:spPr>
      <dgm:t>
        <a:bodyPr/>
        <a:lstStyle/>
        <a:p>
          <a:r>
            <a:rPr lang="fi-FI" sz="2400" dirty="0" smtClean="0"/>
            <a:t>unkari, hanti, mansi, komi, udmurtti, mordva, mari, saame</a:t>
          </a:r>
          <a:endParaRPr lang="fi-FI" sz="2400" dirty="0"/>
        </a:p>
      </dgm:t>
    </dgm:pt>
    <dgm:pt modelId="{3F715F71-81CA-43A3-A349-6EA96FA782B1}" type="parTrans" cxnId="{D768A405-90FA-45EA-95B1-C23C5B2B7398}">
      <dgm:prSet/>
      <dgm:spPr/>
      <dgm:t>
        <a:bodyPr/>
        <a:lstStyle/>
        <a:p>
          <a:endParaRPr lang="fi-FI"/>
        </a:p>
      </dgm:t>
    </dgm:pt>
    <dgm:pt modelId="{54C515E0-C3D7-405A-A840-C055EA1A1315}" type="sibTrans" cxnId="{D768A405-90FA-45EA-95B1-C23C5B2B7398}">
      <dgm:prSet/>
      <dgm:spPr/>
      <dgm:t>
        <a:bodyPr/>
        <a:lstStyle/>
        <a:p>
          <a:endParaRPr lang="fi-FI"/>
        </a:p>
      </dgm:t>
    </dgm:pt>
    <dgm:pt modelId="{283707CD-55FD-4C26-82F8-CEAB3C6B1326}" type="pres">
      <dgm:prSet presAssocID="{66D9F09E-2407-45D4-8ED7-8A410D598C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BBDB0E0-174F-4322-84F6-AC361BC73135}" type="pres">
      <dgm:prSet presAssocID="{B1ABE88A-5E53-4469-904F-5CCBBFFB356D}" presName="node" presStyleLbl="node1" presStyleIdx="0" presStyleCnt="6" custLinFactNeighborX="-18359" custLinFactNeighborY="-363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56B297-060B-4C1B-8062-9A66ECD338D9}" type="pres">
      <dgm:prSet presAssocID="{D532FBBE-3D22-4DF1-9585-2E6D0750ADAA}" presName="sibTrans" presStyleCnt="0"/>
      <dgm:spPr/>
    </dgm:pt>
    <dgm:pt modelId="{1A48C868-427D-452E-9807-5E1CB409FD67}" type="pres">
      <dgm:prSet presAssocID="{97863A59-A56C-4CF4-A533-DA6D0D1CD6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E21B957-3529-4BEB-B150-66A77C1B3E94}" type="pres">
      <dgm:prSet presAssocID="{5C33953E-AD0F-45BA-AC32-74C42816C556}" presName="sibTrans" presStyleCnt="0"/>
      <dgm:spPr/>
    </dgm:pt>
    <dgm:pt modelId="{18DC68EA-9C81-4DB1-B1BE-4DEED9E715BB}" type="pres">
      <dgm:prSet presAssocID="{4022BB30-4B51-49B3-A4BA-E31A9BAE8BA6}" presName="node" presStyleLbl="node1" presStyleIdx="2" presStyleCnt="6" custLinFactNeighborX="-17797" custLinFactNeighborY="510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EC1263-B8A3-4F13-B418-BA20127D7B1C}" type="pres">
      <dgm:prSet presAssocID="{0149F927-DF9F-4C8E-9444-32AD168176D0}" presName="sibTrans" presStyleCnt="0"/>
      <dgm:spPr/>
    </dgm:pt>
    <dgm:pt modelId="{430EFC19-0697-4044-AE7D-CD0BB5A2F2AA}" type="pres">
      <dgm:prSet presAssocID="{7F9B9C17-DF39-456A-9B1C-466BD9295BA6}" presName="node" presStyleLbl="node1" presStyleIdx="3" presStyleCnt="6" custLinFactNeighborX="-3332" custLinFactNeighborY="381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B388C5-20F2-4C1F-8B2D-1CA6BC2972DE}" type="pres">
      <dgm:prSet presAssocID="{15C32EF4-96A4-451B-A460-EA4F7FE57A24}" presName="sibTrans" presStyleCnt="0"/>
      <dgm:spPr/>
    </dgm:pt>
    <dgm:pt modelId="{494F0F13-2D32-4850-A58D-87BE072D4E03}" type="pres">
      <dgm:prSet presAssocID="{3863D165-AAFC-4FC5-873E-8BCC1594611E}" presName="node" presStyleLbl="node1" presStyleIdx="4" presStyleCnt="6" custScaleX="118069" custLinFactNeighborX="-17797" custLinFactNeighborY="-94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A4DA589-6A51-4D45-B9A4-B35203BEDEDB}" type="pres">
      <dgm:prSet presAssocID="{FF3149A4-883D-4A1A-9B77-820D1917954E}" presName="sibTrans" presStyleCnt="0"/>
      <dgm:spPr/>
    </dgm:pt>
    <dgm:pt modelId="{AE10EFE0-B2B2-40A8-A546-49E949852797}" type="pres">
      <dgm:prSet presAssocID="{F9F1B3E4-9FBB-462B-8E77-77E6BAF34FE3}" presName="node" presStyleLbl="node1" presStyleIdx="5" presStyleCnt="6" custLinFactNeighborX="-3771" custLinFactNeighborY="16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739D5FC-C7A7-40CA-8336-1EFD1F8738F3}" type="presOf" srcId="{F9F1B3E4-9FBB-462B-8E77-77E6BAF34FE3}" destId="{AE10EFE0-B2B2-40A8-A546-49E949852797}" srcOrd="0" destOrd="0" presId="urn:microsoft.com/office/officeart/2005/8/layout/default"/>
    <dgm:cxn modelId="{3DE6F0DD-0DE7-4854-9B6F-80958A47D79F}" type="presOf" srcId="{3863D165-AAFC-4FC5-873E-8BCC1594611E}" destId="{494F0F13-2D32-4850-A58D-87BE072D4E03}" srcOrd="0" destOrd="0" presId="urn:microsoft.com/office/officeart/2005/8/layout/default"/>
    <dgm:cxn modelId="{454BB86B-44E8-4BFB-B985-939EBC9E5CB2}" srcId="{66D9F09E-2407-45D4-8ED7-8A410D598CFD}" destId="{7F9B9C17-DF39-456A-9B1C-466BD9295BA6}" srcOrd="3" destOrd="0" parTransId="{C7228457-886F-4742-89E1-90DAC04D9C52}" sibTransId="{15C32EF4-96A4-451B-A460-EA4F7FE57A24}"/>
    <dgm:cxn modelId="{9863201F-368C-431A-B020-ACFE4CC91368}" type="presOf" srcId="{B1ABE88A-5E53-4469-904F-5CCBBFFB356D}" destId="{2BBDB0E0-174F-4322-84F6-AC361BC73135}" srcOrd="0" destOrd="0" presId="urn:microsoft.com/office/officeart/2005/8/layout/default"/>
    <dgm:cxn modelId="{D768A405-90FA-45EA-95B1-C23C5B2B7398}" srcId="{66D9F09E-2407-45D4-8ED7-8A410D598CFD}" destId="{F9F1B3E4-9FBB-462B-8E77-77E6BAF34FE3}" srcOrd="5" destOrd="0" parTransId="{3F715F71-81CA-43A3-A349-6EA96FA782B1}" sibTransId="{54C515E0-C3D7-405A-A840-C055EA1A1315}"/>
    <dgm:cxn modelId="{393B1B1D-F757-49E7-ACDA-1367DFCA44BC}" srcId="{66D9F09E-2407-45D4-8ED7-8A410D598CFD}" destId="{3863D165-AAFC-4FC5-873E-8BCC1594611E}" srcOrd="4" destOrd="0" parTransId="{C2CF9528-693B-4756-876F-36290C5934C3}" sibTransId="{FF3149A4-883D-4A1A-9B77-820D1917954E}"/>
    <dgm:cxn modelId="{BC5DC1F4-C08C-488C-A8B6-4E4B5BDA6F81}" srcId="{66D9F09E-2407-45D4-8ED7-8A410D598CFD}" destId="{97863A59-A56C-4CF4-A533-DA6D0D1CD656}" srcOrd="1" destOrd="0" parTransId="{A56B8999-0F0F-470B-A225-230B9CA2B333}" sibTransId="{5C33953E-AD0F-45BA-AC32-74C42816C556}"/>
    <dgm:cxn modelId="{DB1835E9-3D57-46B1-9A6E-3984ED260077}" type="presOf" srcId="{66D9F09E-2407-45D4-8ED7-8A410D598CFD}" destId="{283707CD-55FD-4C26-82F8-CEAB3C6B1326}" srcOrd="0" destOrd="0" presId="urn:microsoft.com/office/officeart/2005/8/layout/default"/>
    <dgm:cxn modelId="{338ADB94-64FB-4CD3-85F9-8E6DF27E61F6}" srcId="{66D9F09E-2407-45D4-8ED7-8A410D598CFD}" destId="{4022BB30-4B51-49B3-A4BA-E31A9BAE8BA6}" srcOrd="2" destOrd="0" parTransId="{CE7603E2-CF08-476C-B6B2-48E0CBE63F1A}" sibTransId="{0149F927-DF9F-4C8E-9444-32AD168176D0}"/>
    <dgm:cxn modelId="{8B407251-F991-4ACE-8CC0-E009E21D8659}" srcId="{66D9F09E-2407-45D4-8ED7-8A410D598CFD}" destId="{B1ABE88A-5E53-4469-904F-5CCBBFFB356D}" srcOrd="0" destOrd="0" parTransId="{A2F09D25-E340-464C-9B7A-FDF0E8FA55A0}" sibTransId="{D532FBBE-3D22-4DF1-9585-2E6D0750ADAA}"/>
    <dgm:cxn modelId="{A45E36DF-B8E9-4D44-AD20-63133EFCA5FB}" type="presOf" srcId="{97863A59-A56C-4CF4-A533-DA6D0D1CD656}" destId="{1A48C868-427D-452E-9807-5E1CB409FD67}" srcOrd="0" destOrd="0" presId="urn:microsoft.com/office/officeart/2005/8/layout/default"/>
    <dgm:cxn modelId="{C5054940-9E9D-49B7-89CB-7650C09A1EEC}" type="presOf" srcId="{7F9B9C17-DF39-456A-9B1C-466BD9295BA6}" destId="{430EFC19-0697-4044-AE7D-CD0BB5A2F2AA}" srcOrd="0" destOrd="0" presId="urn:microsoft.com/office/officeart/2005/8/layout/default"/>
    <dgm:cxn modelId="{EE7989BC-1B35-4D88-8885-1A7B3B0644E3}" type="presOf" srcId="{4022BB30-4B51-49B3-A4BA-E31A9BAE8BA6}" destId="{18DC68EA-9C81-4DB1-B1BE-4DEED9E715BB}" srcOrd="0" destOrd="0" presId="urn:microsoft.com/office/officeart/2005/8/layout/default"/>
    <dgm:cxn modelId="{46C09C29-DC50-498F-8F6C-F330089C6928}" type="presParOf" srcId="{283707CD-55FD-4C26-82F8-CEAB3C6B1326}" destId="{2BBDB0E0-174F-4322-84F6-AC361BC73135}" srcOrd="0" destOrd="0" presId="urn:microsoft.com/office/officeart/2005/8/layout/default"/>
    <dgm:cxn modelId="{7B726850-A999-4BF1-AD7D-12E490F736D6}" type="presParOf" srcId="{283707CD-55FD-4C26-82F8-CEAB3C6B1326}" destId="{4956B297-060B-4C1B-8062-9A66ECD338D9}" srcOrd="1" destOrd="0" presId="urn:microsoft.com/office/officeart/2005/8/layout/default"/>
    <dgm:cxn modelId="{ECD2F4F8-0F9E-4162-AA7A-616EC5AFA40C}" type="presParOf" srcId="{283707CD-55FD-4C26-82F8-CEAB3C6B1326}" destId="{1A48C868-427D-452E-9807-5E1CB409FD67}" srcOrd="2" destOrd="0" presId="urn:microsoft.com/office/officeart/2005/8/layout/default"/>
    <dgm:cxn modelId="{551BB99C-6B60-4525-BF34-04E4F66F808C}" type="presParOf" srcId="{283707CD-55FD-4C26-82F8-CEAB3C6B1326}" destId="{BE21B957-3529-4BEB-B150-66A77C1B3E94}" srcOrd="3" destOrd="0" presId="urn:microsoft.com/office/officeart/2005/8/layout/default"/>
    <dgm:cxn modelId="{6132F71E-7FEE-46A1-95DA-750090B74FBA}" type="presParOf" srcId="{283707CD-55FD-4C26-82F8-CEAB3C6B1326}" destId="{18DC68EA-9C81-4DB1-B1BE-4DEED9E715BB}" srcOrd="4" destOrd="0" presId="urn:microsoft.com/office/officeart/2005/8/layout/default"/>
    <dgm:cxn modelId="{74323C07-15BC-4CB0-B228-D28EEF3C3F5F}" type="presParOf" srcId="{283707CD-55FD-4C26-82F8-CEAB3C6B1326}" destId="{7AEC1263-B8A3-4F13-B418-BA20127D7B1C}" srcOrd="5" destOrd="0" presId="urn:microsoft.com/office/officeart/2005/8/layout/default"/>
    <dgm:cxn modelId="{E83F59B2-51AE-413D-A286-B3440DE9E4C1}" type="presParOf" srcId="{283707CD-55FD-4C26-82F8-CEAB3C6B1326}" destId="{430EFC19-0697-4044-AE7D-CD0BB5A2F2AA}" srcOrd="6" destOrd="0" presId="urn:microsoft.com/office/officeart/2005/8/layout/default"/>
    <dgm:cxn modelId="{76BE085E-4C4D-43D4-9468-122D897736CC}" type="presParOf" srcId="{283707CD-55FD-4C26-82F8-CEAB3C6B1326}" destId="{F5B388C5-20F2-4C1F-8B2D-1CA6BC2972DE}" srcOrd="7" destOrd="0" presId="urn:microsoft.com/office/officeart/2005/8/layout/default"/>
    <dgm:cxn modelId="{3CFC3C81-1CD7-4F7C-B21B-9152BACFAC64}" type="presParOf" srcId="{283707CD-55FD-4C26-82F8-CEAB3C6B1326}" destId="{494F0F13-2D32-4850-A58D-87BE072D4E03}" srcOrd="8" destOrd="0" presId="urn:microsoft.com/office/officeart/2005/8/layout/default"/>
    <dgm:cxn modelId="{7AAF8261-0E2A-41A0-83EB-E6B0803DD9F1}" type="presParOf" srcId="{283707CD-55FD-4C26-82F8-CEAB3C6B1326}" destId="{1A4DA589-6A51-4D45-B9A4-B35203BEDEDB}" srcOrd="9" destOrd="0" presId="urn:microsoft.com/office/officeart/2005/8/layout/default"/>
    <dgm:cxn modelId="{65292618-E79F-4638-8A7D-DF6A7B58E83F}" type="presParOf" srcId="{283707CD-55FD-4C26-82F8-CEAB3C6B1326}" destId="{AE10EFE0-B2B2-40A8-A546-49E9498527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1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57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15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54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48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36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347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3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17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81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45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AC02DCA-43D1-4438-BC99-4B276FBA9C64}" type="datetimeFigureOut">
              <a:rPr lang="fi-FI" smtClean="0"/>
              <a:t>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7E04556-D72C-4907-834E-80B6D793C0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69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-J77ZRLB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://areena.yle.fi/1-1754558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Kielitieto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5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376015"/>
            <a:ext cx="10058400" cy="5796185"/>
          </a:xfrm>
        </p:spPr>
        <p:txBody>
          <a:bodyPr/>
          <a:lstStyle/>
          <a:p>
            <a:pPr marL="0" indent="0">
              <a:buNone/>
            </a:pPr>
            <a:r>
              <a:rPr lang="fi-FI" u="sng" dirty="0" smtClean="0"/>
              <a:t>* KARJALAN </a:t>
            </a:r>
            <a:r>
              <a:rPr lang="fi-FI" u="sng" dirty="0"/>
              <a:t>KIELEN NÄYTE</a:t>
            </a:r>
            <a:r>
              <a:rPr lang="fi-FI" dirty="0"/>
              <a:t> (Lähde: </a:t>
            </a:r>
            <a:r>
              <a:rPr lang="fi-FI" dirty="0" err="1"/>
              <a:t>Uhtuan</a:t>
            </a:r>
            <a:r>
              <a:rPr lang="fi-FI" dirty="0"/>
              <a:t> Uutiset 18.8.2005)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dirty="0"/>
              <a:t>Vienan Karjala on </a:t>
            </a:r>
            <a:r>
              <a:rPr lang="fi-FI" dirty="0" err="1"/>
              <a:t>ottan</a:t>
            </a:r>
            <a:r>
              <a:rPr lang="fi-FI" dirty="0"/>
              <a:t> käyttöön kuukausien </a:t>
            </a:r>
            <a:r>
              <a:rPr lang="fi-FI" dirty="0" err="1"/>
              <a:t>uuvet</a:t>
            </a:r>
            <a:r>
              <a:rPr lang="fi-FI" dirty="0"/>
              <a:t> nimet. Karjalan kieltä kehittävä </a:t>
            </a:r>
            <a:r>
              <a:rPr lang="fi-FI" dirty="0" err="1"/>
              <a:t>oikeinkirjuutus</a:t>
            </a:r>
            <a:r>
              <a:rPr lang="fi-FI" dirty="0"/>
              <a:t>- </a:t>
            </a:r>
            <a:r>
              <a:rPr lang="fi-FI" dirty="0" err="1"/>
              <a:t>ta</a:t>
            </a:r>
            <a:r>
              <a:rPr lang="fi-FI" dirty="0"/>
              <a:t> </a:t>
            </a:r>
            <a:r>
              <a:rPr lang="fi-FI" dirty="0" err="1"/>
              <a:t>termikomiisissa</a:t>
            </a:r>
            <a:r>
              <a:rPr lang="fi-FI" dirty="0"/>
              <a:t> on </a:t>
            </a:r>
            <a:r>
              <a:rPr lang="fi-FI" dirty="0" err="1"/>
              <a:t>piätetty</a:t>
            </a:r>
            <a:r>
              <a:rPr lang="fi-FI" dirty="0"/>
              <a:t> </a:t>
            </a:r>
            <a:r>
              <a:rPr lang="fi-FI" dirty="0" err="1"/>
              <a:t>vajehtua</a:t>
            </a:r>
            <a:r>
              <a:rPr lang="fi-FI" dirty="0"/>
              <a:t> </a:t>
            </a:r>
            <a:r>
              <a:rPr lang="fi-FI" dirty="0" err="1"/>
              <a:t>kuukausijen</a:t>
            </a:r>
            <a:r>
              <a:rPr lang="fi-FI" dirty="0"/>
              <a:t> </a:t>
            </a:r>
            <a:r>
              <a:rPr lang="fi-FI" dirty="0" err="1"/>
              <a:t>nimityksijä</a:t>
            </a:r>
            <a:r>
              <a:rPr lang="fi-FI" dirty="0"/>
              <a:t>. Näin </a:t>
            </a:r>
            <a:r>
              <a:rPr lang="fi-FI" dirty="0" err="1"/>
              <a:t>tiijottau</a:t>
            </a:r>
            <a:r>
              <a:rPr lang="fi-FI" dirty="0"/>
              <a:t> Petroskoissa ilmestyvä Vienan Karjala-lehti. Lehti on </a:t>
            </a:r>
            <a:r>
              <a:rPr lang="fi-FI" dirty="0" err="1"/>
              <a:t>alkan</a:t>
            </a:r>
            <a:r>
              <a:rPr lang="fi-FI" dirty="0"/>
              <a:t> </a:t>
            </a:r>
            <a:r>
              <a:rPr lang="fi-FI" dirty="0" err="1"/>
              <a:t>käyttyä</a:t>
            </a:r>
            <a:r>
              <a:rPr lang="fi-FI" dirty="0"/>
              <a:t> niitä tästä kuusta </a:t>
            </a:r>
            <a:r>
              <a:rPr lang="fi-FI" dirty="0" err="1"/>
              <a:t>alkuan</a:t>
            </a:r>
            <a:r>
              <a:rPr lang="fi-FI" dirty="0"/>
              <a:t>. Kuukausien </a:t>
            </a:r>
            <a:r>
              <a:rPr lang="fi-FI" dirty="0" err="1"/>
              <a:t>uuvet</a:t>
            </a:r>
            <a:r>
              <a:rPr lang="fi-FI" dirty="0"/>
              <a:t> nimet </a:t>
            </a:r>
            <a:r>
              <a:rPr lang="fi-FI" dirty="0" err="1"/>
              <a:t>kirjutetah</a:t>
            </a:r>
            <a:r>
              <a:rPr lang="fi-FI" dirty="0"/>
              <a:t> näin:</a:t>
            </a:r>
          </a:p>
          <a:p>
            <a:pPr marL="0" indent="0">
              <a:buNone/>
            </a:pPr>
            <a:r>
              <a:rPr lang="fi-FI" dirty="0"/>
              <a:t>1. </a:t>
            </a:r>
            <a:r>
              <a:rPr lang="fi-FI" dirty="0" err="1"/>
              <a:t>Pakkaiskuu</a:t>
            </a:r>
            <a:r>
              <a:rPr lang="fi-FI" dirty="0"/>
              <a:t> 		(tammikuu)</a:t>
            </a:r>
            <a:br>
              <a:rPr lang="fi-FI" dirty="0"/>
            </a:br>
            <a:r>
              <a:rPr lang="fi-FI" dirty="0"/>
              <a:t>2. Tuiskukuu 		(helmikuu)</a:t>
            </a:r>
            <a:br>
              <a:rPr lang="fi-FI" dirty="0"/>
            </a:br>
            <a:r>
              <a:rPr lang="fi-FI" dirty="0"/>
              <a:t>3. Kevätkuu 		(maaliskuu)</a:t>
            </a:r>
            <a:br>
              <a:rPr lang="fi-FI" dirty="0"/>
            </a:br>
            <a:r>
              <a:rPr lang="fi-FI" dirty="0"/>
              <a:t>4. Sulakuu 		(huhtikuu)</a:t>
            </a:r>
            <a:br>
              <a:rPr lang="fi-FI" dirty="0"/>
            </a:br>
            <a:r>
              <a:rPr lang="fi-FI" dirty="0"/>
              <a:t>5. Oraskuu 		(toukokuu)</a:t>
            </a:r>
            <a:br>
              <a:rPr lang="fi-FI" dirty="0"/>
            </a:br>
            <a:r>
              <a:rPr lang="fi-FI" dirty="0"/>
              <a:t>6. Kesäkuu 		(kesäkuu)</a:t>
            </a:r>
            <a:br>
              <a:rPr lang="fi-FI" dirty="0"/>
            </a:br>
            <a:r>
              <a:rPr lang="fi-FI" dirty="0"/>
              <a:t>7. Heinäkuu 		(heinäkuu)</a:t>
            </a:r>
            <a:br>
              <a:rPr lang="fi-FI" dirty="0"/>
            </a:br>
            <a:r>
              <a:rPr lang="fi-FI" dirty="0"/>
              <a:t>8. Elokuu 		(elokuu)</a:t>
            </a:r>
            <a:br>
              <a:rPr lang="fi-FI" dirty="0"/>
            </a:br>
            <a:r>
              <a:rPr lang="fi-FI" dirty="0"/>
              <a:t>9. Syyskuu 		(syyskuu)</a:t>
            </a:r>
            <a:br>
              <a:rPr lang="fi-FI" dirty="0"/>
            </a:br>
            <a:r>
              <a:rPr lang="fi-FI" dirty="0"/>
              <a:t>10. </a:t>
            </a:r>
            <a:r>
              <a:rPr lang="fi-FI" dirty="0" err="1"/>
              <a:t>Sajekuu</a:t>
            </a:r>
            <a:r>
              <a:rPr lang="fi-FI" dirty="0"/>
              <a:t> 		(lokakuu)</a:t>
            </a:r>
            <a:br>
              <a:rPr lang="fi-FI" dirty="0"/>
            </a:br>
            <a:r>
              <a:rPr lang="fi-FI" dirty="0"/>
              <a:t>11. </a:t>
            </a:r>
            <a:r>
              <a:rPr lang="fi-FI" dirty="0" err="1"/>
              <a:t>Pimiekuu</a:t>
            </a:r>
            <a:r>
              <a:rPr lang="fi-FI" dirty="0"/>
              <a:t> 		(marraskuu)</a:t>
            </a:r>
            <a:br>
              <a:rPr lang="fi-FI" dirty="0"/>
            </a:br>
            <a:r>
              <a:rPr lang="fi-FI" dirty="0"/>
              <a:t>12. Talvikuu 		(joulukuu)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04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* PIENI </a:t>
            </a:r>
            <a:r>
              <a:rPr lang="fi-FI" b="1" dirty="0"/>
              <a:t>VIRON KIELEN </a:t>
            </a:r>
            <a:r>
              <a:rPr lang="fi-FI" b="1" dirty="0" smtClean="0"/>
              <a:t>KURSSI </a:t>
            </a:r>
            <a:r>
              <a:rPr lang="fi-FI" sz="2700" b="1" dirty="0" smtClean="0">
                <a:solidFill>
                  <a:srgbClr val="FF0000"/>
                </a:solidFill>
              </a:rPr>
              <a:t>(moniste)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581912"/>
            <a:ext cx="10058400" cy="4983480"/>
          </a:xfrm>
        </p:spPr>
        <p:txBody>
          <a:bodyPr>
            <a:normAutofit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Viron kielessä on suomen vokaalien lisäksi ns. keskivokaali õ (esim. </a:t>
            </a:r>
            <a:r>
              <a:rPr lang="fi-FI" altLang="fi-FI" sz="2800" i="1" dirty="0" err="1">
                <a:latin typeface="+mj-lt"/>
                <a:ea typeface="Times New Roman" panose="02020603050405020304" pitchFamily="18" charset="0"/>
              </a:rPr>
              <a:t>võõras</a:t>
            </a:r>
            <a:r>
              <a:rPr lang="fi-FI" altLang="fi-FI" sz="28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’vieras’). Vokaali </a:t>
            </a:r>
            <a:r>
              <a:rPr lang="fi-FI" altLang="fi-FI" sz="2800" i="1" dirty="0">
                <a:latin typeface="+mj-lt"/>
                <a:ea typeface="Times New Roman" panose="02020603050405020304" pitchFamily="18" charset="0"/>
              </a:rPr>
              <a:t>õ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 lausutaan ikään kuin suomen </a:t>
            </a:r>
            <a:r>
              <a:rPr lang="fi-FI" altLang="fi-FI" sz="2800" i="1" dirty="0">
                <a:latin typeface="+mj-lt"/>
                <a:ea typeface="Times New Roman" panose="02020603050405020304" pitchFamily="18" charset="0"/>
              </a:rPr>
              <a:t>e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:n ja </a:t>
            </a:r>
            <a:r>
              <a:rPr lang="fi-FI" altLang="fi-FI" sz="2800" i="1" dirty="0">
                <a:latin typeface="+mj-lt"/>
                <a:ea typeface="Times New Roman" panose="02020603050405020304" pitchFamily="18" charset="0"/>
              </a:rPr>
              <a:t>ö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:n välimuotona</a:t>
            </a:r>
            <a:r>
              <a:rPr lang="fi-FI" altLang="fi-FI" sz="28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2800" dirty="0"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i-FI" altLang="fi-FI" sz="2800" i="1" dirty="0">
                <a:latin typeface="+mj-lt"/>
                <a:ea typeface="Times New Roman" panose="02020603050405020304" pitchFamily="18" charset="0"/>
              </a:rPr>
              <a:t>y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-äänteen merkkinä on </a:t>
            </a:r>
            <a:r>
              <a:rPr lang="fi-FI" altLang="fi-FI" sz="2800" i="1" dirty="0">
                <a:latin typeface="+mj-lt"/>
                <a:ea typeface="Times New Roman" panose="02020603050405020304" pitchFamily="18" charset="0"/>
              </a:rPr>
              <a:t>ü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, esim. </a:t>
            </a:r>
            <a:r>
              <a:rPr lang="fi-FI" altLang="fi-FI" sz="2800" i="1" dirty="0" err="1">
                <a:latin typeface="+mj-lt"/>
                <a:ea typeface="Times New Roman" panose="02020603050405020304" pitchFamily="18" charset="0"/>
              </a:rPr>
              <a:t>üks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 ’yksi’, </a:t>
            </a:r>
            <a:r>
              <a:rPr lang="fi-FI" altLang="fi-FI" sz="2800" i="1" dirty="0" err="1">
                <a:latin typeface="+mj-lt"/>
                <a:ea typeface="Times New Roman" panose="02020603050405020304" pitchFamily="18" charset="0"/>
              </a:rPr>
              <a:t>mürk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 ’myrkky’ ja </a:t>
            </a:r>
            <a:r>
              <a:rPr lang="fi-FI" altLang="fi-FI" sz="2800" i="1" dirty="0" err="1">
                <a:latin typeface="+mj-lt"/>
                <a:ea typeface="Times New Roman" panose="02020603050405020304" pitchFamily="18" charset="0"/>
              </a:rPr>
              <a:t>küpsis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 ’pikkuleipä’. </a:t>
            </a:r>
            <a:endParaRPr lang="fi-FI" altLang="fi-FI" sz="2800" dirty="0" smtClean="0">
              <a:latin typeface="+mj-lt"/>
              <a:ea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2800" dirty="0"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Viron kielen </a:t>
            </a:r>
            <a:r>
              <a:rPr lang="fi-FI" altLang="fi-FI" sz="2800" i="1" dirty="0">
                <a:latin typeface="+mj-lt"/>
                <a:ea typeface="Times New Roman" panose="02020603050405020304" pitchFamily="18" charset="0"/>
              </a:rPr>
              <a:t>b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fi-FI" altLang="fi-FI" sz="2800" i="1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 ja </a:t>
            </a:r>
            <a:r>
              <a:rPr lang="fi-FI" altLang="fi-FI" sz="2800" i="1" dirty="0">
                <a:latin typeface="+mj-lt"/>
                <a:ea typeface="Times New Roman" panose="02020603050405020304" pitchFamily="18" charset="0"/>
              </a:rPr>
              <a:t>g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 lausutaan melkein kuin suomen p, t ja k – ehkä hieman pehmeämmin</a:t>
            </a:r>
            <a:r>
              <a:rPr lang="fi-FI" altLang="fi-FI" sz="28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2800" dirty="0" smtClean="0"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Kahden vokaalin välissä olevat k:t, p:t ja t:t äännetään hieman pidennettyinä</a:t>
            </a:r>
            <a:r>
              <a:rPr lang="fi-FI" altLang="fi-FI" sz="28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2800" dirty="0">
              <a:latin typeface="+mj-lt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Viron kielessä ei ole ns. vokaalisointua 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</a:rPr>
              <a:t> samassa sanassa voi olla sekä etu- että takavokaaleja (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a, o, u – ä, ö, ü), esim. </a:t>
            </a:r>
            <a:r>
              <a:rPr lang="fi-FI" altLang="fi-FI" sz="2800" i="1" dirty="0" err="1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küla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 ’kylä’, </a:t>
            </a:r>
            <a:r>
              <a:rPr lang="fi-FI" altLang="fi-FI" sz="2800" i="1" dirty="0" err="1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röhatada</a:t>
            </a:r>
            <a:r>
              <a:rPr lang="fi-FI" altLang="fi-FI" sz="2800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 ’röyhtäistä’.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1200" dirty="0"/>
          </a:p>
          <a:p>
            <a:endParaRPr lang="fi-FI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69264" y="1598187"/>
            <a:ext cx="18473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sz="1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sz="11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69848" y="475488"/>
            <a:ext cx="10588752" cy="365760"/>
          </a:xfrm>
        </p:spPr>
        <p:txBody>
          <a:bodyPr>
            <a:noAutofit/>
          </a:bodyPr>
          <a:lstStyle/>
          <a:p>
            <a:r>
              <a:rPr lang="fi-FI" sz="4400" dirty="0" smtClean="0"/>
              <a:t>Sanoja, jotka eivät tarkoitakaan samaa viroksi</a:t>
            </a:r>
            <a:endParaRPr lang="fi-FI" sz="4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1069848" y="1380744"/>
            <a:ext cx="5522976" cy="47914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6400" dirty="0"/>
              <a:t>hallitus = </a:t>
            </a:r>
            <a:r>
              <a:rPr lang="fi-FI" sz="6400" dirty="0" smtClean="0"/>
              <a:t>home		hukata </a:t>
            </a:r>
            <a:r>
              <a:rPr lang="fi-FI" sz="6400" dirty="0"/>
              <a:t>= teloittaa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taks</a:t>
            </a:r>
            <a:r>
              <a:rPr lang="fi-FI" sz="6400" dirty="0"/>
              <a:t> = </a:t>
            </a:r>
            <a:r>
              <a:rPr lang="fi-FI" sz="6400" dirty="0" smtClean="0"/>
              <a:t>mäyräkoira		ase </a:t>
            </a:r>
            <a:r>
              <a:rPr lang="fi-FI" sz="6400" dirty="0"/>
              <a:t>= vuode, paikka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ema</a:t>
            </a:r>
            <a:r>
              <a:rPr lang="fi-FI" sz="6400" dirty="0"/>
              <a:t> = </a:t>
            </a:r>
            <a:r>
              <a:rPr lang="fi-FI" sz="6400" dirty="0" smtClean="0"/>
              <a:t>äiti		</a:t>
            </a:r>
            <a:r>
              <a:rPr lang="fi-FI" sz="6400" dirty="0" err="1" smtClean="0"/>
              <a:t>hakkaja</a:t>
            </a:r>
            <a:r>
              <a:rPr lang="fi-FI" sz="6400" dirty="0" smtClean="0"/>
              <a:t> </a:t>
            </a:r>
            <a:r>
              <a:rPr lang="fi-FI" sz="6400" dirty="0"/>
              <a:t>= reipas, napakka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järgi</a:t>
            </a:r>
            <a:r>
              <a:rPr lang="fi-FI" sz="6400" dirty="0"/>
              <a:t> = perässä, </a:t>
            </a:r>
            <a:r>
              <a:rPr lang="fi-FI" sz="6400" dirty="0" smtClean="0"/>
              <a:t>mukaan	kalju </a:t>
            </a:r>
            <a:r>
              <a:rPr lang="fi-FI" sz="6400" dirty="0"/>
              <a:t>= kallio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/>
              <a:t>kama = </a:t>
            </a:r>
            <a:r>
              <a:rPr lang="fi-FI" sz="6400" dirty="0" smtClean="0"/>
              <a:t>talkkuna		katse </a:t>
            </a:r>
            <a:r>
              <a:rPr lang="fi-FI" sz="6400" dirty="0"/>
              <a:t>= yritys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kull</a:t>
            </a:r>
            <a:r>
              <a:rPr lang="fi-FI" sz="6400" dirty="0"/>
              <a:t> = </a:t>
            </a:r>
            <a:r>
              <a:rPr lang="fi-FI" sz="6400" dirty="0" smtClean="0"/>
              <a:t>haukka		lahja </a:t>
            </a:r>
            <a:r>
              <a:rPr lang="fi-FI" sz="6400" dirty="0"/>
              <a:t>= kevyt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piim</a:t>
            </a:r>
            <a:r>
              <a:rPr lang="fi-FI" sz="6400" dirty="0"/>
              <a:t> = </a:t>
            </a:r>
            <a:r>
              <a:rPr lang="fi-FI" sz="6400" dirty="0" smtClean="0"/>
              <a:t>maito		</a:t>
            </a:r>
            <a:r>
              <a:rPr lang="fi-FI" sz="6400" dirty="0" err="1" smtClean="0"/>
              <a:t>pulmapäev</a:t>
            </a:r>
            <a:r>
              <a:rPr lang="fi-FI" sz="6400" dirty="0" smtClean="0"/>
              <a:t> </a:t>
            </a:r>
            <a:r>
              <a:rPr lang="fi-FI" sz="6400" dirty="0"/>
              <a:t>= hääpäivä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/>
              <a:t>pussata = </a:t>
            </a:r>
            <a:r>
              <a:rPr lang="fi-FI" sz="6400" dirty="0" smtClean="0"/>
              <a:t>pieraista		putka </a:t>
            </a:r>
            <a:r>
              <a:rPr lang="fi-FI" sz="6400" dirty="0"/>
              <a:t>= myyntikoju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/>
              <a:t>rahvas = väki, </a:t>
            </a:r>
            <a:r>
              <a:rPr lang="fi-FI" sz="6400" dirty="0" smtClean="0"/>
              <a:t>kansa	ravi </a:t>
            </a:r>
            <a:r>
              <a:rPr lang="fi-FI" sz="6400" dirty="0"/>
              <a:t>= hoito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rohke</a:t>
            </a:r>
            <a:r>
              <a:rPr lang="fi-FI" sz="6400" dirty="0"/>
              <a:t> = </a:t>
            </a:r>
            <a:r>
              <a:rPr lang="fi-FI" sz="6400" dirty="0" smtClean="0"/>
              <a:t>runsas		ruttu </a:t>
            </a:r>
            <a:r>
              <a:rPr lang="fi-FI" sz="6400" dirty="0"/>
              <a:t>= äkkiä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/>
              <a:t>appi= </a:t>
            </a:r>
            <a:r>
              <a:rPr lang="fi-FI" sz="6400" dirty="0" smtClean="0"/>
              <a:t>apua		surra </a:t>
            </a:r>
            <a:r>
              <a:rPr lang="fi-FI" sz="6400" dirty="0"/>
              <a:t>= kuolla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6501384" y="1828800"/>
            <a:ext cx="5440680" cy="59344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tark</a:t>
            </a:r>
            <a:r>
              <a:rPr lang="fi-FI" sz="6400" dirty="0"/>
              <a:t> = </a:t>
            </a:r>
            <a:r>
              <a:rPr lang="fi-FI" sz="6400" dirty="0" smtClean="0"/>
              <a:t>viisas		</a:t>
            </a:r>
            <a:r>
              <a:rPr lang="fi-FI" sz="6400" dirty="0" err="1" smtClean="0"/>
              <a:t>tuhm</a:t>
            </a:r>
            <a:r>
              <a:rPr lang="fi-FI" sz="6400" dirty="0" smtClean="0"/>
              <a:t> </a:t>
            </a:r>
            <a:r>
              <a:rPr lang="fi-FI" sz="6400" dirty="0"/>
              <a:t>= himmeä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uhke</a:t>
            </a:r>
            <a:r>
              <a:rPr lang="fi-FI" sz="6400" dirty="0"/>
              <a:t> = </a:t>
            </a:r>
            <a:r>
              <a:rPr lang="fi-FI" sz="6400" dirty="0" smtClean="0"/>
              <a:t>ylpeä		</a:t>
            </a:r>
            <a:r>
              <a:rPr lang="fi-FI" sz="6400" dirty="0" err="1" smtClean="0"/>
              <a:t>ämm</a:t>
            </a:r>
            <a:r>
              <a:rPr lang="fi-FI" sz="6400" dirty="0" smtClean="0"/>
              <a:t> </a:t>
            </a:r>
            <a:r>
              <a:rPr lang="fi-FI" sz="6400" dirty="0"/>
              <a:t>= anoppi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/>
              <a:t>veski = </a:t>
            </a:r>
            <a:r>
              <a:rPr lang="fi-FI" sz="6400" dirty="0" smtClean="0"/>
              <a:t>mylly		</a:t>
            </a:r>
            <a:r>
              <a:rPr lang="fi-FI" sz="6400" dirty="0" err="1" smtClean="0"/>
              <a:t>linn</a:t>
            </a:r>
            <a:r>
              <a:rPr lang="fi-FI" sz="6400" dirty="0" smtClean="0"/>
              <a:t> </a:t>
            </a:r>
            <a:r>
              <a:rPr lang="fi-FI" sz="6400" dirty="0"/>
              <a:t>= </a:t>
            </a:r>
            <a:r>
              <a:rPr lang="fi-FI" sz="6400" dirty="0" smtClean="0"/>
              <a:t>kaupunki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 smtClean="0"/>
              <a:t>halb</a:t>
            </a:r>
            <a:r>
              <a:rPr lang="fi-FI" sz="6400" dirty="0" smtClean="0"/>
              <a:t> </a:t>
            </a:r>
            <a:r>
              <a:rPr lang="fi-FI" sz="6400" dirty="0"/>
              <a:t>= huono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kahju</a:t>
            </a:r>
            <a:r>
              <a:rPr lang="fi-FI" sz="6400" dirty="0"/>
              <a:t> = haitta, </a:t>
            </a:r>
            <a:r>
              <a:rPr lang="fi-FI" sz="6400" dirty="0" smtClean="0"/>
              <a:t>vahinko	</a:t>
            </a:r>
            <a:r>
              <a:rPr lang="fi-FI" sz="6400" dirty="0" err="1" smtClean="0"/>
              <a:t>viinerid</a:t>
            </a:r>
            <a:r>
              <a:rPr lang="fi-FI" sz="6400" dirty="0" smtClean="0"/>
              <a:t> </a:t>
            </a:r>
            <a:r>
              <a:rPr lang="fi-FI" sz="6400" dirty="0"/>
              <a:t>= nakit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/>
              <a:t>aurata = </a:t>
            </a:r>
            <a:r>
              <a:rPr lang="fi-FI" sz="6400" dirty="0" smtClean="0"/>
              <a:t>höyrytä		</a:t>
            </a:r>
            <a:r>
              <a:rPr lang="fi-FI" sz="6400" dirty="0" err="1" smtClean="0"/>
              <a:t>hingata</a:t>
            </a:r>
            <a:r>
              <a:rPr lang="fi-FI" sz="6400" dirty="0" smtClean="0"/>
              <a:t> </a:t>
            </a:r>
            <a:r>
              <a:rPr lang="fi-FI" sz="6400" dirty="0"/>
              <a:t>=hengittää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liputada</a:t>
            </a:r>
            <a:r>
              <a:rPr lang="fi-FI" sz="6400" dirty="0"/>
              <a:t> = </a:t>
            </a:r>
            <a:r>
              <a:rPr lang="fi-FI" sz="6400" dirty="0" smtClean="0"/>
              <a:t>heiluttaa		</a:t>
            </a:r>
            <a:r>
              <a:rPr lang="fi-FI" sz="6400" dirty="0" err="1" smtClean="0"/>
              <a:t>napsutada</a:t>
            </a:r>
            <a:r>
              <a:rPr lang="fi-FI" sz="6400" dirty="0" smtClean="0"/>
              <a:t> </a:t>
            </a:r>
            <a:r>
              <a:rPr lang="fi-FI" sz="6400" dirty="0"/>
              <a:t>= ryypiskellä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nukkuda</a:t>
            </a:r>
            <a:r>
              <a:rPr lang="fi-FI" sz="6400" dirty="0"/>
              <a:t> = </a:t>
            </a:r>
            <a:r>
              <a:rPr lang="fi-FI" sz="6400" dirty="0" smtClean="0"/>
              <a:t>koteloitua	</a:t>
            </a:r>
            <a:r>
              <a:rPr lang="fi-FI" sz="6400" dirty="0" err="1" smtClean="0"/>
              <a:t>riisuda</a:t>
            </a:r>
            <a:r>
              <a:rPr lang="fi-FI" sz="6400" dirty="0" smtClean="0"/>
              <a:t> </a:t>
            </a:r>
            <a:r>
              <a:rPr lang="fi-FI" sz="6400" dirty="0"/>
              <a:t>= haravoida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6400" dirty="0" err="1"/>
              <a:t>türa</a:t>
            </a:r>
            <a:r>
              <a:rPr lang="fi-FI" sz="6400" dirty="0"/>
              <a:t> (tyrä) = miehen sukuelimen haukkumasana</a:t>
            </a: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724" y="5490400"/>
            <a:ext cx="1409700" cy="94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2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* Viron kielen näyte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2296899"/>
            <a:ext cx="10058400" cy="4050792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bg1"/>
                </a:solidFill>
                <a:hlinkClick r:id="rId3"/>
              </a:rPr>
              <a:t>Mu </a:t>
            </a:r>
            <a:r>
              <a:rPr lang="fi-FI" sz="2400" b="1" dirty="0" err="1">
                <a:solidFill>
                  <a:schemeClr val="bg1"/>
                </a:solidFill>
                <a:hlinkClick r:id="rId3"/>
              </a:rPr>
              <a:t>isamaa</a:t>
            </a:r>
            <a:r>
              <a:rPr lang="fi-FI" sz="2400" b="1" dirty="0">
                <a:solidFill>
                  <a:schemeClr val="bg1"/>
                </a:solidFill>
                <a:hlinkClick r:id="rId3"/>
              </a:rPr>
              <a:t>, mu </a:t>
            </a:r>
            <a:r>
              <a:rPr lang="fi-FI" sz="2400" b="1" dirty="0" err="1">
                <a:solidFill>
                  <a:schemeClr val="bg1"/>
                </a:solidFill>
                <a:hlinkClick r:id="rId3"/>
              </a:rPr>
              <a:t>õnn</a:t>
            </a:r>
            <a:r>
              <a:rPr lang="fi-FI" sz="2400" b="1" dirty="0">
                <a:solidFill>
                  <a:schemeClr val="bg1"/>
                </a:solidFill>
                <a:hlinkClick r:id="rId3"/>
              </a:rPr>
              <a:t> ja </a:t>
            </a:r>
            <a:r>
              <a:rPr lang="fi-FI" sz="2400" b="1" dirty="0" err="1">
                <a:solidFill>
                  <a:schemeClr val="bg1"/>
                </a:solidFill>
                <a:hlinkClick r:id="rId3"/>
              </a:rPr>
              <a:t>rõõm</a:t>
            </a:r>
            <a:endParaRPr lang="fi-FI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</a:rPr>
              <a:t>Mu </a:t>
            </a:r>
            <a:r>
              <a:rPr lang="fi-FI" sz="2400" dirty="0" err="1">
                <a:solidFill>
                  <a:schemeClr val="bg1"/>
                </a:solidFill>
              </a:rPr>
              <a:t>isamaa</a:t>
            </a:r>
            <a:r>
              <a:rPr lang="fi-FI" sz="2400" dirty="0">
                <a:solidFill>
                  <a:schemeClr val="bg1"/>
                </a:solidFill>
              </a:rPr>
              <a:t>, mu </a:t>
            </a:r>
            <a:r>
              <a:rPr lang="fi-FI" sz="2400" dirty="0" err="1">
                <a:solidFill>
                  <a:schemeClr val="bg1"/>
                </a:solidFill>
              </a:rPr>
              <a:t>õnn</a:t>
            </a:r>
            <a:r>
              <a:rPr lang="fi-FI" sz="2400" dirty="0">
                <a:solidFill>
                  <a:schemeClr val="bg1"/>
                </a:solidFill>
              </a:rPr>
              <a:t> ja </a:t>
            </a:r>
            <a:r>
              <a:rPr lang="fi-FI" sz="2400" dirty="0" err="1">
                <a:solidFill>
                  <a:schemeClr val="bg1"/>
                </a:solidFill>
              </a:rPr>
              <a:t>rõõm</a:t>
            </a:r>
            <a:r>
              <a:rPr lang="fi-FI" sz="2400" dirty="0">
                <a:solidFill>
                  <a:schemeClr val="bg1"/>
                </a:solidFill>
              </a:rPr>
              <a:t>,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 err="1">
                <a:solidFill>
                  <a:schemeClr val="bg1"/>
                </a:solidFill>
              </a:rPr>
              <a:t>Kui</a:t>
            </a:r>
            <a:r>
              <a:rPr lang="fi-FI" sz="2400" dirty="0">
                <a:solidFill>
                  <a:schemeClr val="bg1"/>
                </a:solidFill>
              </a:rPr>
              <a:t> kaunis </a:t>
            </a:r>
            <a:r>
              <a:rPr lang="fi-FI" sz="2400" dirty="0" err="1">
                <a:solidFill>
                  <a:schemeClr val="bg1"/>
                </a:solidFill>
              </a:rPr>
              <a:t>oled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sa</a:t>
            </a:r>
            <a:r>
              <a:rPr lang="fi-FI" sz="2400" dirty="0">
                <a:solidFill>
                  <a:schemeClr val="bg1"/>
                </a:solidFill>
              </a:rPr>
              <a:t>!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Ei </a:t>
            </a:r>
            <a:r>
              <a:rPr lang="fi-FI" sz="2400" dirty="0" err="1">
                <a:solidFill>
                  <a:schemeClr val="bg1"/>
                </a:solidFill>
              </a:rPr>
              <a:t>leia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mina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iial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teal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 err="1">
                <a:solidFill>
                  <a:schemeClr val="bg1"/>
                </a:solidFill>
              </a:rPr>
              <a:t>See</a:t>
            </a:r>
            <a:r>
              <a:rPr lang="fi-FI" sz="2400" dirty="0">
                <a:solidFill>
                  <a:schemeClr val="bg1"/>
                </a:solidFill>
              </a:rPr>
              <a:t> suure </a:t>
            </a:r>
            <a:r>
              <a:rPr lang="fi-FI" sz="2400" dirty="0" err="1">
                <a:solidFill>
                  <a:schemeClr val="bg1"/>
                </a:solidFill>
              </a:rPr>
              <a:t>laia</a:t>
            </a:r>
            <a:r>
              <a:rPr lang="fi-FI" sz="2400" dirty="0">
                <a:solidFill>
                  <a:schemeClr val="bg1"/>
                </a:solidFill>
              </a:rPr>
              <a:t> ilma </a:t>
            </a:r>
            <a:r>
              <a:rPr lang="fi-FI" sz="2400" dirty="0" err="1">
                <a:solidFill>
                  <a:schemeClr val="bg1"/>
                </a:solidFill>
              </a:rPr>
              <a:t>peal</a:t>
            </a:r>
            <a:r>
              <a:rPr lang="fi-FI" sz="2400" dirty="0">
                <a:solidFill>
                  <a:schemeClr val="bg1"/>
                </a:solidFill>
              </a:rPr>
              <a:t>,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 err="1">
                <a:solidFill>
                  <a:schemeClr val="bg1"/>
                </a:solidFill>
              </a:rPr>
              <a:t>Mis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mull</a:t>
            </a:r>
            <a:r>
              <a:rPr lang="fi-FI" sz="2400" dirty="0">
                <a:solidFill>
                  <a:schemeClr val="bg1"/>
                </a:solidFill>
              </a:rPr>
              <a:t>' nii armas </a:t>
            </a:r>
            <a:r>
              <a:rPr lang="fi-FI" sz="2400" dirty="0" err="1">
                <a:solidFill>
                  <a:schemeClr val="bg1"/>
                </a:solidFill>
              </a:rPr>
              <a:t>oleks</a:t>
            </a:r>
            <a:r>
              <a:rPr lang="fi-FI" sz="2400" dirty="0">
                <a:solidFill>
                  <a:schemeClr val="bg1"/>
                </a:solidFill>
              </a:rPr>
              <a:t> ka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 err="1">
                <a:solidFill>
                  <a:schemeClr val="bg1"/>
                </a:solidFill>
              </a:rPr>
              <a:t>Kui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sa</a:t>
            </a:r>
            <a:r>
              <a:rPr lang="fi-FI" sz="2400" dirty="0">
                <a:solidFill>
                  <a:schemeClr val="bg1"/>
                </a:solidFill>
              </a:rPr>
              <a:t> mu </a:t>
            </a:r>
            <a:r>
              <a:rPr lang="fi-FI" sz="2400" dirty="0" err="1">
                <a:solidFill>
                  <a:schemeClr val="bg1"/>
                </a:solidFill>
              </a:rPr>
              <a:t>isamaa</a:t>
            </a:r>
            <a:r>
              <a:rPr lang="fi-FI" sz="2400" dirty="0">
                <a:solidFill>
                  <a:schemeClr val="bg1"/>
                </a:solidFill>
              </a:rPr>
              <a:t>!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/>
            </a:r>
            <a:br>
              <a:rPr lang="fi-FI" sz="2400" dirty="0">
                <a:solidFill>
                  <a:schemeClr val="bg1"/>
                </a:solidFill>
              </a:rPr>
            </a:br>
            <a:endParaRPr lang="fi-FI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2400" dirty="0" err="1" smtClean="0">
                <a:solidFill>
                  <a:schemeClr val="bg1"/>
                </a:solidFill>
              </a:rPr>
              <a:t>Sa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oled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mind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ju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sünnitand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Ja </a:t>
            </a:r>
            <a:r>
              <a:rPr lang="fi-FI" sz="2400" dirty="0" err="1">
                <a:solidFill>
                  <a:schemeClr val="bg1"/>
                </a:solidFill>
              </a:rPr>
              <a:t>üles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kasvatand</a:t>
            </a:r>
            <a:r>
              <a:rPr lang="fi-FI" sz="2400" dirty="0">
                <a:solidFill>
                  <a:schemeClr val="bg1"/>
                </a:solidFill>
              </a:rPr>
              <a:t>;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 err="1">
                <a:solidFill>
                  <a:schemeClr val="bg1"/>
                </a:solidFill>
              </a:rPr>
              <a:t>Sind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tänan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mina</a:t>
            </a:r>
            <a:r>
              <a:rPr lang="fi-FI" sz="2400" dirty="0">
                <a:solidFill>
                  <a:schemeClr val="bg1"/>
                </a:solidFill>
              </a:rPr>
              <a:t> alati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Ja jään </a:t>
            </a:r>
            <a:r>
              <a:rPr lang="fi-FI" sz="2400" dirty="0" err="1">
                <a:solidFill>
                  <a:schemeClr val="bg1"/>
                </a:solidFill>
              </a:rPr>
              <a:t>sul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truuks</a:t>
            </a:r>
            <a:r>
              <a:rPr lang="fi-FI" sz="2400" dirty="0">
                <a:solidFill>
                  <a:schemeClr val="bg1"/>
                </a:solidFill>
              </a:rPr>
              <a:t> surmani!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 err="1">
                <a:solidFill>
                  <a:schemeClr val="bg1"/>
                </a:solidFill>
              </a:rPr>
              <a:t>Mul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kõige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armsam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oled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sa</a:t>
            </a:r>
            <a:r>
              <a:rPr lang="fi-FI" sz="2400" dirty="0">
                <a:solidFill>
                  <a:schemeClr val="bg1"/>
                </a:solidFill>
              </a:rPr>
              <a:t>,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Mu kallis </a:t>
            </a:r>
            <a:r>
              <a:rPr lang="fi-FI" sz="2400" dirty="0" err="1">
                <a:solidFill>
                  <a:schemeClr val="bg1"/>
                </a:solidFill>
              </a:rPr>
              <a:t>isamaa</a:t>
            </a:r>
            <a:r>
              <a:rPr lang="fi-FI" sz="2400" dirty="0">
                <a:solidFill>
                  <a:schemeClr val="bg1"/>
                </a:solidFill>
              </a:rPr>
              <a:t>!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/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Su </a:t>
            </a:r>
            <a:r>
              <a:rPr lang="fi-FI" sz="2400" dirty="0" err="1">
                <a:solidFill>
                  <a:schemeClr val="bg1"/>
                </a:solidFill>
              </a:rPr>
              <a:t>üle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Jumal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valvaku</a:t>
            </a:r>
            <a:r>
              <a:rPr lang="fi-FI" sz="2400" dirty="0">
                <a:solidFill>
                  <a:schemeClr val="bg1"/>
                </a:solidFill>
              </a:rPr>
              <a:t>,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Mu armas </a:t>
            </a:r>
            <a:r>
              <a:rPr lang="fi-FI" sz="2400" dirty="0" err="1">
                <a:solidFill>
                  <a:schemeClr val="bg1"/>
                </a:solidFill>
              </a:rPr>
              <a:t>isamaa</a:t>
            </a:r>
            <a:r>
              <a:rPr lang="fi-FI" sz="2400" dirty="0">
                <a:solidFill>
                  <a:schemeClr val="bg1"/>
                </a:solidFill>
              </a:rPr>
              <a:t>!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 err="1">
                <a:solidFill>
                  <a:schemeClr val="bg1"/>
                </a:solidFill>
              </a:rPr>
              <a:t>Ta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olgu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sinu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kaitseja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Ja </a:t>
            </a:r>
            <a:r>
              <a:rPr lang="fi-FI" sz="2400" dirty="0" err="1">
                <a:solidFill>
                  <a:schemeClr val="bg1"/>
                </a:solidFill>
              </a:rPr>
              <a:t>võtku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rohkest</a:t>
            </a:r>
            <a:r>
              <a:rPr lang="fi-FI" sz="2400" dirty="0">
                <a:solidFill>
                  <a:schemeClr val="bg1"/>
                </a:solidFill>
              </a:rPr>
              <a:t>' </a:t>
            </a:r>
            <a:r>
              <a:rPr lang="fi-FI" sz="2400" dirty="0" err="1">
                <a:solidFill>
                  <a:schemeClr val="bg1"/>
                </a:solidFill>
              </a:rPr>
              <a:t>õnnista</a:t>
            </a:r>
            <a:r>
              <a:rPr lang="fi-FI" sz="2400" dirty="0">
                <a:solidFill>
                  <a:schemeClr val="bg1"/>
                </a:solidFill>
              </a:rPr>
              <a:t>'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 err="1">
                <a:solidFill>
                  <a:schemeClr val="bg1"/>
                </a:solidFill>
              </a:rPr>
              <a:t>Mis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iial</a:t>
            </a:r>
            <a:r>
              <a:rPr lang="fi-FI" sz="2400" dirty="0">
                <a:solidFill>
                  <a:schemeClr val="bg1"/>
                </a:solidFill>
              </a:rPr>
              <a:t> ette </a:t>
            </a:r>
            <a:r>
              <a:rPr lang="fi-FI" sz="2400" dirty="0" err="1">
                <a:solidFill>
                  <a:schemeClr val="bg1"/>
                </a:solidFill>
              </a:rPr>
              <a:t>võtad</a:t>
            </a:r>
            <a:r>
              <a:rPr lang="fi-FI" sz="2400" dirty="0">
                <a:solidFill>
                  <a:schemeClr val="bg1"/>
                </a:solidFill>
              </a:rPr>
              <a:t> saa,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Mu kallis </a:t>
            </a:r>
            <a:r>
              <a:rPr lang="fi-FI" sz="2400" dirty="0" err="1">
                <a:solidFill>
                  <a:schemeClr val="bg1"/>
                </a:solidFill>
              </a:rPr>
              <a:t>isamaa</a:t>
            </a:r>
            <a:r>
              <a:rPr lang="fi-FI" sz="2400" dirty="0">
                <a:solidFill>
                  <a:schemeClr val="bg1"/>
                </a:solidFill>
              </a:rPr>
              <a:t>!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655" y="89765"/>
            <a:ext cx="2886652" cy="20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4498" y="195752"/>
            <a:ext cx="10058400" cy="5719273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fi-FI" u="sng" dirty="0" smtClean="0"/>
              <a:t>* LIIVIN </a:t>
            </a:r>
            <a:r>
              <a:rPr lang="fi-FI" u="sng" dirty="0"/>
              <a:t>KIELEN NÄYTE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 </a:t>
            </a:r>
            <a:endParaRPr lang="fi-FI" sz="1900" dirty="0"/>
          </a:p>
          <a:p>
            <a:pPr marL="0" indent="0">
              <a:buNone/>
            </a:pPr>
            <a:r>
              <a:rPr lang="fi-FI" sz="1900" b="1" dirty="0"/>
              <a:t>MUSTĀ PLAGĀ VALSÕ</a:t>
            </a:r>
            <a:endParaRPr lang="fi-FI" sz="1900" dirty="0"/>
          </a:p>
          <a:p>
            <a:pPr marL="0" indent="0">
              <a:buNone/>
            </a:pPr>
            <a:r>
              <a:rPr lang="fi-FI" sz="1900" dirty="0" err="1"/>
              <a:t>Kubbõ</a:t>
            </a:r>
            <a:r>
              <a:rPr lang="fi-FI" sz="1900" dirty="0"/>
              <a:t> </a:t>
            </a:r>
            <a:r>
              <a:rPr lang="fi-FI" sz="1900" dirty="0" err="1"/>
              <a:t>āt</a:t>
            </a:r>
            <a:r>
              <a:rPr lang="fi-FI" sz="1900" dirty="0"/>
              <a:t> </a:t>
            </a:r>
            <a:r>
              <a:rPr lang="fi-FI" sz="1900" dirty="0" err="1"/>
              <a:t>tuļ</a:t>
            </a:r>
            <a:r>
              <a:rPr lang="fi-FI" sz="1900" dirty="0"/>
              <a:t> </a:t>
            </a:r>
            <a:r>
              <a:rPr lang="fi-FI" sz="1900" dirty="0" err="1"/>
              <a:t>immõr</a:t>
            </a:r>
            <a:r>
              <a:rPr lang="fi-FI" sz="1900" dirty="0"/>
              <a:t> </a:t>
            </a:r>
            <a:r>
              <a:rPr lang="fi-FI" sz="1900" dirty="0" err="1"/>
              <a:t>satunnõd</a:t>
            </a:r>
            <a:r>
              <a:rPr lang="fi-FI" sz="1900" dirty="0"/>
              <a:t> </a:t>
            </a:r>
            <a:r>
              <a:rPr lang="fi-FI" sz="1900" dirty="0" err="1"/>
              <a:t>mingizt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Mustā</a:t>
            </a:r>
            <a:r>
              <a:rPr lang="fi-FI" sz="1900" dirty="0"/>
              <a:t> </a:t>
            </a:r>
            <a:r>
              <a:rPr lang="fi-FI" sz="1900" dirty="0" err="1"/>
              <a:t>lupāt</a:t>
            </a:r>
            <a:r>
              <a:rPr lang="fi-FI" sz="1900" dirty="0"/>
              <a:t> </a:t>
            </a:r>
            <a:r>
              <a:rPr lang="fi-FI" sz="1900" dirty="0" err="1"/>
              <a:t>um</a:t>
            </a:r>
            <a:r>
              <a:rPr lang="fi-FI" sz="1900" dirty="0"/>
              <a:t> </a:t>
            </a:r>
            <a:r>
              <a:rPr lang="fi-FI" sz="1900" dirty="0" err="1"/>
              <a:t>vǟrd</a:t>
            </a:r>
            <a:r>
              <a:rPr lang="fi-FI" sz="1900" dirty="0"/>
              <a:t> </a:t>
            </a:r>
            <a:r>
              <a:rPr lang="fi-FI" sz="1900" dirty="0" err="1"/>
              <a:t>tutkām</a:t>
            </a:r>
            <a:r>
              <a:rPr lang="fi-FI" sz="1900" dirty="0"/>
              <a:t> </a:t>
            </a:r>
            <a:r>
              <a:rPr lang="fi-FI" sz="1900" dirty="0" err="1"/>
              <a:t>jūs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Nǟlgalizt</a:t>
            </a:r>
            <a:r>
              <a:rPr lang="fi-FI" sz="1900" dirty="0"/>
              <a:t> </a:t>
            </a:r>
            <a:r>
              <a:rPr lang="fi-FI" sz="1900" dirty="0" err="1"/>
              <a:t>nīelõb</a:t>
            </a:r>
            <a:r>
              <a:rPr lang="fi-FI" sz="1900" dirty="0"/>
              <a:t> min </a:t>
            </a:r>
            <a:r>
              <a:rPr lang="fi-FI" sz="1900" dirty="0" err="1"/>
              <a:t>mistõmõt</a:t>
            </a:r>
            <a:r>
              <a:rPr lang="fi-FI" sz="1900" dirty="0"/>
              <a:t> </a:t>
            </a:r>
            <a:r>
              <a:rPr lang="fi-FI" sz="1900" dirty="0" err="1"/>
              <a:t>rõkūd</a:t>
            </a:r>
            <a:r>
              <a:rPr lang="fi-FI" sz="1900" dirty="0"/>
              <a:t> </a:t>
            </a:r>
          </a:p>
          <a:p>
            <a:pPr marL="0" indent="0">
              <a:buNone/>
            </a:pPr>
            <a:r>
              <a:rPr lang="fi-FI" sz="1900" dirty="0" err="1"/>
              <a:t>Sigžtūļ</a:t>
            </a:r>
            <a:r>
              <a:rPr lang="fi-FI" sz="1900" dirty="0"/>
              <a:t> </a:t>
            </a:r>
            <a:r>
              <a:rPr lang="fi-FI" sz="1900" dirty="0" err="1"/>
              <a:t>käds</a:t>
            </a:r>
            <a:r>
              <a:rPr lang="fi-FI" sz="1900" dirty="0"/>
              <a:t> </a:t>
            </a:r>
            <a:r>
              <a:rPr lang="fi-FI" sz="1900" dirty="0" err="1"/>
              <a:t>ikš</a:t>
            </a:r>
            <a:r>
              <a:rPr lang="fi-FI" sz="1900" dirty="0"/>
              <a:t> </a:t>
            </a:r>
            <a:r>
              <a:rPr lang="fi-FI" sz="1900" dirty="0" err="1"/>
              <a:t>dadžā</a:t>
            </a:r>
            <a:r>
              <a:rPr lang="fi-FI" sz="1900" dirty="0"/>
              <a:t> ja </a:t>
            </a:r>
            <a:r>
              <a:rPr lang="fi-FI" sz="1900" dirty="0" err="1"/>
              <a:t>ūgõb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Mitikš</a:t>
            </a:r>
            <a:r>
              <a:rPr lang="fi-FI" sz="1900" dirty="0"/>
              <a:t> </a:t>
            </a:r>
            <a:r>
              <a:rPr lang="fi-FI" sz="1900" dirty="0" err="1"/>
              <a:t>äb</a:t>
            </a:r>
            <a:r>
              <a:rPr lang="fi-FI" sz="1900" dirty="0"/>
              <a:t> </a:t>
            </a:r>
            <a:r>
              <a:rPr lang="fi-FI" sz="1900" dirty="0" err="1"/>
              <a:t>tō</a:t>
            </a:r>
            <a:r>
              <a:rPr lang="fi-FI" sz="1900" dirty="0"/>
              <a:t> </a:t>
            </a:r>
            <a:r>
              <a:rPr lang="fi-FI" sz="1900" dirty="0" err="1"/>
              <a:t>ku</a:t>
            </a:r>
            <a:r>
              <a:rPr lang="fi-FI" sz="1900" dirty="0"/>
              <a:t> </a:t>
            </a:r>
            <a:r>
              <a:rPr lang="fi-FI" sz="1900" dirty="0" err="1"/>
              <a:t>sa</a:t>
            </a:r>
            <a:r>
              <a:rPr lang="fi-FI" sz="1900" dirty="0"/>
              <a:t> </a:t>
            </a:r>
            <a:r>
              <a:rPr lang="fi-FI" sz="1900" dirty="0" err="1"/>
              <a:t>kēratõkst</a:t>
            </a:r>
            <a:r>
              <a:rPr lang="fi-FI" sz="1900" dirty="0"/>
              <a:t> </a:t>
            </a:r>
            <a:r>
              <a:rPr lang="fi-FI" sz="1900" dirty="0" err="1"/>
              <a:t>pǟgiñ</a:t>
            </a:r>
            <a:r>
              <a:rPr lang="fi-FI" sz="1900" dirty="0"/>
              <a:t>: </a:t>
            </a:r>
          </a:p>
          <a:p>
            <a:pPr marL="0" indent="0">
              <a:buNone/>
            </a:pPr>
            <a:r>
              <a:rPr lang="fi-FI" sz="1900" dirty="0" err="1"/>
              <a:t>Um</a:t>
            </a:r>
            <a:r>
              <a:rPr lang="fi-FI" sz="1900" dirty="0"/>
              <a:t> </a:t>
            </a:r>
            <a:r>
              <a:rPr lang="fi-FI" sz="1900" dirty="0" err="1"/>
              <a:t>jõvīst</a:t>
            </a:r>
            <a:r>
              <a:rPr lang="fi-FI" sz="1900" dirty="0"/>
              <a:t>, </a:t>
            </a:r>
            <a:r>
              <a:rPr lang="fi-FI" sz="1900" dirty="0" err="1"/>
              <a:t>až</a:t>
            </a:r>
            <a:r>
              <a:rPr lang="fi-FI" sz="1900" dirty="0"/>
              <a:t> </a:t>
            </a:r>
            <a:r>
              <a:rPr lang="fi-FI" sz="1900" dirty="0" err="1"/>
              <a:t>sāina</a:t>
            </a:r>
            <a:r>
              <a:rPr lang="fi-FI" sz="1900" dirty="0"/>
              <a:t> </a:t>
            </a:r>
            <a:r>
              <a:rPr lang="fi-FI" sz="1900" dirty="0" err="1"/>
              <a:t>pǟl</a:t>
            </a:r>
            <a:r>
              <a:rPr lang="fi-FI" sz="1900" dirty="0"/>
              <a:t> </a:t>
            </a:r>
            <a:r>
              <a:rPr lang="fi-FI" sz="1900" dirty="0" err="1"/>
              <a:t>kēratõd</a:t>
            </a:r>
            <a:r>
              <a:rPr lang="fi-FI" sz="1900" dirty="0"/>
              <a:t> “A”. </a:t>
            </a:r>
          </a:p>
          <a:p>
            <a:pPr marL="0" indent="0">
              <a:buNone/>
            </a:pPr>
            <a:r>
              <a:rPr lang="fi-FI" sz="1900" dirty="0" err="1"/>
              <a:t>Võid</a:t>
            </a:r>
            <a:r>
              <a:rPr lang="fi-FI" sz="1900" dirty="0"/>
              <a:t> </a:t>
            </a:r>
            <a:r>
              <a:rPr lang="fi-FI" sz="1900" dirty="0" err="1"/>
              <a:t>stalažod</a:t>
            </a:r>
            <a:r>
              <a:rPr lang="fi-FI" sz="1900" dirty="0"/>
              <a:t> </a:t>
            </a:r>
            <a:r>
              <a:rPr lang="fi-FI" sz="1900" dirty="0" err="1"/>
              <a:t>arrõ</a:t>
            </a:r>
            <a:r>
              <a:rPr lang="fi-FI" sz="1900" dirty="0"/>
              <a:t>, </a:t>
            </a:r>
            <a:r>
              <a:rPr lang="fi-FI" sz="1900" dirty="0" err="1"/>
              <a:t>až</a:t>
            </a:r>
            <a:r>
              <a:rPr lang="fi-FI" sz="1900" dirty="0"/>
              <a:t> </a:t>
            </a:r>
            <a:r>
              <a:rPr lang="fi-FI" sz="1900" dirty="0" err="1"/>
              <a:t>sainõ</a:t>
            </a:r>
            <a:r>
              <a:rPr lang="fi-FI" sz="1900" dirty="0"/>
              <a:t> </a:t>
            </a:r>
            <a:r>
              <a:rPr lang="fi-FI" sz="1900" dirty="0" err="1"/>
              <a:t>äb</a:t>
            </a:r>
            <a:r>
              <a:rPr lang="fi-FI" sz="1900" dirty="0"/>
              <a:t> </a:t>
            </a:r>
            <a:r>
              <a:rPr lang="fi-FI" sz="1900" dirty="0" err="1"/>
              <a:t>sǟita</a:t>
            </a:r>
            <a:r>
              <a:rPr lang="fi-FI" sz="1900" dirty="0"/>
              <a:t> - </a:t>
            </a:r>
          </a:p>
          <a:p>
            <a:pPr marL="0" indent="0">
              <a:buNone/>
            </a:pPr>
            <a:r>
              <a:rPr lang="fi-FI" sz="1900" dirty="0"/>
              <a:t>Ma </a:t>
            </a:r>
            <a:r>
              <a:rPr lang="fi-FI" sz="1900" dirty="0" err="1"/>
              <a:t>vāgiž</a:t>
            </a:r>
            <a:r>
              <a:rPr lang="fi-FI" sz="1900" dirty="0"/>
              <a:t> set </a:t>
            </a:r>
            <a:r>
              <a:rPr lang="fi-FI" sz="1900" dirty="0" err="1"/>
              <a:t>kītõb</a:t>
            </a:r>
            <a:r>
              <a:rPr lang="fi-FI" sz="1900" dirty="0"/>
              <a:t>, </a:t>
            </a:r>
            <a:r>
              <a:rPr lang="fi-FI" sz="1900" dirty="0" err="1"/>
              <a:t>ku</a:t>
            </a:r>
            <a:r>
              <a:rPr lang="fi-FI" sz="1900" dirty="0"/>
              <a:t> </a:t>
            </a:r>
            <a:r>
              <a:rPr lang="fi-FI" sz="1900" dirty="0" err="1"/>
              <a:t>jõvīst</a:t>
            </a:r>
            <a:r>
              <a:rPr lang="fi-FI" sz="1900" dirty="0"/>
              <a:t> </a:t>
            </a:r>
            <a:r>
              <a:rPr lang="fi-FI" sz="1900" dirty="0" err="1"/>
              <a:t>tīed</a:t>
            </a:r>
            <a:r>
              <a:rPr lang="fi-FI" sz="1900" dirty="0"/>
              <a:t> </a:t>
            </a:r>
            <a:r>
              <a:rPr lang="fi-FI" sz="1900" dirty="0" err="1"/>
              <a:t>sa</a:t>
            </a:r>
            <a:r>
              <a:rPr lang="fi-FI" sz="1900" dirty="0"/>
              <a:t> </a:t>
            </a:r>
          </a:p>
          <a:p>
            <a:pPr marL="0" indent="0">
              <a:buNone/>
            </a:pPr>
            <a:r>
              <a:rPr lang="fi-FI" sz="1900" dirty="0"/>
              <a:t>Ja </a:t>
            </a:r>
            <a:r>
              <a:rPr lang="fi-FI" sz="1900" dirty="0" err="1"/>
              <a:t>tikkiž</a:t>
            </a:r>
            <a:r>
              <a:rPr lang="fi-FI" sz="1900" dirty="0"/>
              <a:t> ja </a:t>
            </a:r>
            <a:r>
              <a:rPr lang="fi-FI" sz="1900" dirty="0" err="1"/>
              <a:t>tegīž</a:t>
            </a:r>
            <a:r>
              <a:rPr lang="fi-FI" sz="1900" dirty="0"/>
              <a:t> </a:t>
            </a:r>
            <a:r>
              <a:rPr lang="fi-FI" sz="1900" dirty="0" err="1"/>
              <a:t>um</a:t>
            </a:r>
            <a:r>
              <a:rPr lang="fi-FI" sz="1900" dirty="0"/>
              <a:t> </a:t>
            </a:r>
            <a:r>
              <a:rPr lang="fi-FI" sz="1900" dirty="0" err="1"/>
              <a:t>lagtõd</a:t>
            </a:r>
            <a:r>
              <a:rPr lang="fi-FI" sz="1900" dirty="0"/>
              <a:t> sin </a:t>
            </a:r>
            <a:r>
              <a:rPr lang="fi-FI" sz="1900" dirty="0" err="1"/>
              <a:t>tōmi</a:t>
            </a:r>
            <a:r>
              <a:rPr lang="fi-FI" sz="1900" dirty="0"/>
              <a:t> </a:t>
            </a:r>
          </a:p>
          <a:p>
            <a:pPr marL="0" indent="0">
              <a:buNone/>
            </a:pPr>
            <a:r>
              <a:rPr lang="fi-FI" sz="1900" dirty="0" err="1"/>
              <a:t>Sīest</a:t>
            </a:r>
            <a:r>
              <a:rPr lang="fi-FI" sz="1900" dirty="0"/>
              <a:t>, </a:t>
            </a:r>
            <a:r>
              <a:rPr lang="fi-FI" sz="1900" dirty="0" err="1"/>
              <a:t>mis</a:t>
            </a:r>
            <a:r>
              <a:rPr lang="fi-FI" sz="1900" dirty="0"/>
              <a:t> </a:t>
            </a:r>
            <a:r>
              <a:rPr lang="fi-FI" sz="1900" dirty="0" err="1"/>
              <a:t>sinnõn</a:t>
            </a:r>
            <a:r>
              <a:rPr lang="fi-FI" sz="1900" dirty="0"/>
              <a:t> </a:t>
            </a:r>
            <a:r>
              <a:rPr lang="fi-FI" sz="1900" dirty="0" err="1"/>
              <a:t>tīemõst</a:t>
            </a:r>
            <a:r>
              <a:rPr lang="fi-FI" sz="1900" dirty="0"/>
              <a:t> ja </a:t>
            </a:r>
            <a:r>
              <a:rPr lang="fi-FI" sz="1900" dirty="0" err="1"/>
              <a:t>mis</a:t>
            </a:r>
            <a:r>
              <a:rPr lang="fi-FI" sz="1900" dirty="0"/>
              <a:t> </a:t>
            </a:r>
            <a:r>
              <a:rPr lang="fi-FI" sz="1900" dirty="0" err="1"/>
              <a:t>sinā</a:t>
            </a:r>
            <a:r>
              <a:rPr lang="fi-FI" sz="1900" dirty="0"/>
              <a:t> </a:t>
            </a:r>
            <a:r>
              <a:rPr lang="fi-FI" sz="1900" dirty="0" err="1"/>
              <a:t>võid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Až</a:t>
            </a:r>
            <a:r>
              <a:rPr lang="fi-FI" sz="1900" dirty="0"/>
              <a:t> </a:t>
            </a:r>
            <a:r>
              <a:rPr lang="fi-FI" sz="1900" dirty="0" err="1"/>
              <a:t>suggõbõd</a:t>
            </a:r>
            <a:r>
              <a:rPr lang="fi-FI" sz="1900" dirty="0"/>
              <a:t> </a:t>
            </a:r>
            <a:r>
              <a:rPr lang="fi-FI" sz="1900" dirty="0" err="1"/>
              <a:t>suodād</a:t>
            </a:r>
            <a:r>
              <a:rPr lang="fi-FI" sz="1900" dirty="0"/>
              <a:t> ja </a:t>
            </a:r>
            <a:r>
              <a:rPr lang="fi-FI" sz="1900" dirty="0" err="1"/>
              <a:t>revolūtsijõd</a:t>
            </a:r>
            <a:r>
              <a:rPr lang="fi-FI" sz="1900" dirty="0"/>
              <a:t>, </a:t>
            </a:r>
          </a:p>
          <a:p>
            <a:pPr marL="0" indent="0">
              <a:buNone/>
            </a:pPr>
            <a:r>
              <a:rPr lang="fi-FI" sz="1900" dirty="0" err="1"/>
              <a:t>Siz</a:t>
            </a:r>
            <a:r>
              <a:rPr lang="fi-FI" sz="1900" dirty="0"/>
              <a:t> </a:t>
            </a:r>
            <a:r>
              <a:rPr lang="fi-FI" sz="1900" dirty="0" err="1"/>
              <a:t>nustām</a:t>
            </a:r>
            <a:r>
              <a:rPr lang="fi-FI" sz="1900" dirty="0"/>
              <a:t> </a:t>
            </a:r>
            <a:r>
              <a:rPr lang="fi-FI" sz="1900" dirty="0" err="1"/>
              <a:t>sīes</a:t>
            </a:r>
            <a:r>
              <a:rPr lang="fi-FI" sz="1900" dirty="0"/>
              <a:t> </a:t>
            </a:r>
            <a:r>
              <a:rPr lang="fi-FI" sz="1900" dirty="0" err="1"/>
              <a:t>pāikal</a:t>
            </a:r>
            <a:r>
              <a:rPr lang="fi-FI" sz="1900" dirty="0"/>
              <a:t>. </a:t>
            </a:r>
            <a:r>
              <a:rPr lang="fi-FI" sz="1900" dirty="0" err="1"/>
              <a:t>Pǟdõ</a:t>
            </a:r>
            <a:r>
              <a:rPr lang="fi-FI" sz="1900" dirty="0"/>
              <a:t> ka </a:t>
            </a:r>
            <a:r>
              <a:rPr lang="fi-FI" sz="1900" dirty="0" err="1"/>
              <a:t>mēg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Až</a:t>
            </a:r>
            <a:r>
              <a:rPr lang="fi-FI" sz="1900" dirty="0"/>
              <a:t> nai </a:t>
            </a:r>
            <a:r>
              <a:rPr lang="fi-FI" sz="1900" dirty="0" err="1"/>
              <a:t>ikškõrd</a:t>
            </a:r>
            <a:r>
              <a:rPr lang="fi-FI" sz="1900" dirty="0"/>
              <a:t> </a:t>
            </a:r>
            <a:r>
              <a:rPr lang="fi-FI" sz="1900" dirty="0" err="1"/>
              <a:t>vāldiž</a:t>
            </a:r>
            <a:r>
              <a:rPr lang="fi-FI" sz="1900" dirty="0"/>
              <a:t> ka </a:t>
            </a:r>
            <a:r>
              <a:rPr lang="fi-FI" sz="1900" dirty="0" err="1"/>
              <a:t>mäddõn</a:t>
            </a:r>
            <a:r>
              <a:rPr lang="fi-FI" sz="1900" dirty="0"/>
              <a:t> </a:t>
            </a:r>
            <a:r>
              <a:rPr lang="fi-FI" sz="1900" dirty="0" err="1"/>
              <a:t>tīeb</a:t>
            </a:r>
            <a:r>
              <a:rPr lang="fi-FI" sz="1900" dirty="0"/>
              <a:t> </a:t>
            </a:r>
            <a:r>
              <a:rPr lang="fi-FI" sz="1900" dirty="0" err="1"/>
              <a:t>sillõ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Īezõ</a:t>
            </a:r>
            <a:r>
              <a:rPr lang="fi-FI" sz="1900" dirty="0"/>
              <a:t> </a:t>
            </a:r>
            <a:r>
              <a:rPr lang="fi-FI" sz="1900" dirty="0" err="1"/>
              <a:t>palābõd</a:t>
            </a:r>
            <a:r>
              <a:rPr lang="fi-FI" sz="1900" dirty="0"/>
              <a:t> </a:t>
            </a:r>
            <a:r>
              <a:rPr lang="fi-FI" sz="1900" dirty="0" err="1"/>
              <a:t>sīlmad</a:t>
            </a:r>
            <a:r>
              <a:rPr lang="fi-FI" sz="1900" dirty="0"/>
              <a:t>, </a:t>
            </a:r>
            <a:r>
              <a:rPr lang="fi-FI" sz="1900" dirty="0" err="1"/>
              <a:t>kus</a:t>
            </a:r>
            <a:r>
              <a:rPr lang="fi-FI" sz="1900" dirty="0"/>
              <a:t> </a:t>
            </a:r>
            <a:r>
              <a:rPr lang="fi-FI" sz="1900" dirty="0" err="1"/>
              <a:t>pīegiļtiz</a:t>
            </a:r>
            <a:r>
              <a:rPr lang="fi-FI" sz="1900" dirty="0"/>
              <a:t> </a:t>
            </a:r>
            <a:r>
              <a:rPr lang="fi-FI" sz="1900" dirty="0" err="1"/>
              <a:t>irm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Siz</a:t>
            </a:r>
            <a:r>
              <a:rPr lang="fi-FI" sz="1900" dirty="0"/>
              <a:t> </a:t>
            </a:r>
            <a:r>
              <a:rPr lang="fi-FI" sz="1900" dirty="0" err="1"/>
              <a:t>grumā</a:t>
            </a:r>
            <a:r>
              <a:rPr lang="fi-FI" sz="1900" dirty="0"/>
              <a:t> </a:t>
            </a:r>
            <a:r>
              <a:rPr lang="fi-FI" sz="1900" dirty="0" err="1"/>
              <a:t>touvõd</a:t>
            </a:r>
            <a:r>
              <a:rPr lang="fi-FI" sz="1900" dirty="0"/>
              <a:t> </a:t>
            </a:r>
            <a:r>
              <a:rPr lang="fi-FI" sz="1900" dirty="0" err="1"/>
              <a:t>mäd</a:t>
            </a:r>
            <a:r>
              <a:rPr lang="fi-FI" sz="1900" dirty="0"/>
              <a:t>’ </a:t>
            </a:r>
            <a:r>
              <a:rPr lang="fi-FI" sz="1900" dirty="0" err="1"/>
              <a:t>āndabõd</a:t>
            </a:r>
            <a:r>
              <a:rPr lang="fi-FI" sz="1900" dirty="0"/>
              <a:t> </a:t>
            </a:r>
            <a:r>
              <a:rPr lang="fi-FI" sz="1900" dirty="0" err="1"/>
              <a:t>villõ</a:t>
            </a:r>
            <a:r>
              <a:rPr lang="fi-FI" sz="1900" dirty="0"/>
              <a:t> </a:t>
            </a:r>
          </a:p>
          <a:p>
            <a:pPr marL="0" indent="0">
              <a:buNone/>
            </a:pPr>
            <a:r>
              <a:rPr lang="fi-FI" sz="1900" dirty="0"/>
              <a:t>Ja </a:t>
            </a:r>
            <a:r>
              <a:rPr lang="fi-FI" sz="1900" dirty="0" err="1"/>
              <a:t>kõzzist</a:t>
            </a:r>
            <a:r>
              <a:rPr lang="fi-FI" sz="1900" dirty="0"/>
              <a:t> </a:t>
            </a:r>
            <a:r>
              <a:rPr lang="fi-FI" sz="1900" dirty="0" err="1"/>
              <a:t>pīkstõbõd</a:t>
            </a:r>
            <a:r>
              <a:rPr lang="fi-FI" sz="1900" dirty="0"/>
              <a:t> </a:t>
            </a:r>
            <a:r>
              <a:rPr lang="fi-FI" sz="1900" dirty="0" err="1"/>
              <a:t>pimdõd</a:t>
            </a:r>
            <a:r>
              <a:rPr lang="fi-FI" sz="1900" dirty="0"/>
              <a:t> </a:t>
            </a:r>
            <a:r>
              <a:rPr lang="fi-FI" sz="1900" dirty="0" err="1"/>
              <a:t>joud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Ni</a:t>
            </a:r>
            <a:r>
              <a:rPr lang="fi-FI" sz="1900" dirty="0"/>
              <a:t> </a:t>
            </a:r>
            <a:r>
              <a:rPr lang="fi-FI" sz="1900" dirty="0" err="1"/>
              <a:t>īdskubs</a:t>
            </a:r>
            <a:r>
              <a:rPr lang="fi-FI" sz="1900" dirty="0"/>
              <a:t> </a:t>
            </a:r>
            <a:r>
              <a:rPr lang="fi-FI" sz="1900" dirty="0" err="1"/>
              <a:t>himnõ</a:t>
            </a:r>
            <a:r>
              <a:rPr lang="fi-FI" sz="1900" dirty="0"/>
              <a:t> </a:t>
            </a:r>
            <a:r>
              <a:rPr lang="fi-FI" sz="1900" dirty="0" err="1"/>
              <a:t>mēg</a:t>
            </a:r>
            <a:r>
              <a:rPr lang="fi-FI" sz="1900" dirty="0"/>
              <a:t> </a:t>
            </a:r>
            <a:r>
              <a:rPr lang="fi-FI" sz="1900" dirty="0" err="1"/>
              <a:t>lōlam</a:t>
            </a:r>
            <a:r>
              <a:rPr lang="fi-FI" sz="1900" dirty="0"/>
              <a:t> </a:t>
            </a:r>
            <a:r>
              <a:rPr lang="fi-FI" sz="1900" dirty="0" err="1"/>
              <a:t>īe</a:t>
            </a:r>
            <a:r>
              <a:rPr lang="fi-FI" sz="1900" dirty="0"/>
              <a:t> </a:t>
            </a:r>
            <a:r>
              <a:rPr lang="fi-FI" sz="1900" dirty="0" err="1"/>
              <a:t>pierrõ</a:t>
            </a:r>
            <a:r>
              <a:rPr lang="fi-FI" sz="1900" dirty="0"/>
              <a:t>, </a:t>
            </a:r>
          </a:p>
          <a:p>
            <a:pPr marL="0" indent="0">
              <a:buNone/>
            </a:pPr>
            <a:r>
              <a:rPr lang="fi-FI" sz="1900" dirty="0" err="1"/>
              <a:t>Sīest</a:t>
            </a:r>
            <a:r>
              <a:rPr lang="fi-FI" sz="1900" dirty="0"/>
              <a:t> </a:t>
            </a:r>
            <a:r>
              <a:rPr lang="fi-FI" sz="1900" dirty="0" err="1"/>
              <a:t>mēḑi</a:t>
            </a:r>
            <a:r>
              <a:rPr lang="fi-FI" sz="1900" dirty="0"/>
              <a:t> </a:t>
            </a:r>
            <a:r>
              <a:rPr lang="fi-FI" sz="1900" dirty="0" err="1"/>
              <a:t>ta</a:t>
            </a:r>
            <a:r>
              <a:rPr lang="fi-FI" sz="1900" dirty="0"/>
              <a:t> </a:t>
            </a:r>
            <a:r>
              <a:rPr lang="fi-FI" sz="1900" dirty="0" err="1"/>
              <a:t>kāitsõb</a:t>
            </a:r>
            <a:r>
              <a:rPr lang="fi-FI" sz="1900" dirty="0"/>
              <a:t> ja </a:t>
            </a:r>
            <a:r>
              <a:rPr lang="fi-FI" sz="1900" dirty="0" err="1"/>
              <a:t>sīnda</a:t>
            </a:r>
            <a:r>
              <a:rPr lang="fi-FI" sz="1900" dirty="0"/>
              <a:t> ka </a:t>
            </a:r>
            <a:r>
              <a:rPr lang="fi-FI" sz="1900" dirty="0" err="1"/>
              <a:t>tōks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Sīest</a:t>
            </a:r>
            <a:r>
              <a:rPr lang="fi-FI" sz="1900" dirty="0"/>
              <a:t> </a:t>
            </a:r>
            <a:r>
              <a:rPr lang="fi-FI" sz="1900" dirty="0" err="1"/>
              <a:t>lōlam</a:t>
            </a:r>
            <a:r>
              <a:rPr lang="fi-FI" sz="1900" dirty="0"/>
              <a:t> </a:t>
            </a:r>
            <a:r>
              <a:rPr lang="fi-FI" sz="1900" dirty="0" err="1"/>
              <a:t>mēg</a:t>
            </a:r>
            <a:r>
              <a:rPr lang="fi-FI" sz="1900" dirty="0"/>
              <a:t>: “</a:t>
            </a:r>
            <a:r>
              <a:rPr lang="fi-FI" sz="1900" dirty="0" err="1"/>
              <a:t>Julgizt</a:t>
            </a:r>
            <a:r>
              <a:rPr lang="fi-FI" sz="1900" dirty="0"/>
              <a:t> </a:t>
            </a:r>
            <a:r>
              <a:rPr lang="fi-FI" sz="1900" dirty="0" err="1"/>
              <a:t>ni</a:t>
            </a:r>
            <a:r>
              <a:rPr lang="fi-FI" sz="1900" dirty="0"/>
              <a:t>, </a:t>
            </a:r>
            <a:r>
              <a:rPr lang="fi-FI" sz="1900" dirty="0" err="1"/>
              <a:t>veļīd</a:t>
            </a:r>
            <a:r>
              <a:rPr lang="fi-FI" sz="1900" dirty="0"/>
              <a:t>, </a:t>
            </a:r>
            <a:r>
              <a:rPr lang="fi-FI" sz="1900" dirty="0" err="1"/>
              <a:t>tīe</a:t>
            </a:r>
            <a:r>
              <a:rPr lang="fi-FI" sz="1900" dirty="0"/>
              <a:t> </a:t>
            </a:r>
            <a:r>
              <a:rPr lang="fi-FI" sz="1900" dirty="0" err="1"/>
              <a:t>jūrõ</a:t>
            </a:r>
            <a:r>
              <a:rPr lang="fi-FI" sz="1900" dirty="0"/>
              <a:t>!” </a:t>
            </a:r>
          </a:p>
          <a:p>
            <a:pPr marL="0" indent="0">
              <a:buNone/>
            </a:pPr>
            <a:r>
              <a:rPr lang="fi-FI" sz="1900" dirty="0" err="1"/>
              <a:t>Täuds</a:t>
            </a:r>
            <a:r>
              <a:rPr lang="fi-FI" sz="1900" dirty="0"/>
              <a:t> </a:t>
            </a:r>
            <a:r>
              <a:rPr lang="fi-FI" sz="1900" dirty="0" err="1"/>
              <a:t>sidāms</a:t>
            </a:r>
            <a:r>
              <a:rPr lang="fi-FI" sz="1900" dirty="0"/>
              <a:t> </a:t>
            </a:r>
            <a:r>
              <a:rPr lang="fi-FI" sz="1900" dirty="0" err="1"/>
              <a:t>oppõrmīel</a:t>
            </a:r>
            <a:r>
              <a:rPr lang="fi-FI" sz="1900" dirty="0"/>
              <a:t> </a:t>
            </a:r>
            <a:r>
              <a:rPr lang="fi-FI" sz="1900" dirty="0" err="1"/>
              <a:t>põrāndõks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Leb</a:t>
            </a:r>
            <a:r>
              <a:rPr lang="fi-FI" sz="1900" dirty="0"/>
              <a:t> </a:t>
            </a:r>
            <a:r>
              <a:rPr lang="fi-FI" sz="1900" dirty="0" err="1"/>
              <a:t>Valst</a:t>
            </a:r>
            <a:r>
              <a:rPr lang="fi-FI" sz="1900" dirty="0"/>
              <a:t> </a:t>
            </a:r>
            <a:r>
              <a:rPr lang="fi-FI" sz="1900" dirty="0" err="1"/>
              <a:t>āigastsadā</a:t>
            </a:r>
            <a:r>
              <a:rPr lang="fi-FI" sz="1900" dirty="0"/>
              <a:t> </a:t>
            </a:r>
            <a:r>
              <a:rPr lang="fi-FI" sz="1900" dirty="0" err="1"/>
              <a:t>võilõb</a:t>
            </a:r>
            <a:r>
              <a:rPr lang="fi-FI" sz="1900" dirty="0"/>
              <a:t> se </a:t>
            </a:r>
            <a:r>
              <a:rPr lang="fi-FI" sz="1900" dirty="0" err="1"/>
              <a:t>kāngaz</a:t>
            </a:r>
            <a:r>
              <a:rPr lang="fi-FI" sz="1900" dirty="0"/>
              <a:t>, </a:t>
            </a:r>
          </a:p>
          <a:p>
            <a:pPr marL="0" indent="0">
              <a:buNone/>
            </a:pPr>
            <a:r>
              <a:rPr lang="fi-FI" sz="1900" dirty="0" err="1"/>
              <a:t>Mustā</a:t>
            </a:r>
            <a:r>
              <a:rPr lang="fi-FI" sz="1900" dirty="0"/>
              <a:t> </a:t>
            </a:r>
            <a:r>
              <a:rPr lang="fi-FI" sz="1900" dirty="0" err="1"/>
              <a:t>ku</a:t>
            </a:r>
            <a:r>
              <a:rPr lang="fi-FI" sz="1900" dirty="0"/>
              <a:t> </a:t>
            </a:r>
            <a:r>
              <a:rPr lang="fi-FI" sz="1900" dirty="0" err="1"/>
              <a:t>loptõmõt</a:t>
            </a:r>
            <a:r>
              <a:rPr lang="fi-FI" sz="1900" dirty="0"/>
              <a:t> </a:t>
            </a:r>
            <a:r>
              <a:rPr lang="fi-FI" sz="1900" dirty="0" err="1"/>
              <a:t>mōīlmarūim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r>
              <a:rPr lang="fi-FI" sz="1900" dirty="0" err="1"/>
              <a:t>Kuñš</a:t>
            </a:r>
            <a:r>
              <a:rPr lang="fi-FI" sz="1900" dirty="0"/>
              <a:t> </a:t>
            </a:r>
            <a:r>
              <a:rPr lang="fi-FI" sz="1900" dirty="0" err="1"/>
              <a:t>īebõd</a:t>
            </a:r>
            <a:r>
              <a:rPr lang="fi-FI" sz="1900" dirty="0"/>
              <a:t> </a:t>
            </a:r>
            <a:r>
              <a:rPr lang="fi-FI" sz="1900" dirty="0" err="1"/>
              <a:t>pandõkst</a:t>
            </a:r>
            <a:r>
              <a:rPr lang="fi-FI" sz="1900" dirty="0"/>
              <a:t>, </a:t>
            </a:r>
            <a:r>
              <a:rPr lang="fi-FI" sz="1900" dirty="0" err="1"/>
              <a:t>kūoḑõd</a:t>
            </a:r>
            <a:r>
              <a:rPr lang="fi-FI" sz="1900" dirty="0"/>
              <a:t> ja </a:t>
            </a:r>
            <a:r>
              <a:rPr lang="fi-FI" sz="1900" dirty="0" err="1"/>
              <a:t>kuodād</a:t>
            </a:r>
            <a:r>
              <a:rPr lang="fi-FI" sz="1900" dirty="0"/>
              <a:t>, </a:t>
            </a:r>
          </a:p>
          <a:p>
            <a:pPr marL="0" indent="0">
              <a:buNone/>
            </a:pPr>
            <a:r>
              <a:rPr lang="fi-FI" sz="1900" dirty="0" err="1"/>
              <a:t>Täddõn</a:t>
            </a:r>
            <a:r>
              <a:rPr lang="fi-FI" sz="1900" dirty="0"/>
              <a:t> </a:t>
            </a:r>
            <a:r>
              <a:rPr lang="fi-FI" sz="1900" dirty="0" err="1"/>
              <a:t>nagrõs</a:t>
            </a:r>
            <a:r>
              <a:rPr lang="fi-FI" sz="1900" dirty="0"/>
              <a:t> </a:t>
            </a:r>
            <a:r>
              <a:rPr lang="fi-FI" sz="1900" dirty="0" err="1"/>
              <a:t>muidlõb</a:t>
            </a:r>
            <a:r>
              <a:rPr lang="fi-FI" sz="1900" dirty="0"/>
              <a:t> </a:t>
            </a:r>
            <a:r>
              <a:rPr lang="fi-FI" sz="1900" dirty="0" err="1"/>
              <a:t>kūolõn</a:t>
            </a:r>
            <a:r>
              <a:rPr lang="fi-FI" sz="1900" dirty="0"/>
              <a:t> </a:t>
            </a:r>
            <a:r>
              <a:rPr lang="fi-FI" sz="1900" dirty="0" err="1"/>
              <a:t>pǟlū</a:t>
            </a:r>
            <a:r>
              <a:rPr lang="fi-FI" sz="1900" dirty="0"/>
              <a:t>.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4801824"/>
            <a:ext cx="3028950" cy="20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l="32430" t="5249" r="17825" b="2883"/>
          <a:stretch/>
        </p:blipFill>
        <p:spPr>
          <a:xfrm>
            <a:off x="8002294" y="57507"/>
            <a:ext cx="4005072" cy="416052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etäsukukielet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800" dirty="0" smtClean="0"/>
              <a:t>Saame, unkari, mari, mordva, udmurtti, komi, hanti, mansi, samojedikielet (nganasani, enetsi, nenetsi, selkuppi)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679" y="4473168"/>
            <a:ext cx="2428875" cy="18764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44" y="4218027"/>
            <a:ext cx="3361719" cy="2552526"/>
          </a:xfrm>
          <a:prstGeom prst="rect">
            <a:avLst/>
          </a:prstGeom>
        </p:spPr>
      </p:pic>
      <p:pic>
        <p:nvPicPr>
          <p:cNvPr id="8" name="Kuva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057" y="4494953"/>
            <a:ext cx="3174699" cy="17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* Marin kielen näyte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7" y="2121408"/>
            <a:ext cx="10936994" cy="4050792"/>
          </a:xfrm>
        </p:spPr>
        <p:txBody>
          <a:bodyPr/>
          <a:lstStyle/>
          <a:p>
            <a:r>
              <a:rPr lang="fi-FI" i="1" dirty="0"/>
              <a:t>Padassa on kuusi kalaa.</a:t>
            </a:r>
            <a:r>
              <a:rPr lang="fi-FI" dirty="0"/>
              <a:t>          </a:t>
            </a:r>
            <a:r>
              <a:rPr lang="fi-FI" dirty="0" smtClean="0"/>
              <a:t>			- </a:t>
            </a:r>
            <a:r>
              <a:rPr lang="fi-FI" dirty="0" err="1"/>
              <a:t>Poδəšto</a:t>
            </a:r>
            <a:r>
              <a:rPr lang="fi-FI" dirty="0"/>
              <a:t> </a:t>
            </a:r>
            <a:r>
              <a:rPr lang="fi-FI" dirty="0" err="1"/>
              <a:t>kut</a:t>
            </a:r>
            <a:r>
              <a:rPr lang="fi-FI" dirty="0"/>
              <a:t> </a:t>
            </a:r>
            <a:r>
              <a:rPr lang="fi-FI" dirty="0" err="1"/>
              <a:t>kol</a:t>
            </a:r>
            <a:r>
              <a:rPr lang="fi-FI" dirty="0"/>
              <a:t> </a:t>
            </a:r>
            <a:r>
              <a:rPr lang="fi-FI" dirty="0" err="1"/>
              <a:t>ulo</a:t>
            </a:r>
            <a:r>
              <a:rPr lang="fi-FI" dirty="0"/>
              <a:t>.</a:t>
            </a:r>
            <a:br>
              <a:rPr lang="fi-FI" dirty="0"/>
            </a:br>
            <a:endParaRPr lang="fi-FI" dirty="0" smtClean="0"/>
          </a:p>
          <a:p>
            <a:r>
              <a:rPr lang="fi-FI" i="1" dirty="0" smtClean="0"/>
              <a:t>Tuli </a:t>
            </a:r>
            <a:r>
              <a:rPr lang="fi-FI" i="1" dirty="0"/>
              <a:t>palaa ja siksi lumi sulaa.</a:t>
            </a:r>
            <a:r>
              <a:rPr lang="fi-FI" dirty="0"/>
              <a:t> </a:t>
            </a:r>
            <a:r>
              <a:rPr lang="fi-FI" dirty="0" smtClean="0"/>
              <a:t>			- </a:t>
            </a:r>
            <a:r>
              <a:rPr lang="fi-FI" dirty="0" err="1"/>
              <a:t>Tul</a:t>
            </a:r>
            <a:r>
              <a:rPr lang="fi-FI" dirty="0"/>
              <a:t> </a:t>
            </a:r>
            <a:r>
              <a:rPr lang="fi-FI" dirty="0" err="1"/>
              <a:t>jüla</a:t>
            </a:r>
            <a:r>
              <a:rPr lang="fi-FI" dirty="0"/>
              <a:t> </a:t>
            </a:r>
            <a:r>
              <a:rPr lang="fi-FI" dirty="0" err="1"/>
              <a:t>δa</a:t>
            </a:r>
            <a:r>
              <a:rPr lang="fi-FI" dirty="0"/>
              <a:t> </a:t>
            </a:r>
            <a:r>
              <a:rPr lang="fi-FI" dirty="0" err="1"/>
              <a:t>satlan</a:t>
            </a:r>
            <a:r>
              <a:rPr lang="fi-FI" dirty="0"/>
              <a:t> </a:t>
            </a:r>
            <a:r>
              <a:rPr lang="fi-FI" dirty="0" err="1"/>
              <a:t>lum</a:t>
            </a:r>
            <a:r>
              <a:rPr lang="fi-FI" dirty="0"/>
              <a:t> </a:t>
            </a:r>
            <a:r>
              <a:rPr lang="fi-FI" dirty="0" err="1"/>
              <a:t>šula</a:t>
            </a:r>
            <a:r>
              <a:rPr lang="fi-FI" dirty="0"/>
              <a:t>.</a:t>
            </a:r>
            <a:br>
              <a:rPr lang="fi-FI" dirty="0"/>
            </a:br>
            <a:endParaRPr lang="fi-FI" dirty="0" smtClean="0"/>
          </a:p>
          <a:p>
            <a:r>
              <a:rPr lang="fi-FI" i="1" dirty="0" smtClean="0"/>
              <a:t>Eilen </a:t>
            </a:r>
            <a:r>
              <a:rPr lang="fi-FI" i="1" dirty="0"/>
              <a:t>minä annoin sinulle kaksi kirjaa.</a:t>
            </a:r>
            <a:r>
              <a:rPr lang="fi-FI" dirty="0"/>
              <a:t> </a:t>
            </a:r>
            <a:r>
              <a:rPr lang="fi-FI" dirty="0" smtClean="0"/>
              <a:t>		- </a:t>
            </a:r>
            <a:r>
              <a:rPr lang="fi-FI" dirty="0" err="1"/>
              <a:t>Teηkeče</a:t>
            </a:r>
            <a:r>
              <a:rPr lang="fi-FI" dirty="0"/>
              <a:t> </a:t>
            </a:r>
            <a:r>
              <a:rPr lang="fi-FI" dirty="0" err="1"/>
              <a:t>məj</a:t>
            </a:r>
            <a:r>
              <a:rPr lang="fi-FI" dirty="0"/>
              <a:t> </a:t>
            </a:r>
            <a:r>
              <a:rPr lang="fi-FI" dirty="0" err="1"/>
              <a:t>təlanet</a:t>
            </a:r>
            <a:r>
              <a:rPr lang="fi-FI" dirty="0"/>
              <a:t> </a:t>
            </a:r>
            <a:r>
              <a:rPr lang="fi-FI" dirty="0" err="1"/>
              <a:t>kok</a:t>
            </a:r>
            <a:r>
              <a:rPr lang="fi-FI" dirty="0"/>
              <a:t> </a:t>
            </a:r>
            <a:r>
              <a:rPr lang="fi-FI" dirty="0" err="1"/>
              <a:t>kniγam</a:t>
            </a:r>
            <a:r>
              <a:rPr lang="fi-FI" dirty="0"/>
              <a:t> </a:t>
            </a:r>
            <a:r>
              <a:rPr lang="fi-FI" dirty="0" err="1"/>
              <a:t>puenam</a:t>
            </a:r>
            <a:r>
              <a:rPr lang="fi-FI" dirty="0"/>
              <a:t>.</a:t>
            </a:r>
            <a:br>
              <a:rPr lang="fi-FI" dirty="0"/>
            </a:br>
            <a:endParaRPr lang="fi-FI" dirty="0" smtClean="0"/>
          </a:p>
          <a:p>
            <a:r>
              <a:rPr lang="fi-FI" i="1" dirty="0" smtClean="0"/>
              <a:t>Huomenna </a:t>
            </a:r>
            <a:r>
              <a:rPr lang="fi-FI" i="1" dirty="0"/>
              <a:t>hän tulee jalan luokseni, ja </a:t>
            </a:r>
            <a:r>
              <a:rPr lang="fi-FI" i="1" dirty="0" smtClean="0"/>
              <a:t>		</a:t>
            </a:r>
            <a:r>
              <a:rPr lang="fi-FI" dirty="0" smtClean="0"/>
              <a:t>- </a:t>
            </a:r>
            <a:r>
              <a:rPr lang="fi-FI" dirty="0" err="1"/>
              <a:t>Erla</a:t>
            </a:r>
            <a:r>
              <a:rPr lang="fi-FI" dirty="0"/>
              <a:t> </a:t>
            </a:r>
            <a:r>
              <a:rPr lang="fi-FI" dirty="0" err="1"/>
              <a:t>tuδo</a:t>
            </a:r>
            <a:r>
              <a:rPr lang="fi-FI" dirty="0"/>
              <a:t> </a:t>
            </a:r>
            <a:r>
              <a:rPr lang="fi-FI" dirty="0" err="1"/>
              <a:t>δekem</a:t>
            </a:r>
            <a:r>
              <a:rPr lang="fi-FI" dirty="0"/>
              <a:t> </a:t>
            </a:r>
            <a:r>
              <a:rPr lang="fi-FI" dirty="0" err="1"/>
              <a:t>jolən</a:t>
            </a:r>
            <a:r>
              <a:rPr lang="fi-FI" dirty="0"/>
              <a:t> </a:t>
            </a:r>
            <a:r>
              <a:rPr lang="fi-FI" dirty="0" err="1"/>
              <a:t>toleš</a:t>
            </a:r>
            <a:r>
              <a:rPr lang="fi-FI" dirty="0"/>
              <a:t>, </a:t>
            </a:r>
            <a:endParaRPr lang="fi-FI" i="1" dirty="0" smtClean="0"/>
          </a:p>
          <a:p>
            <a:pPr marL="0" indent="0">
              <a:buNone/>
            </a:pPr>
            <a:r>
              <a:rPr lang="fi-FI" i="1" dirty="0" smtClean="0"/>
              <a:t>   menemme </a:t>
            </a:r>
            <a:r>
              <a:rPr lang="fi-FI" i="1" dirty="0"/>
              <a:t>puistoon istumaan.</a:t>
            </a:r>
            <a:r>
              <a:rPr lang="fi-FI" dirty="0"/>
              <a:t> 	</a:t>
            </a:r>
            <a:r>
              <a:rPr lang="fi-FI" dirty="0" smtClean="0"/>
              <a:t>	  	</a:t>
            </a:r>
            <a:r>
              <a:rPr lang="fi-FI" dirty="0" err="1" smtClean="0"/>
              <a:t>δa</a:t>
            </a:r>
            <a:r>
              <a:rPr lang="fi-FI" dirty="0" smtClean="0"/>
              <a:t> </a:t>
            </a:r>
            <a:r>
              <a:rPr lang="fi-FI" dirty="0" err="1"/>
              <a:t>parkəške</a:t>
            </a:r>
            <a:r>
              <a:rPr lang="fi-FI" dirty="0"/>
              <a:t> </a:t>
            </a:r>
            <a:r>
              <a:rPr lang="fi-FI" dirty="0" err="1"/>
              <a:t>sinčaš</a:t>
            </a:r>
            <a:r>
              <a:rPr lang="fi-FI" dirty="0"/>
              <a:t> </a:t>
            </a:r>
            <a:r>
              <a:rPr lang="fi-FI" dirty="0" err="1"/>
              <a:t>kajena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				           </a:t>
            </a:r>
            <a:r>
              <a:rPr lang="fi-FI" dirty="0" smtClean="0"/>
              <a:t>				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095" y="5048250"/>
            <a:ext cx="2600325" cy="173355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91" y="5048250"/>
            <a:ext cx="2600325" cy="173355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637" y="5048250"/>
            <a:ext cx="2466975" cy="173355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962" y="0"/>
            <a:ext cx="3059037" cy="2428875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>
            <a:off x="8396866" y="1742504"/>
            <a:ext cx="2175884" cy="46672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Nuoli oikealle 9"/>
          <p:cNvSpPr/>
          <p:nvPr/>
        </p:nvSpPr>
        <p:spPr>
          <a:xfrm rot="365674" flipH="1">
            <a:off x="11210924" y="1847851"/>
            <a:ext cx="443869" cy="246125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7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69" y="1070919"/>
            <a:ext cx="9224495" cy="5407432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1515762" y="420130"/>
            <a:ext cx="416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UNKARIN KIELEN NÄYTE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75" y="420130"/>
            <a:ext cx="1182472" cy="12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smtClean="0"/>
              <a:t>Saamen kieli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lvl="0"/>
            <a:r>
              <a:rPr lang="fi-FI" sz="2800" dirty="0"/>
              <a:t>viisi eri </a:t>
            </a:r>
            <a:r>
              <a:rPr lang="fi-FI" sz="2800" dirty="0" smtClean="0"/>
              <a:t>murretta, joista kolmea puhutaan Suomessa</a:t>
            </a:r>
            <a:endParaRPr lang="fi-FI" sz="2800" dirty="0"/>
          </a:p>
          <a:p>
            <a:pPr lvl="0"/>
            <a:r>
              <a:rPr lang="fi-FI" sz="2800" dirty="0"/>
              <a:t>neljän valtion </a:t>
            </a:r>
            <a:r>
              <a:rPr lang="fi-FI" sz="2800" dirty="0" smtClean="0"/>
              <a:t>alueella (Suomi, Ruotsi, Norja, Venäjä)</a:t>
            </a:r>
            <a:endParaRPr lang="fi-FI" sz="2800" dirty="0"/>
          </a:p>
          <a:p>
            <a:pPr lvl="0"/>
            <a:r>
              <a:rPr lang="fi-FI" sz="2800" dirty="0"/>
              <a:t>v. 1992 saamelle virallinen asema Suomessa: 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 smtClean="0">
                <a:sym typeface="Wingdings" panose="05000000000000000000" pitchFamily="2" charset="2"/>
              </a:rPr>
              <a:t></a:t>
            </a:r>
            <a:r>
              <a:rPr lang="fi-FI" sz="2800" dirty="0" smtClean="0"/>
              <a:t> </a:t>
            </a:r>
            <a:r>
              <a:rPr lang="fi-FI" sz="2800" dirty="0"/>
              <a:t>oikeus asioida äidinkielellä </a:t>
            </a:r>
            <a:r>
              <a:rPr lang="fi-FI" sz="2800" dirty="0" err="1"/>
              <a:t>tietyissä</a:t>
            </a:r>
            <a:r>
              <a:rPr lang="fi-FI" sz="2800" dirty="0"/>
              <a:t> </a:t>
            </a:r>
            <a:r>
              <a:rPr lang="fi-FI" sz="2800" dirty="0" smtClean="0"/>
              <a:t>kunnissa</a:t>
            </a:r>
            <a:endParaRPr lang="fi-FI" sz="2800" dirty="0"/>
          </a:p>
          <a:p>
            <a:pPr marL="0" indent="0">
              <a:buNone/>
            </a:pPr>
            <a:r>
              <a:rPr lang="fi-FI" sz="2800" dirty="0" smtClean="0">
                <a:sym typeface="Wingdings" panose="05000000000000000000" pitchFamily="2" charset="2"/>
              </a:rPr>
              <a:t></a:t>
            </a:r>
            <a:r>
              <a:rPr lang="fi-FI" sz="2800" dirty="0" smtClean="0"/>
              <a:t> </a:t>
            </a:r>
            <a:r>
              <a:rPr lang="fi-FI" sz="2800" dirty="0"/>
              <a:t>äidinkielen opetus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429" y="244084"/>
            <a:ext cx="2818569" cy="209043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29" y="5008418"/>
            <a:ext cx="3005571" cy="18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10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6696" y="228600"/>
            <a:ext cx="8710722" cy="1069848"/>
          </a:xfrm>
        </p:spPr>
        <p:txBody>
          <a:bodyPr>
            <a:noAutofit/>
          </a:bodyPr>
          <a:lstStyle/>
          <a:p>
            <a:r>
              <a:rPr lang="fi-FI" sz="4400" b="1" u="sng" dirty="0"/>
              <a:t>Saamenkielistä lumisanastoa</a:t>
            </a:r>
            <a:endParaRPr lang="fi-FI" sz="4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146" y="585216"/>
            <a:ext cx="6943190" cy="558698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9" y="2818256"/>
            <a:ext cx="3239754" cy="21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u="sng" dirty="0"/>
              <a:t>Mikä kieli on?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2121408"/>
            <a:ext cx="10466974" cy="4050792"/>
          </a:xfrm>
        </p:spPr>
        <p:txBody>
          <a:bodyPr>
            <a:normAutofit/>
          </a:bodyPr>
          <a:lstStyle/>
          <a:p>
            <a:pPr lvl="0"/>
            <a:r>
              <a:rPr lang="fi-FI" sz="2800" dirty="0"/>
              <a:t>kieli on merkkisysteemi, symbolien järjestelmä (sanojen merkitys on sovittu) </a:t>
            </a:r>
            <a:endParaRPr lang="fi-FI" sz="2400" dirty="0"/>
          </a:p>
          <a:p>
            <a:pPr lvl="0"/>
            <a:r>
              <a:rPr lang="fi-FI" sz="2800" dirty="0"/>
              <a:t>eläimillä ei ole kieltä, koska ne eivät käytä </a:t>
            </a:r>
            <a:r>
              <a:rPr lang="fi-FI" sz="2800" dirty="0" smtClean="0"/>
              <a:t>symboleja</a:t>
            </a:r>
            <a:endParaRPr lang="fi-FI" sz="2400" dirty="0"/>
          </a:p>
          <a:p>
            <a:pPr lvl="0"/>
            <a:r>
              <a:rPr lang="fi-FI" sz="2800" dirty="0"/>
              <a:t>eri kielissä maailma jäsennetään eri </a:t>
            </a:r>
            <a:r>
              <a:rPr lang="fi-FI" sz="2800" dirty="0" smtClean="0"/>
              <a:t>tavoin, esim.</a:t>
            </a:r>
            <a:endParaRPr lang="fi-FI" sz="2400" dirty="0"/>
          </a:p>
          <a:p>
            <a:pPr marL="0" indent="0">
              <a:buNone/>
            </a:pPr>
            <a:endParaRPr lang="fi-FI" sz="1800" dirty="0"/>
          </a:p>
          <a:p>
            <a:pPr lvl="4"/>
            <a:r>
              <a:rPr lang="fi-FI" sz="2400" dirty="0"/>
              <a:t>intiaaneilla on n. 400 eri vihreän sävyjä ilmaisevaa sanaa</a:t>
            </a:r>
            <a:endParaRPr lang="fi-FI" sz="1600" dirty="0"/>
          </a:p>
          <a:p>
            <a:pPr lvl="4"/>
            <a:r>
              <a:rPr lang="fi-FI" sz="2400" dirty="0"/>
              <a:t>intiaaneilla on omat lukusanat henkilöiden, esineiden, nahkojen jne. laskemiseen</a:t>
            </a:r>
            <a:endParaRPr lang="fi-FI" sz="1600" dirty="0"/>
          </a:p>
          <a:p>
            <a:pPr lvl="4"/>
            <a:r>
              <a:rPr lang="fi-FI" sz="2400" dirty="0"/>
              <a:t>useissa kielissä sanat luokitellaan sukuihin (ns. artikkelikielet)</a:t>
            </a: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95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7463" y="808675"/>
            <a:ext cx="10515600" cy="5512612"/>
          </a:xfrm>
        </p:spPr>
        <p:txBody>
          <a:bodyPr/>
          <a:lstStyle/>
          <a:p>
            <a:pPr marL="457200" lvl="3" indent="-457200"/>
            <a:r>
              <a:rPr lang="fi-FI" sz="3600" dirty="0"/>
              <a:t>kielessä säilyy paljon tietoa kansan menneisyydestä </a:t>
            </a:r>
            <a:r>
              <a:rPr lang="fi-FI" sz="3600" dirty="0">
                <a:sym typeface="Wingdings" panose="05000000000000000000" pitchFamily="2" charset="2"/>
              </a:rPr>
              <a:t></a:t>
            </a:r>
            <a:r>
              <a:rPr lang="fi-FI" sz="3600" dirty="0"/>
              <a:t> kielisukulaisuus </a:t>
            </a:r>
            <a:endParaRPr lang="fi-FI" sz="3600" dirty="0" smtClean="0"/>
          </a:p>
          <a:p>
            <a:pPr marL="538162" indent="0">
              <a:buNone/>
            </a:pPr>
            <a:r>
              <a:rPr lang="fi-FI" sz="2800" dirty="0" smtClean="0"/>
              <a:t>	</a:t>
            </a:r>
            <a:endParaRPr lang="fi-FI" sz="2800" dirty="0" smtClean="0"/>
          </a:p>
          <a:p>
            <a:pPr marL="538162" indent="0">
              <a:buNone/>
            </a:pPr>
            <a:r>
              <a:rPr lang="fi-FI" sz="2800" dirty="0" smtClean="0"/>
              <a:t>	esim</a:t>
            </a:r>
            <a:r>
              <a:rPr lang="fi-FI" sz="2800" dirty="0"/>
              <a:t>. </a:t>
            </a:r>
            <a:endParaRPr lang="fi-FI" sz="2800" dirty="0" smtClean="0"/>
          </a:p>
          <a:p>
            <a:pPr marL="538162" indent="0">
              <a:buNone/>
            </a:pPr>
            <a:r>
              <a:rPr lang="fi-FI" sz="3600" dirty="0" smtClean="0"/>
              <a:t>suomen </a:t>
            </a:r>
            <a:r>
              <a:rPr lang="fi-FI" sz="3600" dirty="0"/>
              <a:t>ja unkarin kielisukulaisuus todistettiin </a:t>
            </a:r>
            <a:r>
              <a:rPr lang="fi-FI" sz="3600" dirty="0" smtClean="0"/>
              <a:t>jo </a:t>
            </a:r>
            <a:r>
              <a:rPr lang="fi-FI" sz="3600" dirty="0" smtClean="0"/>
              <a:t>1700-luvulla </a:t>
            </a:r>
            <a:r>
              <a:rPr lang="fi-FI" sz="3600" dirty="0"/>
              <a:t>yhteisten sanojen avulla </a:t>
            </a:r>
            <a:endParaRPr lang="fi-FI" sz="3600" dirty="0" smtClean="0"/>
          </a:p>
          <a:p>
            <a:pPr marL="538162" indent="0">
              <a:buNone/>
            </a:pPr>
            <a:endParaRPr lang="fi-FI" sz="3600" dirty="0" smtClean="0"/>
          </a:p>
          <a:p>
            <a:pPr marL="538162" indent="0">
              <a:buNone/>
            </a:pPr>
            <a:r>
              <a:rPr lang="fi-FI" sz="2800" dirty="0" smtClean="0">
                <a:sym typeface="Wingdings" panose="05000000000000000000" pitchFamily="2" charset="2"/>
              </a:rPr>
              <a:t>		</a:t>
            </a:r>
            <a:r>
              <a:rPr lang="fi-FI" sz="2800" dirty="0" smtClean="0"/>
              <a:t> </a:t>
            </a:r>
            <a:r>
              <a:rPr lang="fi-FI" sz="2800" dirty="0"/>
              <a:t>Onko olemassa yhteinen uralilainen kantakieli?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0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u="sng" dirty="0"/>
              <a:t>Maailman kielet ja kielikunnat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/>
            <a:r>
              <a:rPr lang="fi-FI" sz="2800" dirty="0"/>
              <a:t>maailmassa puhutaan 6 000 – 10 000 eri </a:t>
            </a:r>
            <a:r>
              <a:rPr lang="fi-FI" sz="2800" dirty="0" smtClean="0"/>
              <a:t>kieltä</a:t>
            </a:r>
            <a:endParaRPr lang="fi-FI" dirty="0"/>
          </a:p>
          <a:p>
            <a:pPr lvl="3"/>
            <a:r>
              <a:rPr lang="fi-FI" sz="2800" dirty="0"/>
              <a:t>kieli vai murre? </a:t>
            </a:r>
            <a:endParaRPr lang="fi-FI" sz="2800" dirty="0" smtClean="0"/>
          </a:p>
          <a:p>
            <a:pPr marL="0" indent="0">
              <a:buNone/>
            </a:pPr>
            <a:endParaRPr lang="fi-FI" dirty="0"/>
          </a:p>
          <a:p>
            <a:pPr lvl="5" indent="-635000">
              <a:buFont typeface="Wingdings" panose="05000000000000000000" pitchFamily="2" charset="2"/>
              <a:buChar char="à"/>
            </a:pPr>
            <a:r>
              <a:rPr lang="fi-FI" sz="2800" dirty="0" smtClean="0"/>
              <a:t>saman </a:t>
            </a:r>
            <a:r>
              <a:rPr lang="fi-FI" sz="2800" dirty="0"/>
              <a:t>kielen eri murteita puhuvat ymmärtävät hyvin </a:t>
            </a:r>
            <a:r>
              <a:rPr lang="fi-FI" sz="2800" dirty="0" smtClean="0"/>
              <a:t>toisiaan</a:t>
            </a:r>
          </a:p>
          <a:p>
            <a:pPr marL="1879600" lvl="5" indent="0">
              <a:buNone/>
            </a:pPr>
            <a:endParaRPr lang="fi-FI" sz="2800" dirty="0" smtClean="0"/>
          </a:p>
          <a:p>
            <a:pPr lvl="5" indent="-635000">
              <a:buFont typeface="Wingdings" panose="05000000000000000000" pitchFamily="2" charset="2"/>
              <a:buChar char="à"/>
            </a:pPr>
            <a:r>
              <a:rPr lang="fi-FI" sz="2800" dirty="0" smtClean="0"/>
              <a:t>eri </a:t>
            </a:r>
            <a:r>
              <a:rPr lang="fi-FI" sz="2800" dirty="0"/>
              <a:t>kieliä puhuvat eivät ymmärrä täysin </a:t>
            </a:r>
            <a:r>
              <a:rPr lang="fi-FI" sz="2800" dirty="0" smtClean="0"/>
              <a:t>toisiaan</a:t>
            </a:r>
          </a:p>
          <a:p>
            <a:pPr marL="1879600" lvl="5" indent="0">
              <a:buNone/>
            </a:pPr>
            <a:endParaRPr lang="fi-FI" sz="2800" dirty="0" smtClean="0"/>
          </a:p>
          <a:p>
            <a:pPr lvl="5" indent="-635000">
              <a:buFont typeface="Wingdings" panose="05000000000000000000" pitchFamily="2" charset="2"/>
              <a:buChar char="à"/>
            </a:pPr>
            <a:r>
              <a:rPr lang="fi-FI" sz="2800" dirty="0"/>
              <a:t>v</a:t>
            </a:r>
            <a:r>
              <a:rPr lang="fi-FI" sz="2800" dirty="0" smtClean="0"/>
              <a:t>altionrajat, kirjakielen olemassaolo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8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98206"/>
            <a:ext cx="10515600" cy="5578757"/>
          </a:xfrm>
        </p:spPr>
        <p:txBody>
          <a:bodyPr>
            <a:normAutofit/>
          </a:bodyPr>
          <a:lstStyle/>
          <a:p>
            <a:pPr lvl="3"/>
            <a:r>
              <a:rPr lang="fi-FI" sz="2800" b="1" u="sng" dirty="0"/>
              <a:t>kielikunta</a:t>
            </a:r>
            <a:r>
              <a:rPr lang="fi-FI" sz="2800" b="1" dirty="0"/>
              <a:t> </a:t>
            </a:r>
            <a:r>
              <a:rPr lang="fi-FI" sz="2800" dirty="0"/>
              <a:t>koostuu sukulaiskielistä</a:t>
            </a:r>
          </a:p>
          <a:p>
            <a:pPr marL="0" indent="0">
              <a:buNone/>
            </a:pPr>
            <a:endParaRPr lang="fi-FI" dirty="0"/>
          </a:p>
          <a:p>
            <a:pPr lvl="3"/>
            <a:r>
              <a:rPr lang="fi-FI" sz="2800" dirty="0"/>
              <a:t>indoeurooppalainen kielikunta on laajin (puhuma-alue Euroopasta Intiaan asti, levinnyt myös Amerikkaan, Aasiaan ja Afrikkaan</a:t>
            </a:r>
            <a:r>
              <a:rPr lang="fi-FI" sz="2800" dirty="0" smtClean="0"/>
              <a:t>) </a:t>
            </a:r>
            <a:r>
              <a:rPr lang="fi-FI" sz="2800" dirty="0" smtClean="0">
                <a:solidFill>
                  <a:srgbClr val="FF0000"/>
                </a:solidFill>
              </a:rPr>
              <a:t>(moniste)</a:t>
            </a:r>
            <a:endParaRPr lang="fi-FI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lvl="3"/>
            <a:r>
              <a:rPr lang="fi-FI" sz="2800" dirty="0"/>
              <a:t>suomi kuuluu </a:t>
            </a:r>
            <a:r>
              <a:rPr lang="fi-FI" sz="2800" b="1" u="sng" dirty="0"/>
              <a:t>uralilaiseen kielikuntaan</a:t>
            </a:r>
            <a:r>
              <a:rPr lang="fi-FI" sz="2800" dirty="0"/>
              <a:t>, </a:t>
            </a:r>
            <a:r>
              <a:rPr lang="fi-FI" sz="2800" dirty="0" err="1"/>
              <a:t>suomalais</a:t>
            </a:r>
            <a:r>
              <a:rPr lang="fi-FI" sz="2800" dirty="0"/>
              <a:t>-ugrilaisiin </a:t>
            </a:r>
            <a:r>
              <a:rPr lang="fi-FI" sz="2800" dirty="0" smtClean="0"/>
              <a:t>kieliin </a:t>
            </a:r>
            <a:r>
              <a:rPr lang="fi-FI" sz="2800" dirty="0" smtClean="0">
                <a:solidFill>
                  <a:srgbClr val="FF0000"/>
                </a:solidFill>
              </a:rPr>
              <a:t>(puhujamäärämoniste)</a:t>
            </a:r>
            <a:endParaRPr lang="fi-FI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lvl="3"/>
            <a:r>
              <a:rPr lang="fi-FI" sz="2800" dirty="0"/>
              <a:t>sukulaisettomia kieliä ovat mm. baski, etruski, japani, korea ja monet intiaanikielet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46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l="80852" t="8731" r="1342" b="32423"/>
          <a:stretch/>
        </p:blipFill>
        <p:spPr>
          <a:xfrm>
            <a:off x="2446638" y="903416"/>
            <a:ext cx="6042454" cy="542324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899719" y="534084"/>
            <a:ext cx="604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INDOEUROOPPALAISTEN KIELTEN PUHUMA-ALUE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99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0378" y="0"/>
            <a:ext cx="10058400" cy="1609344"/>
          </a:xfrm>
        </p:spPr>
        <p:txBody>
          <a:bodyPr/>
          <a:lstStyle/>
          <a:p>
            <a:r>
              <a:rPr lang="fi-FI" dirty="0" smtClean="0"/>
              <a:t>Uralilainen kielikunta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456263"/>
              </p:ext>
            </p:extLst>
          </p:nvPr>
        </p:nvGraphicFramePr>
        <p:xfrm>
          <a:off x="433253" y="1550278"/>
          <a:ext cx="6047517" cy="497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uv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0897" y="1550278"/>
            <a:ext cx="5499069" cy="4393322"/>
          </a:xfrm>
          <a:prstGeom prst="rect">
            <a:avLst/>
          </a:prstGeom>
        </p:spPr>
      </p:pic>
      <p:sp>
        <p:nvSpPr>
          <p:cNvPr id="9" name="Nuoli oikealle 8"/>
          <p:cNvSpPr/>
          <p:nvPr/>
        </p:nvSpPr>
        <p:spPr>
          <a:xfrm rot="2593627">
            <a:off x="3962700" y="1251450"/>
            <a:ext cx="420130" cy="282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290780" y="1169245"/>
            <a:ext cx="408467" cy="353599"/>
          </a:xfrm>
          <a:prstGeom prst="rect">
            <a:avLst/>
          </a:prstGeom>
        </p:spPr>
      </p:pic>
      <p:sp>
        <p:nvSpPr>
          <p:cNvPr id="16" name="Alanuoli 15"/>
          <p:cNvSpPr/>
          <p:nvPr/>
        </p:nvSpPr>
        <p:spPr>
          <a:xfrm>
            <a:off x="1613976" y="3257306"/>
            <a:ext cx="527439" cy="2684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7492" y="4792672"/>
            <a:ext cx="280440" cy="286537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534" y="4792672"/>
            <a:ext cx="280440" cy="286537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43950">
            <a:off x="2854780" y="2886359"/>
            <a:ext cx="572417" cy="4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lähisukukielet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karjala, viro, vepsä, vatja, liivi (†) 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(lyydi, </a:t>
            </a:r>
            <a:r>
              <a:rPr lang="fi-FI" dirty="0" err="1" smtClean="0"/>
              <a:t>inkeroinen</a:t>
            </a:r>
            <a:r>
              <a:rPr lang="fi-FI" dirty="0" smtClean="0"/>
              <a:t>) </a:t>
            </a:r>
          </a:p>
          <a:p>
            <a:r>
              <a:rPr lang="fi-FI" dirty="0" smtClean="0"/>
              <a:t>Suomen lähin sukukieli on karjalan kieli.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l="10114" t="12551" r="13147" b="9838"/>
          <a:stretch/>
        </p:blipFill>
        <p:spPr>
          <a:xfrm>
            <a:off x="8633253" y="1383957"/>
            <a:ext cx="3558747" cy="48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Karjalankielinen aapinen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67" t="37579" r="44927" b="12053"/>
          <a:stretch/>
        </p:blipFill>
        <p:spPr>
          <a:xfrm>
            <a:off x="2932527" y="1545336"/>
            <a:ext cx="5022753" cy="506149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710" b="5208"/>
          <a:stretch/>
        </p:blipFill>
        <p:spPr>
          <a:xfrm>
            <a:off x="8247888" y="-15601"/>
            <a:ext cx="3836170" cy="67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784</TotalTime>
  <Words>497</Words>
  <Application>Microsoft Office PowerPoint</Application>
  <PresentationFormat>Laajakuva</PresentationFormat>
  <Paragraphs>135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Arial</vt:lpstr>
      <vt:lpstr>Georgia</vt:lpstr>
      <vt:lpstr>Rockwell</vt:lpstr>
      <vt:lpstr>Rockwell Condensed</vt:lpstr>
      <vt:lpstr>Times New Roman</vt:lpstr>
      <vt:lpstr>Wingdings</vt:lpstr>
      <vt:lpstr>Puutyyppi</vt:lpstr>
      <vt:lpstr>Kielitieto</vt:lpstr>
      <vt:lpstr>Mikä kieli on? </vt:lpstr>
      <vt:lpstr>PowerPoint-esitys</vt:lpstr>
      <vt:lpstr>Maailman kielet ja kielikunnat </vt:lpstr>
      <vt:lpstr>PowerPoint-esitys</vt:lpstr>
      <vt:lpstr>PowerPoint-esitys</vt:lpstr>
      <vt:lpstr>Uralilainen kielikunta</vt:lpstr>
      <vt:lpstr>Suomen lähisukukielet</vt:lpstr>
      <vt:lpstr>Karjalankielinen aapinen</vt:lpstr>
      <vt:lpstr>PowerPoint-esitys</vt:lpstr>
      <vt:lpstr>* PIENI VIRON KIELEN KURSSI (moniste) </vt:lpstr>
      <vt:lpstr>Sanoja, jotka eivät tarkoitakaan samaa viroksi</vt:lpstr>
      <vt:lpstr>* Viron kielen näyte</vt:lpstr>
      <vt:lpstr>PowerPoint-esitys</vt:lpstr>
      <vt:lpstr>Suomen etäsukukielet</vt:lpstr>
      <vt:lpstr>* Marin kielen näyte</vt:lpstr>
      <vt:lpstr>PowerPoint-esitys</vt:lpstr>
      <vt:lpstr>Saamen kieli </vt:lpstr>
      <vt:lpstr>Saamenkielistä lumisanastoa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Kielitieto</dc:title>
  <dc:creator>Virtanen Ulla</dc:creator>
  <cp:lastModifiedBy>Virtanen Ulla</cp:lastModifiedBy>
  <cp:revision>47</cp:revision>
  <dcterms:created xsi:type="dcterms:W3CDTF">2016-08-10T04:52:06Z</dcterms:created>
  <dcterms:modified xsi:type="dcterms:W3CDTF">2019-08-07T11:37:29Z</dcterms:modified>
</cp:coreProperties>
</file>