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1" r:id="rId3"/>
    <p:sldId id="272" r:id="rId4"/>
    <p:sldId id="275" r:id="rId5"/>
    <p:sldId id="273" r:id="rId6"/>
    <p:sldId id="268" r:id="rId7"/>
    <p:sldId id="291" r:id="rId8"/>
    <p:sldId id="277" r:id="rId9"/>
    <p:sldId id="281" r:id="rId10"/>
    <p:sldId id="282" r:id="rId11"/>
    <p:sldId id="283" r:id="rId12"/>
    <p:sldId id="284" r:id="rId13"/>
    <p:sldId id="286" r:id="rId14"/>
    <p:sldId id="285" r:id="rId15"/>
    <p:sldId id="287" r:id="rId16"/>
    <p:sldId id="288" r:id="rId17"/>
    <p:sldId id="289" r:id="rId18"/>
    <p:sldId id="290" r:id="rId19"/>
    <p:sldId id="276" r:id="rId20"/>
    <p:sldId id="279" r:id="rId21"/>
    <p:sldId id="293" r:id="rId22"/>
    <p:sldId id="295" r:id="rId23"/>
    <p:sldId id="296" r:id="rId24"/>
    <p:sldId id="297" r:id="rId25"/>
    <p:sldId id="298" r:id="rId26"/>
    <p:sldId id="299" r:id="rId27"/>
    <p:sldId id="300" r:id="rId28"/>
    <p:sldId id="302" r:id="rId29"/>
    <p:sldId id="303" r:id="rId3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599" autoAdjust="0"/>
  </p:normalViewPr>
  <p:slideViewPr>
    <p:cSldViewPr>
      <p:cViewPr varScale="1">
        <p:scale>
          <a:sx n="23" d="100"/>
          <a:sy n="23" d="100"/>
        </p:scale>
        <p:origin x="58" y="749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12/10/2017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12/10/2017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12/10/2017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12/10/2017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12/10/2017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12/10/2017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3.jpe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cus.de/" TargetMode="External"/><Relationship Id="rId13" Type="http://schemas.openxmlformats.org/officeDocument/2006/relationships/hyperlink" Target="http://www.spiegel.de/" TargetMode="External"/><Relationship Id="rId18" Type="http://schemas.openxmlformats.org/officeDocument/2006/relationships/image" Target="../media/image3.jpeg"/><Relationship Id="rId3" Type="http://schemas.openxmlformats.org/officeDocument/2006/relationships/hyperlink" Target="http://www.atmosfair.de/" TargetMode="External"/><Relationship Id="rId7" Type="http://schemas.openxmlformats.org/officeDocument/2006/relationships/hyperlink" Target="http://www.goethe.de/" TargetMode="External"/><Relationship Id="rId12" Type="http://schemas.openxmlformats.org/officeDocument/2006/relationships/hyperlink" Target="http://www.planet-wissen.de/" TargetMode="External"/><Relationship Id="rId17" Type="http://schemas.openxmlformats.org/officeDocument/2006/relationships/hyperlink" Target="http://www.leo.org/" TargetMode="External"/><Relationship Id="rId2" Type="http://schemas.openxmlformats.org/officeDocument/2006/relationships/hyperlink" Target="http://www.bmu.de/" TargetMode="External"/><Relationship Id="rId16" Type="http://schemas.openxmlformats.org/officeDocument/2006/relationships/hyperlink" Target="http://www.young-germany.de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dr-geschichte.de/" TargetMode="External"/><Relationship Id="rId11" Type="http://schemas.openxmlformats.org/officeDocument/2006/relationships/hyperlink" Target="http://www.nachrichtenfuerkinder.de/" TargetMode="External"/><Relationship Id="rId5" Type="http://schemas.openxmlformats.org/officeDocument/2006/relationships/hyperlink" Target="http://www.brigitte.de/" TargetMode="External"/><Relationship Id="rId15" Type="http://schemas.openxmlformats.org/officeDocument/2006/relationships/hyperlink" Target="http://www.welt.de/" TargetMode="External"/><Relationship Id="rId10" Type="http://schemas.openxmlformats.org/officeDocument/2006/relationships/hyperlink" Target="http://www.magazine-deutschland.de/" TargetMode="External"/><Relationship Id="rId4" Type="http://schemas.openxmlformats.org/officeDocument/2006/relationships/hyperlink" Target="http://www.bpb.de/" TargetMode="External"/><Relationship Id="rId9" Type="http://schemas.openxmlformats.org/officeDocument/2006/relationships/hyperlink" Target="http://www.dw.de/" TargetMode="External"/><Relationship Id="rId14" Type="http://schemas.openxmlformats.org/officeDocument/2006/relationships/hyperlink" Target="http://www.tagesschau.de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DAS ENGLISCHE ‘A’ LEVEL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pic>
        <p:nvPicPr>
          <p:cNvPr id="7" name="Picture 6" descr="File:Rogier van der Weyden - &lt;strong&gt;Saint&lt;/strong&gt; &lt;strong&gt;George&lt;/strong&gt; and the &lt;strong&gt;Dragon&lt;/strong&gt;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780" y="630188"/>
            <a:ext cx="2067765" cy="150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48512"/>
            <a:ext cx="9143998" cy="1020762"/>
          </a:xfrm>
        </p:spPr>
        <p:txBody>
          <a:bodyPr>
            <a:normAutofit/>
          </a:bodyPr>
          <a:lstStyle/>
          <a:p>
            <a:r>
              <a:rPr lang="en-GB" dirty="0"/>
              <a:t>A LEVEL IN ENGLAND: THEMEN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u="sng" dirty="0"/>
              <a:t>Politische und künsterlische Kultur im deutschen Sprachraum </a:t>
            </a:r>
          </a:p>
          <a:p>
            <a:r>
              <a:rPr lang="de-DE" dirty="0"/>
              <a:t> Musik </a:t>
            </a:r>
          </a:p>
          <a:p>
            <a:r>
              <a:rPr lang="de-DE" dirty="0"/>
              <a:t>Die Medien </a:t>
            </a:r>
          </a:p>
          <a:p>
            <a:r>
              <a:rPr lang="de-DE" dirty="0"/>
              <a:t> Die Rolle von Festen und Traditionen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u="sng" dirty="0"/>
              <a:t>Political and artistic culture    in the German speaking  world</a:t>
            </a:r>
          </a:p>
          <a:p>
            <a:r>
              <a:rPr lang="en-GB" dirty="0"/>
              <a:t>Music</a:t>
            </a:r>
          </a:p>
          <a:p>
            <a:r>
              <a:rPr lang="en-GB" dirty="0"/>
              <a:t>Media</a:t>
            </a:r>
          </a:p>
          <a:p>
            <a:r>
              <a:rPr lang="en-GB" dirty="0"/>
              <a:t>The role of festivals and traditions</a:t>
            </a:r>
          </a:p>
        </p:txBody>
      </p:sp>
      <p:pic>
        <p:nvPicPr>
          <p:cNvPr id="5" name="Picture 4" descr="File:Rogier van der Weyden - &lt;strong&gt;Saint&lt;/strong&gt; &lt;strong&gt;George&lt;/strong&gt; and the &lt;strong&gt;Dragon&lt;/strong&gt;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88640"/>
            <a:ext cx="185174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LEVEL IN ENGLAND: THEMEN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u="sng" dirty="0"/>
              <a:t>Immigration und die deutsche multikulturelle Gesellschaft </a:t>
            </a:r>
          </a:p>
          <a:p>
            <a:r>
              <a:rPr lang="de-DE" dirty="0"/>
              <a:t> Die positive Auswirkung von Immigration </a:t>
            </a:r>
          </a:p>
          <a:p>
            <a:r>
              <a:rPr lang="de-DE" dirty="0"/>
              <a:t>Die Herausforderungen von Immigration und Integration </a:t>
            </a:r>
          </a:p>
          <a:p>
            <a:r>
              <a:rPr lang="de-DE" dirty="0"/>
              <a:t> Die staatliche und soziale Reaktion zur Immigration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u="sng" dirty="0"/>
              <a:t>Immigration and German multicultural society</a:t>
            </a:r>
          </a:p>
          <a:p>
            <a:r>
              <a:rPr lang="en-GB" dirty="0"/>
              <a:t>The positive effect of immigration</a:t>
            </a:r>
          </a:p>
          <a:p>
            <a:r>
              <a:rPr lang="en-GB" dirty="0"/>
              <a:t>The demands of immigration and integration</a:t>
            </a:r>
          </a:p>
          <a:p>
            <a:r>
              <a:rPr lang="en-GB" dirty="0"/>
              <a:t>The state and social reaction to immigration</a:t>
            </a:r>
          </a:p>
        </p:txBody>
      </p:sp>
      <p:pic>
        <p:nvPicPr>
          <p:cNvPr id="5" name="Picture 4" descr="File:Rogier van der Weyden - &lt;strong&gt;Saint&lt;/strong&gt; &lt;strong&gt;George&lt;/strong&gt; and the &lt;strong&gt;Dragon&lt;/strong&gt;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88640"/>
            <a:ext cx="185174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4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 LEVEL IN ENGLAND: THEMEN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u="sng" dirty="0"/>
              <a:t>Die Wiedervereiningung Deutschlands </a:t>
            </a:r>
          </a:p>
          <a:p>
            <a:r>
              <a:rPr lang="de-DE" dirty="0"/>
              <a:t>Die Gesellschaft in der DDR vor der Wiedervereinigung </a:t>
            </a:r>
          </a:p>
          <a:p>
            <a:r>
              <a:rPr lang="de-DE" dirty="0"/>
              <a:t> Ereignisse vor der Wiedervereinigung </a:t>
            </a:r>
          </a:p>
          <a:p>
            <a:r>
              <a:rPr lang="de-DE" dirty="0"/>
              <a:t>Deutschland seit der Wiedervereinigung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u="sng" dirty="0"/>
              <a:t>The re-unification of  Germany</a:t>
            </a:r>
          </a:p>
          <a:p>
            <a:r>
              <a:rPr lang="en-GB" dirty="0"/>
              <a:t>Society in East Germany before reunification</a:t>
            </a:r>
          </a:p>
          <a:p>
            <a:r>
              <a:rPr lang="en-GB" dirty="0"/>
              <a:t>Events in Germany before reunification</a:t>
            </a:r>
          </a:p>
          <a:p>
            <a:r>
              <a:rPr lang="en-GB" dirty="0"/>
              <a:t>Germany since re-unification</a:t>
            </a:r>
          </a:p>
          <a:p>
            <a:endParaRPr lang="en-GB" dirty="0"/>
          </a:p>
        </p:txBody>
      </p:sp>
      <p:pic>
        <p:nvPicPr>
          <p:cNvPr id="5" name="Picture 4" descr="File:Rogier van der Weyden - &lt;strong&gt;Saint&lt;/strong&gt; &lt;strong&gt;George&lt;/strong&gt; and the &lt;strong&gt;Dragon&lt;/strong&gt;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88640"/>
            <a:ext cx="185174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3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260648"/>
            <a:ext cx="9143998" cy="1020762"/>
          </a:xfrm>
        </p:spPr>
        <p:txBody>
          <a:bodyPr/>
          <a:lstStyle/>
          <a:p>
            <a:r>
              <a:rPr lang="en-GB" dirty="0" err="1"/>
              <a:t>Übungen</a:t>
            </a:r>
            <a:r>
              <a:rPr lang="en-GB" dirty="0"/>
              <a:t> </a:t>
            </a:r>
            <a:r>
              <a:rPr lang="en-GB" dirty="0" err="1"/>
              <a:t>beim</a:t>
            </a:r>
            <a:r>
              <a:rPr lang="en-GB" dirty="0"/>
              <a:t> LESEN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err="1"/>
              <a:t>Selektivfragen</a:t>
            </a:r>
            <a:r>
              <a:rPr lang="en-GB" dirty="0"/>
              <a:t> in der  </a:t>
            </a:r>
            <a:r>
              <a:rPr lang="en-GB" dirty="0" err="1"/>
              <a:t>Fremdsprache</a:t>
            </a:r>
            <a:endParaRPr lang="en-GB" dirty="0"/>
          </a:p>
          <a:p>
            <a:r>
              <a:rPr lang="en-GB" dirty="0" err="1"/>
              <a:t>Lücken</a:t>
            </a:r>
            <a:r>
              <a:rPr lang="en-GB" dirty="0"/>
              <a:t> </a:t>
            </a:r>
            <a:r>
              <a:rPr lang="en-GB" dirty="0" err="1"/>
              <a:t>ausfüllen</a:t>
            </a:r>
            <a:endParaRPr lang="en-GB" dirty="0"/>
          </a:p>
          <a:p>
            <a:r>
              <a:rPr lang="en-GB" dirty="0" err="1"/>
              <a:t>Fragen</a:t>
            </a:r>
            <a:r>
              <a:rPr lang="en-GB" dirty="0"/>
              <a:t> und </a:t>
            </a:r>
            <a:r>
              <a:rPr lang="en-GB" dirty="0" err="1"/>
              <a:t>Antworten</a:t>
            </a:r>
            <a:r>
              <a:rPr lang="en-GB" dirty="0"/>
              <a:t> in der </a:t>
            </a:r>
            <a:r>
              <a:rPr lang="en-GB" dirty="0" err="1"/>
              <a:t>Fremdsprache</a:t>
            </a:r>
            <a:endParaRPr lang="en-GB" dirty="0"/>
          </a:p>
          <a:p>
            <a:r>
              <a:rPr lang="en-GB" dirty="0" err="1"/>
              <a:t>Fragen</a:t>
            </a:r>
            <a:r>
              <a:rPr lang="en-GB" dirty="0"/>
              <a:t> und </a:t>
            </a:r>
            <a:r>
              <a:rPr lang="en-GB" dirty="0" err="1"/>
              <a:t>Antworten</a:t>
            </a:r>
            <a:r>
              <a:rPr lang="en-GB" dirty="0"/>
              <a:t> in der </a:t>
            </a:r>
            <a:r>
              <a:rPr lang="en-GB" dirty="0" err="1"/>
              <a:t>Muttersprache</a:t>
            </a:r>
            <a:endParaRPr lang="en-GB" dirty="0"/>
          </a:p>
          <a:p>
            <a:r>
              <a:rPr lang="en-GB" dirty="0" err="1"/>
              <a:t>Passende</a:t>
            </a:r>
            <a:r>
              <a:rPr lang="en-GB" dirty="0"/>
              <a:t> </a:t>
            </a:r>
            <a:r>
              <a:rPr lang="en-GB" dirty="0" err="1"/>
              <a:t>Satzenden</a:t>
            </a:r>
            <a:r>
              <a:rPr lang="en-GB" dirty="0"/>
              <a:t> und </a:t>
            </a:r>
            <a:r>
              <a:rPr lang="en-GB" dirty="0" err="1"/>
              <a:t>Satzanfänge</a:t>
            </a:r>
            <a:endParaRPr lang="en-GB" dirty="0"/>
          </a:p>
          <a:p>
            <a:r>
              <a:rPr lang="en-GB" dirty="0" err="1"/>
              <a:t>Im</a:t>
            </a:r>
            <a:r>
              <a:rPr lang="en-GB" dirty="0"/>
              <a:t> Text </a:t>
            </a:r>
            <a:r>
              <a:rPr lang="en-GB" dirty="0" err="1"/>
              <a:t>Sätze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der </a:t>
            </a:r>
            <a:r>
              <a:rPr lang="en-GB" dirty="0" err="1"/>
              <a:t>gleichen</a:t>
            </a:r>
            <a:r>
              <a:rPr lang="en-GB" dirty="0"/>
              <a:t> </a:t>
            </a:r>
            <a:r>
              <a:rPr lang="en-GB" dirty="0" err="1"/>
              <a:t>Bedeutung</a:t>
            </a:r>
            <a:r>
              <a:rPr lang="en-GB" dirty="0"/>
              <a:t> </a:t>
            </a:r>
            <a:r>
              <a:rPr lang="en-GB" dirty="0" err="1"/>
              <a:t>finden</a:t>
            </a:r>
            <a:endParaRPr lang="en-GB" dirty="0"/>
          </a:p>
          <a:p>
            <a:r>
              <a:rPr lang="en-GB" dirty="0" err="1"/>
              <a:t>Übersetzung</a:t>
            </a:r>
            <a:r>
              <a:rPr lang="en-GB" dirty="0"/>
              <a:t> in die </a:t>
            </a:r>
            <a:r>
              <a:rPr lang="en-GB" dirty="0" err="1"/>
              <a:t>Muttersprache</a:t>
            </a:r>
            <a:endParaRPr lang="en-GB" dirty="0"/>
          </a:p>
          <a:p>
            <a:r>
              <a:rPr lang="en-GB" dirty="0" err="1"/>
              <a:t>Sätze</a:t>
            </a:r>
            <a:r>
              <a:rPr lang="en-GB" dirty="0"/>
              <a:t> in die </a:t>
            </a:r>
            <a:r>
              <a:rPr lang="en-GB" dirty="0" err="1"/>
              <a:t>richtige</a:t>
            </a:r>
            <a:r>
              <a:rPr lang="en-GB" dirty="0"/>
              <a:t> </a:t>
            </a:r>
            <a:r>
              <a:rPr lang="en-GB" dirty="0" err="1"/>
              <a:t>Reihenfolge</a:t>
            </a:r>
            <a:r>
              <a:rPr lang="en-GB" dirty="0"/>
              <a:t> </a:t>
            </a:r>
            <a:r>
              <a:rPr lang="en-GB" dirty="0" err="1"/>
              <a:t>bringen</a:t>
            </a:r>
            <a:endParaRPr lang="en-GB" dirty="0"/>
          </a:p>
          <a:p>
            <a:r>
              <a:rPr lang="en-GB" dirty="0" err="1"/>
              <a:t>Sätze</a:t>
            </a:r>
            <a:r>
              <a:rPr lang="en-GB" dirty="0"/>
              <a:t> </a:t>
            </a:r>
            <a:r>
              <a:rPr lang="en-GB" dirty="0" err="1"/>
              <a:t>finden</a:t>
            </a:r>
            <a:r>
              <a:rPr lang="en-GB" dirty="0"/>
              <a:t>, die </a:t>
            </a:r>
            <a:r>
              <a:rPr lang="en-GB" dirty="0" err="1"/>
              <a:t>dem</a:t>
            </a:r>
            <a:r>
              <a:rPr lang="en-GB" dirty="0"/>
              <a:t> Text am </a:t>
            </a:r>
            <a:r>
              <a:rPr lang="en-GB" dirty="0" err="1"/>
              <a:t>besten</a:t>
            </a:r>
            <a:r>
              <a:rPr lang="en-GB" dirty="0"/>
              <a:t> </a:t>
            </a:r>
            <a:r>
              <a:rPr lang="en-GB" dirty="0" err="1"/>
              <a:t>entsprechen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Multiple choice questions </a:t>
            </a:r>
            <a:r>
              <a:rPr lang="en-GB"/>
              <a:t>in the F.L</a:t>
            </a:r>
            <a:r>
              <a:rPr lang="en-GB" dirty="0"/>
              <a:t>.</a:t>
            </a:r>
          </a:p>
          <a:p>
            <a:r>
              <a:rPr lang="en-GB" dirty="0"/>
              <a:t>Gap fill tasks</a:t>
            </a:r>
          </a:p>
          <a:p>
            <a:r>
              <a:rPr lang="en-GB" dirty="0"/>
              <a:t>Questions and answers in foreign language</a:t>
            </a:r>
          </a:p>
          <a:p>
            <a:r>
              <a:rPr lang="en-GB" dirty="0"/>
              <a:t>Questions and answers in own language</a:t>
            </a:r>
          </a:p>
          <a:p>
            <a:r>
              <a:rPr lang="en-GB" dirty="0"/>
              <a:t>Matching beginnings and ends of sentences</a:t>
            </a:r>
          </a:p>
          <a:p>
            <a:r>
              <a:rPr lang="en-GB" dirty="0"/>
              <a:t>Recognise sentences with the same  meaning</a:t>
            </a:r>
          </a:p>
          <a:p>
            <a:r>
              <a:rPr lang="en-GB" dirty="0"/>
              <a:t>Translation into own language</a:t>
            </a:r>
          </a:p>
          <a:p>
            <a:r>
              <a:rPr lang="en-GB" dirty="0"/>
              <a:t>Put sentences into the correct order</a:t>
            </a:r>
          </a:p>
          <a:p>
            <a:r>
              <a:rPr lang="en-GB" dirty="0"/>
              <a:t>Find sentences which correspond best to the text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File:Rogier van der Weyden - &lt;strong&gt;Saint&lt;/strong&gt; &lt;strong&gt;George&lt;/strong&gt; and the &lt;strong&gt;Dragon&lt;/strong&gt;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88640"/>
            <a:ext cx="185174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9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9916" y="889844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SECTION C: TRANSLATION INTO ENGLISH (</a:t>
            </a:r>
            <a:r>
              <a:rPr lang="en-GB" dirty="0" err="1"/>
              <a:t>Übersetzung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sz="2400" dirty="0" err="1"/>
              <a:t>Genau</a:t>
            </a:r>
            <a:r>
              <a:rPr lang="en-GB" sz="2400" dirty="0"/>
              <a:t> </a:t>
            </a:r>
            <a:r>
              <a:rPr lang="en-GB" sz="2400" dirty="0" err="1"/>
              <a:t>zehn</a:t>
            </a:r>
            <a:r>
              <a:rPr lang="en-GB" sz="2400" dirty="0"/>
              <a:t> </a:t>
            </a:r>
            <a:r>
              <a:rPr lang="en-GB" sz="2400" dirty="0" err="1"/>
              <a:t>Jahre</a:t>
            </a:r>
            <a:r>
              <a:rPr lang="en-GB" sz="2400" dirty="0"/>
              <a:t>, </a:t>
            </a:r>
            <a:r>
              <a:rPr lang="en-GB" sz="2400" dirty="0" err="1"/>
              <a:t>nachdem</a:t>
            </a:r>
            <a:r>
              <a:rPr lang="en-GB" sz="2400" dirty="0"/>
              <a:t> das </a:t>
            </a:r>
            <a:r>
              <a:rPr lang="en-GB" sz="2400" dirty="0" err="1"/>
              <a:t>Hartz</a:t>
            </a:r>
            <a:r>
              <a:rPr lang="en-GB" sz="2400" dirty="0"/>
              <a:t> IV </a:t>
            </a:r>
            <a:r>
              <a:rPr lang="en-GB" sz="2400" dirty="0" err="1"/>
              <a:t>Gesetz</a:t>
            </a:r>
            <a:r>
              <a:rPr lang="en-GB" sz="2400" dirty="0"/>
              <a:t> in Kraft </a:t>
            </a:r>
            <a:r>
              <a:rPr lang="en-GB" sz="2400" dirty="0" err="1"/>
              <a:t>trat</a:t>
            </a:r>
            <a:r>
              <a:rPr lang="en-GB" sz="2400" dirty="0"/>
              <a:t>, </a:t>
            </a:r>
            <a:r>
              <a:rPr lang="en-GB" sz="2400" dirty="0" err="1"/>
              <a:t>haben</a:t>
            </a:r>
            <a:r>
              <a:rPr lang="en-GB" sz="2400" dirty="0"/>
              <a:t> die </a:t>
            </a:r>
            <a:r>
              <a:rPr lang="en-GB" sz="2400" dirty="0" err="1"/>
              <a:t>Koalitionspartner</a:t>
            </a:r>
            <a:r>
              <a:rPr lang="en-GB" sz="2400" dirty="0"/>
              <a:t> </a:t>
            </a:r>
            <a:r>
              <a:rPr lang="en-GB" sz="2400" dirty="0" err="1"/>
              <a:t>einen</a:t>
            </a:r>
            <a:r>
              <a:rPr lang="en-GB" sz="2400" dirty="0"/>
              <a:t> </a:t>
            </a:r>
            <a:r>
              <a:rPr lang="en-GB" sz="2400" dirty="0" err="1"/>
              <a:t>gesetzlichen</a:t>
            </a:r>
            <a:r>
              <a:rPr lang="en-GB" sz="2400" dirty="0"/>
              <a:t> </a:t>
            </a:r>
            <a:r>
              <a:rPr lang="en-GB" sz="2400" dirty="0" err="1"/>
              <a:t>Mindestlohn</a:t>
            </a:r>
            <a:r>
              <a:rPr lang="en-GB" sz="2400" dirty="0"/>
              <a:t> </a:t>
            </a:r>
            <a:r>
              <a:rPr lang="en-GB" sz="2400" dirty="0" err="1"/>
              <a:t>eingeführt</a:t>
            </a:r>
            <a:r>
              <a:rPr lang="en-GB" sz="2400" dirty="0"/>
              <a:t>. </a:t>
            </a:r>
            <a:r>
              <a:rPr lang="en-GB" sz="2400" dirty="0" err="1"/>
              <a:t>Seit</a:t>
            </a:r>
            <a:r>
              <a:rPr lang="en-GB" sz="2400" dirty="0"/>
              <a:t> </a:t>
            </a:r>
            <a:r>
              <a:rPr lang="en-GB" sz="2400" dirty="0" err="1"/>
              <a:t>Jahresbeginn</a:t>
            </a:r>
            <a:r>
              <a:rPr lang="en-GB" sz="2400" dirty="0"/>
              <a:t> gilt </a:t>
            </a:r>
            <a:r>
              <a:rPr lang="en-GB" sz="2400" dirty="0" err="1"/>
              <a:t>dieser</a:t>
            </a:r>
            <a:r>
              <a:rPr lang="en-GB" sz="2400" dirty="0"/>
              <a:t> </a:t>
            </a:r>
            <a:r>
              <a:rPr lang="en-GB" sz="2400" dirty="0" err="1"/>
              <a:t>für</a:t>
            </a:r>
            <a:r>
              <a:rPr lang="en-GB" sz="2400" dirty="0"/>
              <a:t> die </a:t>
            </a:r>
            <a:r>
              <a:rPr lang="en-GB" sz="2400" dirty="0" err="1"/>
              <a:t>meisten</a:t>
            </a:r>
            <a:r>
              <a:rPr lang="en-GB" sz="2400" dirty="0"/>
              <a:t>, </a:t>
            </a:r>
            <a:r>
              <a:rPr lang="en-GB" sz="2400" dirty="0" err="1"/>
              <a:t>jedoch</a:t>
            </a:r>
            <a:r>
              <a:rPr lang="en-GB" sz="2400" dirty="0"/>
              <a:t> </a:t>
            </a:r>
            <a:r>
              <a:rPr lang="en-GB" sz="2400" dirty="0" err="1"/>
              <a:t>nicht</a:t>
            </a:r>
            <a:r>
              <a:rPr lang="en-GB" sz="2400" dirty="0"/>
              <a:t> </a:t>
            </a:r>
            <a:r>
              <a:rPr lang="en-GB" sz="2400" dirty="0" err="1"/>
              <a:t>für</a:t>
            </a:r>
            <a:r>
              <a:rPr lang="en-GB" sz="2400" dirty="0"/>
              <a:t> </a:t>
            </a:r>
            <a:r>
              <a:rPr lang="en-GB" sz="2400" dirty="0" err="1"/>
              <a:t>sämtliche</a:t>
            </a:r>
            <a:r>
              <a:rPr lang="en-GB" sz="2400" dirty="0"/>
              <a:t> </a:t>
            </a:r>
            <a:r>
              <a:rPr lang="en-GB" sz="2400" dirty="0" err="1"/>
              <a:t>Branchen</a:t>
            </a:r>
            <a:r>
              <a:rPr lang="en-GB" sz="2400" dirty="0"/>
              <a:t>. Weil </a:t>
            </a:r>
            <a:r>
              <a:rPr lang="en-GB" sz="2400" dirty="0" err="1"/>
              <a:t>er</a:t>
            </a:r>
            <a:r>
              <a:rPr lang="en-GB" sz="2400" dirty="0"/>
              <a:t> </a:t>
            </a:r>
            <a:r>
              <a:rPr lang="en-GB" sz="2400" dirty="0" err="1"/>
              <a:t>zudem</a:t>
            </a:r>
            <a:r>
              <a:rPr lang="en-GB" sz="2400" dirty="0"/>
              <a:t> </a:t>
            </a:r>
            <a:r>
              <a:rPr lang="en-GB" sz="2400" dirty="0" err="1"/>
              <a:t>bei</a:t>
            </a:r>
            <a:r>
              <a:rPr lang="en-GB" sz="2400" dirty="0"/>
              <a:t> </a:t>
            </a:r>
            <a:r>
              <a:rPr lang="en-GB" sz="2400" dirty="0" err="1"/>
              <a:t>einer</a:t>
            </a:r>
            <a:r>
              <a:rPr lang="en-GB" sz="2400" dirty="0"/>
              <a:t> </a:t>
            </a:r>
            <a:r>
              <a:rPr lang="en-GB" sz="2400" dirty="0" err="1"/>
              <a:t>Höhe</a:t>
            </a:r>
            <a:r>
              <a:rPr lang="en-GB" sz="2400" dirty="0"/>
              <a:t> von </a:t>
            </a:r>
            <a:r>
              <a:rPr lang="en-GB" sz="2400" dirty="0" err="1"/>
              <a:t>nur</a:t>
            </a:r>
            <a:r>
              <a:rPr lang="en-GB" sz="2400" dirty="0"/>
              <a:t> €8,50 pro </a:t>
            </a:r>
            <a:r>
              <a:rPr lang="en-GB" sz="2400" dirty="0" err="1"/>
              <a:t>Stunde</a:t>
            </a:r>
            <a:r>
              <a:rPr lang="en-GB" sz="2400" dirty="0"/>
              <a:t> </a:t>
            </a:r>
            <a:r>
              <a:rPr lang="en-GB" sz="2400" dirty="0" err="1"/>
              <a:t>liegt</a:t>
            </a:r>
            <a:r>
              <a:rPr lang="en-GB" sz="2400" dirty="0"/>
              <a:t>, </a:t>
            </a:r>
            <a:r>
              <a:rPr lang="en-GB" sz="2400" dirty="0" err="1"/>
              <a:t>wird</a:t>
            </a:r>
            <a:r>
              <a:rPr lang="en-GB" sz="2400" dirty="0"/>
              <a:t> </a:t>
            </a:r>
            <a:r>
              <a:rPr lang="en-GB" sz="2400" dirty="0" err="1"/>
              <a:t>darin</a:t>
            </a:r>
            <a:r>
              <a:rPr lang="en-GB" sz="2400" dirty="0"/>
              <a:t> </a:t>
            </a:r>
            <a:r>
              <a:rPr lang="en-GB" sz="2400" dirty="0" err="1"/>
              <a:t>kein</a:t>
            </a:r>
            <a:r>
              <a:rPr lang="en-GB" sz="2400" dirty="0"/>
              <a:t> </a:t>
            </a:r>
            <a:r>
              <a:rPr lang="en-GB" sz="2400" dirty="0" err="1"/>
              <a:t>wirksamer</a:t>
            </a:r>
            <a:r>
              <a:rPr lang="en-GB" sz="2400" dirty="0"/>
              <a:t> </a:t>
            </a:r>
            <a:r>
              <a:rPr lang="en-GB" sz="2400" dirty="0" err="1"/>
              <a:t>Mechanismus</a:t>
            </a:r>
            <a:r>
              <a:rPr lang="en-GB" sz="2400" dirty="0"/>
              <a:t> </a:t>
            </a:r>
            <a:r>
              <a:rPr lang="en-GB" sz="2400" dirty="0" err="1"/>
              <a:t>zur</a:t>
            </a:r>
            <a:r>
              <a:rPr lang="en-GB" sz="2400" dirty="0"/>
              <a:t> </a:t>
            </a:r>
            <a:r>
              <a:rPr lang="en-GB" sz="2400" dirty="0" err="1"/>
              <a:t>Armutsbekämpfung</a:t>
            </a:r>
            <a:r>
              <a:rPr lang="en-GB" sz="2400" dirty="0"/>
              <a:t> </a:t>
            </a:r>
            <a:r>
              <a:rPr lang="en-GB" sz="2400" dirty="0" err="1"/>
              <a:t>gesehen</a:t>
            </a:r>
            <a:r>
              <a:rPr lang="en-GB" sz="2400" dirty="0"/>
              <a:t>. </a:t>
            </a:r>
            <a:r>
              <a:rPr lang="en-GB" sz="2400" dirty="0" err="1"/>
              <a:t>Alle</a:t>
            </a:r>
            <a:r>
              <a:rPr lang="en-GB" sz="2400" dirty="0"/>
              <a:t> </a:t>
            </a:r>
            <a:r>
              <a:rPr lang="en-GB" sz="2400" dirty="0" err="1"/>
              <a:t>westeuropäischen</a:t>
            </a:r>
            <a:r>
              <a:rPr lang="en-GB" sz="2400" dirty="0"/>
              <a:t> </a:t>
            </a:r>
            <a:r>
              <a:rPr lang="en-GB" sz="2400" dirty="0" err="1"/>
              <a:t>Staaten</a:t>
            </a:r>
            <a:r>
              <a:rPr lang="en-GB" sz="2400" dirty="0"/>
              <a:t> (</a:t>
            </a:r>
            <a:r>
              <a:rPr lang="en-GB" sz="2400" dirty="0" err="1"/>
              <a:t>außer</a:t>
            </a:r>
            <a:r>
              <a:rPr lang="en-GB" sz="2400" dirty="0"/>
              <a:t> </a:t>
            </a:r>
            <a:r>
              <a:rPr lang="en-GB" sz="2400" dirty="0" err="1"/>
              <a:t>Großbritannien</a:t>
            </a:r>
            <a:r>
              <a:rPr lang="en-GB" sz="2400" dirty="0"/>
              <a:t>) </a:t>
            </a:r>
            <a:r>
              <a:rPr lang="en-GB" sz="2400" dirty="0" err="1"/>
              <a:t>haben</a:t>
            </a:r>
            <a:r>
              <a:rPr lang="en-GB" sz="2400" dirty="0"/>
              <a:t> </a:t>
            </a:r>
            <a:r>
              <a:rPr lang="en-GB" sz="2400" dirty="0" err="1"/>
              <a:t>bereits</a:t>
            </a:r>
            <a:r>
              <a:rPr lang="en-GB" sz="2400" dirty="0"/>
              <a:t> </a:t>
            </a:r>
            <a:r>
              <a:rPr lang="en-GB" sz="2400" dirty="0" err="1"/>
              <a:t>heute</a:t>
            </a:r>
            <a:r>
              <a:rPr lang="en-GB" sz="2400" dirty="0"/>
              <a:t> </a:t>
            </a:r>
            <a:r>
              <a:rPr lang="en-GB" sz="2400" dirty="0" err="1"/>
              <a:t>einen</a:t>
            </a:r>
            <a:r>
              <a:rPr lang="en-GB" sz="2400" dirty="0"/>
              <a:t> </a:t>
            </a:r>
            <a:r>
              <a:rPr lang="en-GB" sz="2400" dirty="0" err="1"/>
              <a:t>großzügigeren</a:t>
            </a:r>
            <a:r>
              <a:rPr lang="en-GB" sz="2400" dirty="0"/>
              <a:t> </a:t>
            </a:r>
            <a:r>
              <a:rPr lang="en-GB" sz="2400" dirty="0" err="1"/>
              <a:t>Mindestlohn</a:t>
            </a:r>
            <a:r>
              <a:rPr lang="en-GB" sz="2400" dirty="0"/>
              <a:t>. </a:t>
            </a:r>
            <a:r>
              <a:rPr lang="en-GB" sz="2400" dirty="0" err="1"/>
              <a:t>Wegen</a:t>
            </a:r>
            <a:r>
              <a:rPr lang="en-GB" sz="2400" dirty="0"/>
              <a:t> der </a:t>
            </a:r>
            <a:r>
              <a:rPr lang="en-GB" sz="2400" dirty="0" err="1"/>
              <a:t>steigenden</a:t>
            </a:r>
            <a:r>
              <a:rPr lang="en-GB" sz="2400" dirty="0"/>
              <a:t> </a:t>
            </a:r>
            <a:r>
              <a:rPr lang="en-GB" sz="2400" dirty="0" err="1"/>
              <a:t>Haushaltskosten</a:t>
            </a:r>
            <a:r>
              <a:rPr lang="en-GB" sz="2400" dirty="0"/>
              <a:t> </a:t>
            </a:r>
            <a:r>
              <a:rPr lang="en-GB" sz="2400" dirty="0" err="1"/>
              <a:t>werden</a:t>
            </a:r>
            <a:r>
              <a:rPr lang="en-GB" sz="2400" dirty="0"/>
              <a:t> €8,50 </a:t>
            </a:r>
            <a:r>
              <a:rPr lang="en-GB" sz="2400" dirty="0" err="1"/>
              <a:t>selbst</a:t>
            </a:r>
            <a:r>
              <a:rPr lang="en-GB" sz="2400" dirty="0"/>
              <a:t> </a:t>
            </a:r>
            <a:r>
              <a:rPr lang="en-GB" sz="2400" dirty="0" err="1"/>
              <a:t>bei</a:t>
            </a:r>
            <a:r>
              <a:rPr lang="en-GB" sz="2400" dirty="0"/>
              <a:t> </a:t>
            </a:r>
            <a:r>
              <a:rPr lang="en-GB" sz="2400" dirty="0" err="1"/>
              <a:t>Vollzeitarbeit</a:t>
            </a:r>
            <a:r>
              <a:rPr lang="en-GB" sz="2400" dirty="0"/>
              <a:t> </a:t>
            </a:r>
            <a:r>
              <a:rPr lang="en-GB" sz="2400" dirty="0" err="1"/>
              <a:t>mit</a:t>
            </a:r>
            <a:r>
              <a:rPr lang="en-GB" sz="2400" dirty="0"/>
              <a:t> </a:t>
            </a:r>
            <a:r>
              <a:rPr lang="en-GB" sz="2400" dirty="0" err="1"/>
              <a:t>Sicherheit</a:t>
            </a:r>
            <a:r>
              <a:rPr lang="en-GB" sz="2400" dirty="0"/>
              <a:t> </a:t>
            </a:r>
            <a:r>
              <a:rPr lang="en-GB" sz="2400" dirty="0" err="1"/>
              <a:t>nicht</a:t>
            </a:r>
            <a:r>
              <a:rPr lang="en-GB" sz="2400" dirty="0"/>
              <a:t> </a:t>
            </a:r>
            <a:r>
              <a:rPr lang="en-GB" sz="2400" dirty="0" err="1"/>
              <a:t>reichen</a:t>
            </a:r>
            <a:r>
              <a:rPr lang="en-GB" sz="2400" dirty="0"/>
              <a:t>, um das </a:t>
            </a:r>
            <a:r>
              <a:rPr lang="en-GB" sz="2400" dirty="0" err="1"/>
              <a:t>Existenzminimum</a:t>
            </a:r>
            <a:r>
              <a:rPr lang="en-GB" sz="2400" dirty="0"/>
              <a:t> </a:t>
            </a:r>
            <a:r>
              <a:rPr lang="en-GB" sz="2400" dirty="0" err="1"/>
              <a:t>zu</a:t>
            </a:r>
            <a:r>
              <a:rPr lang="en-GB" sz="2400" dirty="0"/>
              <a:t> </a:t>
            </a:r>
            <a:r>
              <a:rPr lang="en-GB" sz="2400" dirty="0" err="1"/>
              <a:t>decken</a:t>
            </a:r>
            <a:r>
              <a:rPr lang="en-GB" sz="2400" dirty="0"/>
              <a:t>. </a:t>
            </a:r>
            <a:r>
              <a:rPr lang="en-GB" sz="2400" dirty="0" err="1"/>
              <a:t>Während</a:t>
            </a:r>
            <a:r>
              <a:rPr lang="en-GB" sz="2400" dirty="0"/>
              <a:t> </a:t>
            </a:r>
            <a:r>
              <a:rPr lang="en-GB" sz="2400" dirty="0" err="1"/>
              <a:t>Arbeitgeber</a:t>
            </a:r>
            <a:r>
              <a:rPr lang="en-GB" sz="2400" dirty="0"/>
              <a:t> </a:t>
            </a:r>
            <a:r>
              <a:rPr lang="en-GB" sz="2400" dirty="0" err="1"/>
              <a:t>sich</a:t>
            </a:r>
            <a:r>
              <a:rPr lang="en-GB" sz="2400" dirty="0"/>
              <a:t> </a:t>
            </a:r>
            <a:r>
              <a:rPr lang="en-GB" sz="2400" dirty="0" err="1"/>
              <a:t>über</a:t>
            </a:r>
            <a:r>
              <a:rPr lang="en-GB" sz="2400" dirty="0"/>
              <a:t> den </a:t>
            </a:r>
            <a:r>
              <a:rPr lang="en-GB" sz="2400" dirty="0" err="1"/>
              <a:t>Mindestlohn</a:t>
            </a:r>
            <a:r>
              <a:rPr lang="en-GB" sz="2400" dirty="0"/>
              <a:t> </a:t>
            </a:r>
            <a:r>
              <a:rPr lang="en-GB" sz="2400" dirty="0" err="1"/>
              <a:t>beschweren</a:t>
            </a:r>
            <a:r>
              <a:rPr lang="en-GB" sz="2400" dirty="0"/>
              <a:t>, </a:t>
            </a:r>
            <a:r>
              <a:rPr lang="en-GB" sz="2400" dirty="0" err="1"/>
              <a:t>hält</a:t>
            </a:r>
            <a:r>
              <a:rPr lang="en-GB" sz="2400" dirty="0"/>
              <a:t> die </a:t>
            </a:r>
            <a:r>
              <a:rPr lang="en-GB" sz="2400" dirty="0" err="1"/>
              <a:t>große</a:t>
            </a:r>
            <a:r>
              <a:rPr lang="en-GB" sz="2400" dirty="0"/>
              <a:t> </a:t>
            </a:r>
            <a:r>
              <a:rPr lang="en-GB" sz="2400" dirty="0" err="1"/>
              <a:t>Mehrheit</a:t>
            </a:r>
            <a:r>
              <a:rPr lang="en-GB" sz="2400" dirty="0"/>
              <a:t> der </a:t>
            </a:r>
            <a:r>
              <a:rPr lang="en-GB" sz="2400" dirty="0" err="1"/>
              <a:t>Deutschen</a:t>
            </a:r>
            <a:r>
              <a:rPr lang="en-GB" sz="2400" dirty="0"/>
              <a:t> seine </a:t>
            </a:r>
            <a:r>
              <a:rPr lang="en-GB" sz="2400" dirty="0" err="1"/>
              <a:t>Einführung</a:t>
            </a:r>
            <a:r>
              <a:rPr lang="en-GB" sz="2400" dirty="0"/>
              <a:t> </a:t>
            </a:r>
            <a:r>
              <a:rPr lang="en-GB" sz="2400" dirty="0" err="1"/>
              <a:t>allerdings</a:t>
            </a:r>
            <a:r>
              <a:rPr lang="en-GB" sz="2400" dirty="0"/>
              <a:t> </a:t>
            </a:r>
            <a:r>
              <a:rPr lang="en-GB" sz="2400" dirty="0" err="1"/>
              <a:t>für</a:t>
            </a:r>
            <a:r>
              <a:rPr lang="en-GB" sz="2400" dirty="0"/>
              <a:t> </a:t>
            </a:r>
            <a:r>
              <a:rPr lang="en-GB" sz="2400" dirty="0" err="1"/>
              <a:t>eine</a:t>
            </a:r>
            <a:r>
              <a:rPr lang="en-GB" sz="2400" dirty="0"/>
              <a:t> </a:t>
            </a:r>
            <a:r>
              <a:rPr lang="en-GB" sz="2400" dirty="0" err="1"/>
              <a:t>sehr</a:t>
            </a:r>
            <a:r>
              <a:rPr lang="en-GB" sz="2400" dirty="0"/>
              <a:t> </a:t>
            </a:r>
            <a:r>
              <a:rPr lang="en-GB" sz="2400" dirty="0" err="1"/>
              <a:t>gute</a:t>
            </a:r>
            <a:r>
              <a:rPr lang="en-GB" sz="2400" dirty="0"/>
              <a:t> </a:t>
            </a:r>
            <a:r>
              <a:rPr lang="en-GB" sz="2400" dirty="0" err="1"/>
              <a:t>Sache</a:t>
            </a:r>
            <a:r>
              <a:rPr lang="en-GB" sz="2400" dirty="0"/>
              <a:t>.</a:t>
            </a:r>
          </a:p>
        </p:txBody>
      </p:sp>
      <p:pic>
        <p:nvPicPr>
          <p:cNvPr id="3" name="Picture 2" descr="File:Rogier van der Weyden - &lt;strong&gt;Saint&lt;/strong&gt; &lt;strong&gt;George&lt;/strong&gt; and the &lt;strong&gt;Dragon&lt;/strong&gt;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88640"/>
            <a:ext cx="185174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4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7948" y="188640"/>
            <a:ext cx="79928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/>
              <a:t>Lesen</a:t>
            </a:r>
            <a:r>
              <a:rPr lang="en-GB" b="1" u="sng" dirty="0"/>
              <a:t> </a:t>
            </a:r>
            <a:r>
              <a:rPr lang="en-GB" b="1" u="sng" dirty="0" err="1"/>
              <a:t>Sie</a:t>
            </a:r>
            <a:r>
              <a:rPr lang="en-GB" b="1" u="sng" dirty="0"/>
              <a:t> den Text </a:t>
            </a:r>
            <a:r>
              <a:rPr lang="en-GB" b="1" u="sng" dirty="0" err="1"/>
              <a:t>über</a:t>
            </a:r>
            <a:r>
              <a:rPr lang="en-GB" b="1" u="sng" dirty="0"/>
              <a:t> </a:t>
            </a:r>
            <a:r>
              <a:rPr lang="en-GB" b="1" u="sng" dirty="0" err="1"/>
              <a:t>Aussiedler</a:t>
            </a:r>
            <a:r>
              <a:rPr lang="en-GB" b="1" u="sng" dirty="0"/>
              <a:t>. </a:t>
            </a:r>
            <a:r>
              <a:rPr lang="en-GB" b="1" u="sng" dirty="0" err="1"/>
              <a:t>Beantworten</a:t>
            </a:r>
            <a:r>
              <a:rPr lang="en-GB" b="1" u="sng" dirty="0"/>
              <a:t> </a:t>
            </a:r>
            <a:r>
              <a:rPr lang="en-GB" b="1" u="sng" dirty="0" err="1"/>
              <a:t>Sie</a:t>
            </a:r>
            <a:r>
              <a:rPr lang="en-GB" b="1" u="sng" dirty="0"/>
              <a:t> die </a:t>
            </a:r>
            <a:r>
              <a:rPr lang="en-GB" b="1" u="sng" dirty="0" err="1"/>
              <a:t>folgenden</a:t>
            </a:r>
            <a:r>
              <a:rPr lang="en-GB" b="1" u="sng" dirty="0"/>
              <a:t> </a:t>
            </a:r>
            <a:r>
              <a:rPr lang="en-GB" b="1" u="sng" dirty="0" err="1"/>
              <a:t>Fragen</a:t>
            </a:r>
            <a:r>
              <a:rPr lang="en-GB" b="1" u="sng" dirty="0"/>
              <a:t> auf Deutsch. </a:t>
            </a:r>
          </a:p>
          <a:p>
            <a:endParaRPr lang="en-GB" dirty="0"/>
          </a:p>
          <a:p>
            <a:r>
              <a:rPr lang="en-GB" dirty="0" err="1"/>
              <a:t>Aussiedler</a:t>
            </a:r>
            <a:endParaRPr lang="en-GB" dirty="0"/>
          </a:p>
          <a:p>
            <a:r>
              <a:rPr lang="en-GB" dirty="0" err="1"/>
              <a:t>Vergangenes</a:t>
            </a:r>
            <a:r>
              <a:rPr lang="en-GB" dirty="0"/>
              <a:t> </a:t>
            </a:r>
            <a:r>
              <a:rPr lang="en-GB" dirty="0" err="1"/>
              <a:t>Jahr</a:t>
            </a:r>
            <a:r>
              <a:rPr lang="en-GB" dirty="0"/>
              <a:t> </a:t>
            </a:r>
            <a:r>
              <a:rPr lang="en-GB" dirty="0" err="1"/>
              <a:t>reisten</a:t>
            </a:r>
            <a:r>
              <a:rPr lang="en-GB" dirty="0"/>
              <a:t> </a:t>
            </a:r>
            <a:r>
              <a:rPr lang="en-GB" dirty="0" err="1"/>
              <a:t>knapp</a:t>
            </a:r>
            <a:r>
              <a:rPr lang="en-GB" dirty="0"/>
              <a:t> 6.000 Menschen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deutschen</a:t>
            </a:r>
            <a:r>
              <a:rPr lang="en-GB" dirty="0"/>
              <a:t> </a:t>
            </a:r>
            <a:r>
              <a:rPr lang="en-GB" dirty="0" err="1"/>
              <a:t>Wurzeln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deutschen</a:t>
            </a:r>
            <a:r>
              <a:rPr lang="en-GB" dirty="0"/>
              <a:t> </a:t>
            </a:r>
            <a:r>
              <a:rPr lang="en-GB" dirty="0" err="1"/>
              <a:t>Verwandten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Osten</a:t>
            </a:r>
            <a:r>
              <a:rPr lang="en-GB" dirty="0"/>
              <a:t> in die </a:t>
            </a:r>
            <a:r>
              <a:rPr lang="en-GB" dirty="0" err="1"/>
              <a:t>Bundesrepublik</a:t>
            </a:r>
            <a:r>
              <a:rPr lang="en-GB" dirty="0"/>
              <a:t>. Auf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Höhepunkt</a:t>
            </a:r>
            <a:r>
              <a:rPr lang="en-GB" dirty="0"/>
              <a:t> 1990 </a:t>
            </a:r>
            <a:r>
              <a:rPr lang="en-GB" dirty="0" err="1"/>
              <a:t>waren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fast 400.000 </a:t>
            </a:r>
            <a:r>
              <a:rPr lang="en-GB" dirty="0" err="1"/>
              <a:t>gewesen</a:t>
            </a:r>
            <a:r>
              <a:rPr lang="en-GB" dirty="0"/>
              <a:t>.</a:t>
            </a:r>
          </a:p>
          <a:p>
            <a:r>
              <a:rPr lang="en-GB" dirty="0"/>
              <a:t>Die rot-</a:t>
            </a:r>
            <a:r>
              <a:rPr lang="en-GB" dirty="0" err="1"/>
              <a:t>grüne</a:t>
            </a:r>
            <a:r>
              <a:rPr lang="en-GB" dirty="0"/>
              <a:t> </a:t>
            </a:r>
            <a:r>
              <a:rPr lang="en-GB" dirty="0" err="1"/>
              <a:t>Koalition</a:t>
            </a:r>
            <a:r>
              <a:rPr lang="en-GB" dirty="0"/>
              <a:t> von 2005 </a:t>
            </a:r>
            <a:r>
              <a:rPr lang="en-GB" dirty="0" err="1"/>
              <a:t>verlangte</a:t>
            </a:r>
            <a:r>
              <a:rPr lang="en-GB" dirty="0"/>
              <a:t> von </a:t>
            </a:r>
            <a:r>
              <a:rPr lang="en-GB" dirty="0" err="1"/>
              <a:t>allen</a:t>
            </a:r>
            <a:r>
              <a:rPr lang="en-GB" dirty="0"/>
              <a:t> </a:t>
            </a:r>
            <a:r>
              <a:rPr lang="en-GB" dirty="0" err="1"/>
              <a:t>Umzugswilligen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dirty="0" err="1"/>
              <a:t>Deutschtest</a:t>
            </a:r>
            <a:r>
              <a:rPr lang="en-GB" dirty="0"/>
              <a:t>, den </a:t>
            </a:r>
            <a:r>
              <a:rPr lang="en-GB" dirty="0" err="1"/>
              <a:t>viele</a:t>
            </a:r>
            <a:r>
              <a:rPr lang="en-GB" dirty="0"/>
              <a:t> </a:t>
            </a:r>
            <a:r>
              <a:rPr lang="en-GB" dirty="0" err="1"/>
              <a:t>Aussiedler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bestehen</a:t>
            </a:r>
            <a:r>
              <a:rPr lang="en-GB" dirty="0"/>
              <a:t> </a:t>
            </a:r>
            <a:r>
              <a:rPr lang="en-GB" dirty="0" err="1"/>
              <a:t>konnten</a:t>
            </a:r>
            <a:r>
              <a:rPr lang="en-GB" dirty="0"/>
              <a:t>. </a:t>
            </a:r>
            <a:r>
              <a:rPr lang="en-GB" dirty="0" err="1"/>
              <a:t>Vor</a:t>
            </a:r>
            <a:r>
              <a:rPr lang="en-GB" dirty="0"/>
              <a:t> </a:t>
            </a:r>
            <a:r>
              <a:rPr lang="en-GB" dirty="0" err="1"/>
              <a:t>allem</a:t>
            </a:r>
            <a:r>
              <a:rPr lang="en-GB" dirty="0"/>
              <a:t> </a:t>
            </a:r>
            <a:r>
              <a:rPr lang="en-GB" dirty="0" err="1"/>
              <a:t>deshalb</a:t>
            </a:r>
            <a:r>
              <a:rPr lang="en-GB" dirty="0"/>
              <a:t> </a:t>
            </a:r>
            <a:r>
              <a:rPr lang="en-GB" dirty="0" err="1"/>
              <a:t>verebbt</a:t>
            </a:r>
            <a:r>
              <a:rPr lang="en-GB" dirty="0"/>
              <a:t> die </a:t>
            </a:r>
            <a:r>
              <a:rPr lang="en-GB" dirty="0" err="1"/>
              <a:t>große</a:t>
            </a:r>
            <a:r>
              <a:rPr lang="en-GB" dirty="0"/>
              <a:t> </a:t>
            </a:r>
            <a:r>
              <a:rPr lang="en-GB" dirty="0" err="1"/>
              <a:t>Zuwanderungswelle</a:t>
            </a:r>
            <a:r>
              <a:rPr lang="en-GB" dirty="0"/>
              <a:t>.</a:t>
            </a:r>
          </a:p>
          <a:p>
            <a:r>
              <a:rPr lang="en-GB" dirty="0" err="1"/>
              <a:t>Sicher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, </a:t>
            </a:r>
            <a:r>
              <a:rPr lang="en-GB" dirty="0" err="1"/>
              <a:t>dass</a:t>
            </a:r>
            <a:r>
              <a:rPr lang="en-GB" dirty="0"/>
              <a:t>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jungen</a:t>
            </a:r>
            <a:r>
              <a:rPr lang="en-GB" dirty="0"/>
              <a:t> </a:t>
            </a:r>
            <a:r>
              <a:rPr lang="en-GB" dirty="0" err="1"/>
              <a:t>männlichen</a:t>
            </a:r>
            <a:r>
              <a:rPr lang="en-GB" dirty="0"/>
              <a:t> </a:t>
            </a:r>
            <a:r>
              <a:rPr lang="en-GB" dirty="0" err="1"/>
              <a:t>Aussiedlern</a:t>
            </a:r>
            <a:r>
              <a:rPr lang="en-GB" dirty="0"/>
              <a:t> </a:t>
            </a:r>
            <a:r>
              <a:rPr lang="en-GB" dirty="0" err="1"/>
              <a:t>hierzulande</a:t>
            </a:r>
            <a:r>
              <a:rPr lang="en-GB" dirty="0"/>
              <a:t> </a:t>
            </a:r>
            <a:r>
              <a:rPr lang="en-GB" dirty="0" err="1"/>
              <a:t>Probleme</a:t>
            </a:r>
            <a:r>
              <a:rPr lang="en-GB" dirty="0"/>
              <a:t> </a:t>
            </a:r>
            <a:r>
              <a:rPr lang="en-GB" dirty="0" err="1"/>
              <a:t>auftreten</a:t>
            </a:r>
            <a:r>
              <a:rPr lang="en-GB" dirty="0"/>
              <a:t>.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nehmen</a:t>
            </a:r>
            <a:r>
              <a:rPr lang="en-GB" dirty="0"/>
              <a:t> </a:t>
            </a:r>
            <a:r>
              <a:rPr lang="en-GB" dirty="0" err="1"/>
              <a:t>überdurchschnittlich</a:t>
            </a:r>
            <a:r>
              <a:rPr lang="en-GB" dirty="0"/>
              <a:t> oft </a:t>
            </a:r>
            <a:r>
              <a:rPr lang="en-GB" dirty="0" err="1"/>
              <a:t>Drogen</a:t>
            </a:r>
            <a:r>
              <a:rPr lang="en-GB" dirty="0"/>
              <a:t> und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auch</a:t>
            </a:r>
            <a:r>
              <a:rPr lang="en-GB" dirty="0"/>
              <a:t> in den </a:t>
            </a:r>
            <a:r>
              <a:rPr lang="en-GB" dirty="0" err="1"/>
              <a:t>Gefängnissen</a:t>
            </a:r>
            <a:r>
              <a:rPr lang="en-GB" dirty="0"/>
              <a:t> stark </a:t>
            </a:r>
            <a:r>
              <a:rPr lang="en-GB" dirty="0" err="1"/>
              <a:t>vertreten</a:t>
            </a:r>
            <a:r>
              <a:rPr lang="en-GB" dirty="0"/>
              <a:t>.</a:t>
            </a:r>
          </a:p>
          <a:p>
            <a:r>
              <a:rPr lang="en-GB" dirty="0"/>
              <a:t>In </a:t>
            </a:r>
            <a:r>
              <a:rPr lang="en-GB" dirty="0" err="1"/>
              <a:t>einer</a:t>
            </a:r>
            <a:r>
              <a:rPr lang="en-GB" dirty="0"/>
              <a:t> </a:t>
            </a:r>
            <a:r>
              <a:rPr lang="en-GB" dirty="0" err="1"/>
              <a:t>Studie</a:t>
            </a:r>
            <a:r>
              <a:rPr lang="en-GB" dirty="0"/>
              <a:t> stand </a:t>
            </a:r>
            <a:r>
              <a:rPr lang="en-GB" dirty="0" err="1"/>
              <a:t>vergangenes</a:t>
            </a:r>
            <a:r>
              <a:rPr lang="en-GB" dirty="0"/>
              <a:t> </a:t>
            </a:r>
            <a:r>
              <a:rPr lang="en-GB" dirty="0" err="1"/>
              <a:t>Jahr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vernichtendes</a:t>
            </a:r>
            <a:r>
              <a:rPr lang="en-GB" dirty="0"/>
              <a:t> </a:t>
            </a:r>
            <a:r>
              <a:rPr lang="en-GB" dirty="0" err="1"/>
              <a:t>Urteil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</a:t>
            </a:r>
            <a:r>
              <a:rPr lang="en-GB" dirty="0" err="1"/>
              <a:t>Aussiedler</a:t>
            </a:r>
            <a:r>
              <a:rPr lang="en-GB" dirty="0"/>
              <a:t> auf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Arbeitsmarkt</a:t>
            </a:r>
            <a:r>
              <a:rPr lang="en-GB" dirty="0"/>
              <a:t>.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seien</a:t>
            </a:r>
            <a:r>
              <a:rPr lang="en-GB" dirty="0"/>
              <a:t> </a:t>
            </a:r>
            <a:r>
              <a:rPr lang="en-GB" dirty="0" err="1"/>
              <a:t>dort</a:t>
            </a:r>
            <a:r>
              <a:rPr lang="en-GB" dirty="0"/>
              <a:t> </a:t>
            </a:r>
            <a:r>
              <a:rPr lang="en-GB" dirty="0" err="1"/>
              <a:t>viel</a:t>
            </a:r>
            <a:r>
              <a:rPr lang="en-GB" dirty="0"/>
              <a:t> </a:t>
            </a:r>
            <a:r>
              <a:rPr lang="en-GB" dirty="0" err="1"/>
              <a:t>weniger</a:t>
            </a:r>
            <a:r>
              <a:rPr lang="en-GB" dirty="0"/>
              <a:t> </a:t>
            </a:r>
            <a:r>
              <a:rPr lang="en-GB" dirty="0" err="1"/>
              <a:t>erfolgreich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die </a:t>
            </a:r>
            <a:r>
              <a:rPr lang="en-GB" dirty="0" err="1"/>
              <a:t>übrigen</a:t>
            </a:r>
            <a:r>
              <a:rPr lang="en-GB" dirty="0"/>
              <a:t> </a:t>
            </a:r>
            <a:r>
              <a:rPr lang="en-GB" dirty="0" err="1"/>
              <a:t>Deutschen</a:t>
            </a:r>
            <a:r>
              <a:rPr lang="en-GB" dirty="0"/>
              <a:t> und </a:t>
            </a:r>
            <a:r>
              <a:rPr lang="en-GB" dirty="0" err="1"/>
              <a:t>sogar</a:t>
            </a:r>
            <a:r>
              <a:rPr lang="en-GB" dirty="0"/>
              <a:t> </a:t>
            </a:r>
            <a:r>
              <a:rPr lang="en-GB" dirty="0" err="1"/>
              <a:t>weniger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Ausländer</a:t>
            </a:r>
            <a:r>
              <a:rPr lang="en-GB" dirty="0"/>
              <a:t>. „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gutes</a:t>
            </a:r>
            <a:r>
              <a:rPr lang="en-GB" dirty="0"/>
              <a:t> </a:t>
            </a:r>
            <a:r>
              <a:rPr lang="en-GB" dirty="0" err="1"/>
              <a:t>Drittel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arbeitslos</a:t>
            </a:r>
            <a:r>
              <a:rPr lang="en-GB" dirty="0"/>
              <a:t>“, </a:t>
            </a:r>
            <a:r>
              <a:rPr lang="en-GB" dirty="0" err="1"/>
              <a:t>heißt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in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Bericht</a:t>
            </a:r>
            <a:r>
              <a:rPr lang="en-GB" dirty="0"/>
              <a:t>. „Je </a:t>
            </a:r>
            <a:r>
              <a:rPr lang="en-GB" dirty="0" err="1"/>
              <a:t>später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gekommen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, </a:t>
            </a:r>
            <a:r>
              <a:rPr lang="en-GB" dirty="0" err="1"/>
              <a:t>desto</a:t>
            </a:r>
            <a:r>
              <a:rPr lang="en-GB" dirty="0"/>
              <a:t> </a:t>
            </a:r>
            <a:r>
              <a:rPr lang="en-GB" dirty="0" err="1"/>
              <a:t>schlechter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die </a:t>
            </a:r>
            <a:r>
              <a:rPr lang="en-GB" dirty="0" err="1"/>
              <a:t>Chancen</a:t>
            </a:r>
            <a:r>
              <a:rPr lang="en-GB" dirty="0"/>
              <a:t> auf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Arbeitsmarkt</a:t>
            </a:r>
            <a:r>
              <a:rPr lang="en-GB" dirty="0"/>
              <a:t>.“</a:t>
            </a:r>
          </a:p>
          <a:p>
            <a:r>
              <a:rPr lang="en-GB" dirty="0"/>
              <a:t>Aber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alles</a:t>
            </a:r>
            <a:r>
              <a:rPr lang="en-GB" dirty="0"/>
              <a:t> </a:t>
            </a:r>
            <a:r>
              <a:rPr lang="en-GB" dirty="0" err="1"/>
              <a:t>klingt</a:t>
            </a:r>
            <a:r>
              <a:rPr lang="en-GB" dirty="0"/>
              <a:t> so </a:t>
            </a:r>
            <a:r>
              <a:rPr lang="en-GB" dirty="0" err="1"/>
              <a:t>pessimistisch</a:t>
            </a:r>
            <a:r>
              <a:rPr lang="en-GB" dirty="0"/>
              <a:t>. So </a:t>
            </a:r>
            <a:r>
              <a:rPr lang="en-GB" dirty="0" err="1"/>
              <a:t>bietet</a:t>
            </a:r>
            <a:r>
              <a:rPr lang="en-GB" dirty="0"/>
              <a:t> die </a:t>
            </a:r>
            <a:r>
              <a:rPr lang="en-GB" dirty="0" err="1"/>
              <a:t>süddeutsche</a:t>
            </a:r>
            <a:r>
              <a:rPr lang="en-GB" dirty="0"/>
              <a:t> </a:t>
            </a:r>
            <a:r>
              <a:rPr lang="en-GB" dirty="0" err="1"/>
              <a:t>Stadt</a:t>
            </a:r>
            <a:r>
              <a:rPr lang="en-GB" dirty="0"/>
              <a:t> Lahr, die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einem</a:t>
            </a:r>
            <a:r>
              <a:rPr lang="en-GB" dirty="0"/>
              <a:t> </a:t>
            </a:r>
            <a:r>
              <a:rPr lang="en-GB" dirty="0" err="1"/>
              <a:t>Fünftel</a:t>
            </a:r>
            <a:r>
              <a:rPr lang="en-GB" dirty="0"/>
              <a:t> </a:t>
            </a:r>
            <a:r>
              <a:rPr lang="en-GB" dirty="0" err="1"/>
              <a:t>ihrer</a:t>
            </a:r>
            <a:r>
              <a:rPr lang="en-GB" dirty="0"/>
              <a:t> 44.000 </a:t>
            </a:r>
            <a:r>
              <a:rPr lang="en-GB" dirty="0" err="1"/>
              <a:t>Einwohner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der </a:t>
            </a:r>
            <a:r>
              <a:rPr lang="en-GB" dirty="0" err="1"/>
              <a:t>höchsten</a:t>
            </a:r>
            <a:r>
              <a:rPr lang="en-GB" dirty="0"/>
              <a:t> </a:t>
            </a:r>
            <a:r>
              <a:rPr lang="en-GB" dirty="0" err="1"/>
              <a:t>Anteile</a:t>
            </a:r>
            <a:r>
              <a:rPr lang="en-GB" dirty="0"/>
              <a:t> an </a:t>
            </a:r>
            <a:r>
              <a:rPr lang="en-GB" dirty="0" err="1"/>
              <a:t>Aussiedlern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ganzen</a:t>
            </a:r>
            <a:r>
              <a:rPr lang="en-GB" dirty="0"/>
              <a:t> Land hat,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erfreuliches</a:t>
            </a:r>
            <a:r>
              <a:rPr lang="en-GB" dirty="0"/>
              <a:t> </a:t>
            </a:r>
            <a:r>
              <a:rPr lang="en-GB" dirty="0" err="1"/>
              <a:t>Bild</a:t>
            </a:r>
            <a:r>
              <a:rPr lang="en-GB" dirty="0"/>
              <a:t>. Dort </a:t>
            </a:r>
            <a:r>
              <a:rPr lang="en-GB" dirty="0" err="1"/>
              <a:t>haben</a:t>
            </a:r>
            <a:r>
              <a:rPr lang="en-GB" dirty="0"/>
              <a:t> </a:t>
            </a:r>
            <a:r>
              <a:rPr lang="en-GB" dirty="0" err="1"/>
              <a:t>viele</a:t>
            </a:r>
            <a:r>
              <a:rPr lang="en-GB" dirty="0"/>
              <a:t> </a:t>
            </a:r>
            <a:r>
              <a:rPr lang="en-GB" dirty="0" err="1"/>
              <a:t>gute</a:t>
            </a:r>
            <a:r>
              <a:rPr lang="en-GB" dirty="0"/>
              <a:t> </a:t>
            </a:r>
            <a:r>
              <a:rPr lang="en-GB" dirty="0" err="1"/>
              <a:t>Stellen</a:t>
            </a:r>
            <a:r>
              <a:rPr lang="en-GB" dirty="0"/>
              <a:t> </a:t>
            </a:r>
            <a:r>
              <a:rPr lang="en-GB" dirty="0" err="1"/>
              <a:t>gefunden</a:t>
            </a:r>
            <a:r>
              <a:rPr lang="en-GB" dirty="0"/>
              <a:t> und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gibt</a:t>
            </a:r>
            <a:r>
              <a:rPr lang="en-GB" dirty="0"/>
              <a:t> </a:t>
            </a:r>
            <a:r>
              <a:rPr lang="en-GB" dirty="0" err="1"/>
              <a:t>kaum</a:t>
            </a:r>
            <a:r>
              <a:rPr lang="en-GB" dirty="0"/>
              <a:t> </a:t>
            </a:r>
            <a:r>
              <a:rPr lang="en-GB" dirty="0" err="1"/>
              <a:t>noch</a:t>
            </a:r>
            <a:r>
              <a:rPr lang="en-GB" dirty="0"/>
              <a:t> </a:t>
            </a:r>
            <a:r>
              <a:rPr lang="en-GB" dirty="0" err="1"/>
              <a:t>Probleme</a:t>
            </a:r>
            <a:r>
              <a:rPr lang="en-GB" dirty="0"/>
              <a:t>.</a:t>
            </a:r>
          </a:p>
          <a:p>
            <a:r>
              <a:rPr lang="en-GB" dirty="0"/>
              <a:t> </a:t>
            </a:r>
          </a:p>
        </p:txBody>
      </p:sp>
      <p:pic>
        <p:nvPicPr>
          <p:cNvPr id="3" name="Picture 2" descr="File:Rogier van der Weyden - &lt;strong&gt;Saint&lt;/strong&gt; &lt;strong&gt;George&lt;/strong&gt; and the &lt;strong&gt;Dragon&lt;/strong&gt;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88640"/>
            <a:ext cx="185174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9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Fragen</a:t>
            </a:r>
            <a:r>
              <a:rPr lang="en-GB" dirty="0"/>
              <a:t> </a:t>
            </a:r>
            <a:r>
              <a:rPr lang="en-GB" dirty="0" err="1"/>
              <a:t>zum</a:t>
            </a:r>
            <a:r>
              <a:rPr lang="en-GB" dirty="0"/>
              <a:t> Text/Questions on the text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(a) Warum ist die Zahl der Aussiedler gesunken?</a:t>
            </a:r>
          </a:p>
          <a:p>
            <a:r>
              <a:rPr lang="de-DE" dirty="0"/>
              <a:t>(b) Nennen Sie die zwei Hauptprobleme bei jungen Aussiedlern.</a:t>
            </a:r>
          </a:p>
          <a:p>
            <a:r>
              <a:rPr lang="de-DE" dirty="0"/>
              <a:t>(c) Auf welche Weise sind Aussiedler weniger erfolgreich als Ausländer?</a:t>
            </a:r>
          </a:p>
          <a:p>
            <a:r>
              <a:rPr lang="de-DE" dirty="0"/>
              <a:t>(d) Warum würde man besonders in der Stadt Lahr Schwierigkeiten erwarten?</a:t>
            </a:r>
          </a:p>
          <a:p>
            <a:pPr marL="0" indent="0">
              <a:buNone/>
            </a:pPr>
            <a:endParaRPr lang="de-DE" dirty="0"/>
          </a:p>
          <a:p>
            <a:endParaRPr lang="en-GB" dirty="0"/>
          </a:p>
        </p:txBody>
      </p:sp>
      <p:pic>
        <p:nvPicPr>
          <p:cNvPr id="4" name="Picture 3" descr="File:Rogier van der Weyden - &lt;strong&gt;Saint&lt;/strong&gt; &lt;strong&gt;George&lt;/strong&gt; and the &lt;strong&gt;Dragon&lt;/strong&gt;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860" y="172951"/>
            <a:ext cx="185174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6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5980" y="612845"/>
            <a:ext cx="73448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b="1" u="sng" dirty="0" err="1"/>
              <a:t>Lesen</a:t>
            </a:r>
            <a:r>
              <a:rPr lang="en-GB" b="1" u="sng" dirty="0"/>
              <a:t> </a:t>
            </a:r>
            <a:r>
              <a:rPr lang="en-GB" b="1" u="sng" dirty="0" err="1"/>
              <a:t>Sie</a:t>
            </a:r>
            <a:r>
              <a:rPr lang="en-GB" b="1" u="sng" dirty="0"/>
              <a:t> den Text von </a:t>
            </a:r>
            <a:r>
              <a:rPr lang="en-GB" b="1" i="1" u="sng" dirty="0"/>
              <a:t>Die </a:t>
            </a:r>
            <a:r>
              <a:rPr lang="en-GB" b="1" i="1" u="sng" dirty="0" err="1"/>
              <a:t>Brücke</a:t>
            </a:r>
            <a:r>
              <a:rPr lang="en-GB" b="1" i="1" u="sng" dirty="0"/>
              <a:t> </a:t>
            </a:r>
            <a:r>
              <a:rPr lang="en-GB" b="1" i="1" u="sng" dirty="0" err="1"/>
              <a:t>vom</a:t>
            </a:r>
            <a:r>
              <a:rPr lang="en-GB" b="1" i="1" u="sng" dirty="0"/>
              <a:t> </a:t>
            </a:r>
            <a:r>
              <a:rPr lang="en-GB" b="1" i="1" u="sng" dirty="0" err="1"/>
              <a:t>Goldenen</a:t>
            </a:r>
            <a:r>
              <a:rPr lang="en-GB" b="1" i="1" u="sng" dirty="0"/>
              <a:t> Horn </a:t>
            </a:r>
            <a:r>
              <a:rPr lang="en-GB" b="1" u="sng" dirty="0"/>
              <a:t>von der </a:t>
            </a:r>
            <a:r>
              <a:rPr lang="en-GB" b="1" u="sng" dirty="0" err="1"/>
              <a:t>türkisch-deutschen</a:t>
            </a:r>
            <a:r>
              <a:rPr lang="en-GB" b="1" u="sng" dirty="0"/>
              <a:t> </a:t>
            </a:r>
            <a:r>
              <a:rPr lang="en-GB" b="1" u="sng" dirty="0" err="1"/>
              <a:t>Schriftstellerin</a:t>
            </a:r>
            <a:r>
              <a:rPr lang="en-GB" b="1" u="sng" dirty="0"/>
              <a:t> Ermine </a:t>
            </a:r>
            <a:r>
              <a:rPr lang="en-GB" b="1" u="sng" dirty="0" err="1"/>
              <a:t>Sevgi</a:t>
            </a:r>
            <a:r>
              <a:rPr lang="en-GB" b="1" u="sng" dirty="0"/>
              <a:t> </a:t>
            </a:r>
            <a:r>
              <a:rPr lang="en-GB" b="1" u="sng" dirty="0" err="1"/>
              <a:t>Özdamar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Die </a:t>
            </a:r>
            <a:r>
              <a:rPr lang="en-GB" dirty="0" err="1"/>
              <a:t>langen</a:t>
            </a:r>
            <a:r>
              <a:rPr lang="en-GB" dirty="0"/>
              <a:t> </a:t>
            </a:r>
            <a:r>
              <a:rPr lang="en-GB" dirty="0" err="1"/>
              <a:t>Korridore</a:t>
            </a:r>
            <a:r>
              <a:rPr lang="en-GB" dirty="0"/>
              <a:t> des „</a:t>
            </a:r>
            <a:r>
              <a:rPr lang="en-GB" dirty="0" err="1"/>
              <a:t>Frauenwonayms</a:t>
            </a:r>
            <a:r>
              <a:rPr lang="en-GB" dirty="0"/>
              <a:t>“</a:t>
            </a:r>
          </a:p>
          <a:p>
            <a:r>
              <a:rPr lang="en-GB" dirty="0" err="1"/>
              <a:t>Ich</a:t>
            </a:r>
            <a:r>
              <a:rPr lang="en-GB" dirty="0"/>
              <a:t> </a:t>
            </a:r>
            <a:r>
              <a:rPr lang="en-GB" dirty="0" err="1"/>
              <a:t>lebte</a:t>
            </a:r>
            <a:r>
              <a:rPr lang="en-GB" dirty="0"/>
              <a:t> in </a:t>
            </a:r>
            <a:r>
              <a:rPr lang="en-GB" dirty="0" err="1"/>
              <a:t>einem</a:t>
            </a:r>
            <a:r>
              <a:rPr lang="en-GB" dirty="0"/>
              <a:t> </a:t>
            </a:r>
            <a:r>
              <a:rPr lang="en-GB" dirty="0" err="1"/>
              <a:t>Frauenwohnheim</a:t>
            </a:r>
            <a:r>
              <a:rPr lang="en-GB" dirty="0"/>
              <a:t>, „</a:t>
            </a:r>
            <a:r>
              <a:rPr lang="en-GB" dirty="0" err="1"/>
              <a:t>Wonaym</a:t>
            </a:r>
            <a:r>
              <a:rPr lang="en-GB" dirty="0"/>
              <a:t>“ </a:t>
            </a:r>
            <a:r>
              <a:rPr lang="en-GB" dirty="0" err="1"/>
              <a:t>sagten</a:t>
            </a:r>
            <a:r>
              <a:rPr lang="en-GB" dirty="0"/>
              <a:t> </a:t>
            </a:r>
            <a:r>
              <a:rPr lang="en-GB" dirty="0" err="1"/>
              <a:t>wir</a:t>
            </a:r>
            <a:r>
              <a:rPr lang="en-GB" dirty="0"/>
              <a:t>. In den </a:t>
            </a:r>
            <a:r>
              <a:rPr lang="en-GB" dirty="0" err="1"/>
              <a:t>Zimmern</a:t>
            </a:r>
            <a:r>
              <a:rPr lang="en-GB" dirty="0"/>
              <a:t> </a:t>
            </a:r>
            <a:r>
              <a:rPr lang="en-GB" dirty="0" err="1"/>
              <a:t>standen</a:t>
            </a:r>
            <a:r>
              <a:rPr lang="en-GB" dirty="0"/>
              <a:t> </a:t>
            </a:r>
            <a:r>
              <a:rPr lang="en-GB" dirty="0" err="1"/>
              <a:t>sechs</a:t>
            </a:r>
            <a:r>
              <a:rPr lang="en-GB" dirty="0"/>
              <a:t> </a:t>
            </a:r>
            <a:r>
              <a:rPr lang="en-GB" dirty="0" err="1"/>
              <a:t>Betten</a:t>
            </a:r>
            <a:r>
              <a:rPr lang="en-GB" dirty="0"/>
              <a:t>, </a:t>
            </a:r>
            <a:r>
              <a:rPr lang="en-GB" dirty="0" err="1"/>
              <a:t>immer</a:t>
            </a:r>
            <a:r>
              <a:rPr lang="en-GB" dirty="0"/>
              <a:t> </a:t>
            </a:r>
            <a:r>
              <a:rPr lang="en-GB" dirty="0" err="1"/>
              <a:t>zwei</a:t>
            </a:r>
            <a:r>
              <a:rPr lang="en-GB" dirty="0"/>
              <a:t> </a:t>
            </a:r>
            <a:r>
              <a:rPr lang="en-GB" dirty="0" err="1"/>
              <a:t>übereinander</a:t>
            </a:r>
            <a:r>
              <a:rPr lang="en-GB" dirty="0"/>
              <a:t>. In den </a:t>
            </a:r>
            <a:r>
              <a:rPr lang="en-GB" dirty="0" err="1"/>
              <a:t>ersten</a:t>
            </a:r>
            <a:r>
              <a:rPr lang="en-GB" dirty="0"/>
              <a:t> </a:t>
            </a:r>
            <a:r>
              <a:rPr lang="en-GB" dirty="0" err="1"/>
              <a:t>zwei</a:t>
            </a:r>
            <a:r>
              <a:rPr lang="en-GB" dirty="0"/>
              <a:t> </a:t>
            </a:r>
            <a:r>
              <a:rPr lang="en-GB" dirty="0" err="1"/>
              <a:t>Betten</a:t>
            </a:r>
            <a:r>
              <a:rPr lang="en-GB" dirty="0"/>
              <a:t> </a:t>
            </a:r>
            <a:r>
              <a:rPr lang="en-GB" dirty="0" err="1"/>
              <a:t>meines</a:t>
            </a:r>
            <a:r>
              <a:rPr lang="en-GB" dirty="0"/>
              <a:t> </a:t>
            </a:r>
            <a:r>
              <a:rPr lang="en-GB" dirty="0" err="1"/>
              <a:t>Zimmers</a:t>
            </a:r>
            <a:r>
              <a:rPr lang="en-GB" dirty="0"/>
              <a:t> </a:t>
            </a:r>
            <a:r>
              <a:rPr lang="en-GB" dirty="0" err="1"/>
              <a:t>schliefen</a:t>
            </a:r>
            <a:r>
              <a:rPr lang="en-GB" dirty="0"/>
              <a:t> </a:t>
            </a:r>
            <a:r>
              <a:rPr lang="en-GB" dirty="0" err="1"/>
              <a:t>zwei</a:t>
            </a:r>
            <a:r>
              <a:rPr lang="en-GB" dirty="0"/>
              <a:t> </a:t>
            </a:r>
            <a:r>
              <a:rPr lang="en-GB" dirty="0" err="1"/>
              <a:t>Geschwister</a:t>
            </a:r>
            <a:r>
              <a:rPr lang="en-GB" dirty="0"/>
              <a:t>, die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verheiratet</a:t>
            </a:r>
            <a:r>
              <a:rPr lang="en-GB" dirty="0"/>
              <a:t> </a:t>
            </a:r>
            <a:r>
              <a:rPr lang="en-GB" dirty="0" err="1"/>
              <a:t>waren</a:t>
            </a:r>
            <a:r>
              <a:rPr lang="en-GB" dirty="0"/>
              <a:t>.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wollten</a:t>
            </a:r>
            <a:r>
              <a:rPr lang="en-GB" dirty="0"/>
              <a:t> Geld </a:t>
            </a:r>
            <a:r>
              <a:rPr lang="en-GB" dirty="0" err="1"/>
              <a:t>sparen</a:t>
            </a:r>
            <a:r>
              <a:rPr lang="en-GB" dirty="0"/>
              <a:t> und </a:t>
            </a:r>
            <a:r>
              <a:rPr lang="en-GB" dirty="0" err="1"/>
              <a:t>ihre</a:t>
            </a:r>
            <a:r>
              <a:rPr lang="en-GB" dirty="0"/>
              <a:t> </a:t>
            </a:r>
            <a:r>
              <a:rPr lang="en-GB" dirty="0" err="1"/>
              <a:t>Brüder</a:t>
            </a:r>
            <a:r>
              <a:rPr lang="en-GB" dirty="0"/>
              <a:t> </a:t>
            </a:r>
            <a:r>
              <a:rPr lang="en-GB" dirty="0" err="1"/>
              <a:t>nach</a:t>
            </a:r>
            <a:r>
              <a:rPr lang="en-GB" dirty="0"/>
              <a:t> Deutschland </a:t>
            </a:r>
            <a:r>
              <a:rPr lang="en-GB" dirty="0" err="1"/>
              <a:t>holen</a:t>
            </a:r>
            <a:r>
              <a:rPr lang="en-GB" dirty="0"/>
              <a:t>.</a:t>
            </a:r>
          </a:p>
          <a:p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arbeiteten</a:t>
            </a:r>
            <a:r>
              <a:rPr lang="en-GB" dirty="0"/>
              <a:t> </a:t>
            </a:r>
            <a:r>
              <a:rPr lang="en-GB" dirty="0" err="1"/>
              <a:t>alle</a:t>
            </a:r>
            <a:r>
              <a:rPr lang="en-GB" dirty="0"/>
              <a:t> in der </a:t>
            </a:r>
            <a:r>
              <a:rPr lang="en-GB" dirty="0" err="1"/>
              <a:t>Radiofabrik</a:t>
            </a:r>
            <a:r>
              <a:rPr lang="en-GB" dirty="0"/>
              <a:t>, </a:t>
            </a:r>
            <a:r>
              <a:rPr lang="en-GB" dirty="0" err="1"/>
              <a:t>jede</a:t>
            </a:r>
            <a:r>
              <a:rPr lang="en-GB" dirty="0"/>
              <a:t> </a:t>
            </a:r>
            <a:r>
              <a:rPr lang="en-GB" dirty="0" err="1"/>
              <a:t>musste</a:t>
            </a:r>
            <a:r>
              <a:rPr lang="en-GB" dirty="0"/>
              <a:t> </a:t>
            </a:r>
            <a:r>
              <a:rPr lang="en-GB" dirty="0" err="1"/>
              <a:t>bei</a:t>
            </a:r>
            <a:r>
              <a:rPr lang="en-GB" dirty="0"/>
              <a:t> der </a:t>
            </a:r>
            <a:r>
              <a:rPr lang="en-GB" dirty="0" err="1"/>
              <a:t>Arbeit</a:t>
            </a:r>
            <a:r>
              <a:rPr lang="en-GB" dirty="0"/>
              <a:t> auf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rechten</a:t>
            </a:r>
            <a:r>
              <a:rPr lang="en-GB" dirty="0"/>
              <a:t> </a:t>
            </a:r>
            <a:r>
              <a:rPr lang="en-GB" dirty="0" err="1"/>
              <a:t>Auge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Lupe </a:t>
            </a:r>
            <a:r>
              <a:rPr lang="en-GB" dirty="0" err="1"/>
              <a:t>tragen</a:t>
            </a:r>
            <a:r>
              <a:rPr lang="en-GB" dirty="0"/>
              <a:t>. Am Morgen um </a:t>
            </a:r>
            <a:r>
              <a:rPr lang="en-GB" dirty="0" err="1"/>
              <a:t>fünf</a:t>
            </a:r>
            <a:r>
              <a:rPr lang="en-GB" dirty="0"/>
              <a:t> </a:t>
            </a:r>
            <a:r>
              <a:rPr lang="en-GB" dirty="0" err="1"/>
              <a:t>Uhr</a:t>
            </a:r>
            <a:r>
              <a:rPr lang="en-GB" dirty="0"/>
              <a:t>, </a:t>
            </a:r>
            <a:r>
              <a:rPr lang="en-GB" dirty="0" err="1"/>
              <a:t>wenn</a:t>
            </a:r>
            <a:r>
              <a:rPr lang="en-GB" dirty="0"/>
              <a:t> </a:t>
            </a: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Halbdunkel</a:t>
            </a:r>
            <a:r>
              <a:rPr lang="en-GB" dirty="0"/>
              <a:t> </a:t>
            </a:r>
            <a:r>
              <a:rPr lang="en-GB" dirty="0" err="1"/>
              <a:t>unsere</a:t>
            </a:r>
            <a:r>
              <a:rPr lang="en-GB" dirty="0"/>
              <a:t> Hosen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Röcke</a:t>
            </a:r>
            <a:r>
              <a:rPr lang="en-GB" dirty="0"/>
              <a:t> </a:t>
            </a:r>
            <a:r>
              <a:rPr lang="en-GB" dirty="0" err="1"/>
              <a:t>suchten</a:t>
            </a:r>
            <a:r>
              <a:rPr lang="en-GB" dirty="0"/>
              <a:t>, </a:t>
            </a:r>
            <a:r>
              <a:rPr lang="en-GB" dirty="0" err="1"/>
              <a:t>sah</a:t>
            </a:r>
            <a:r>
              <a:rPr lang="en-GB" dirty="0"/>
              <a:t> </a:t>
            </a:r>
            <a:r>
              <a:rPr lang="en-GB" dirty="0" err="1"/>
              <a:t>ich</a:t>
            </a:r>
            <a:r>
              <a:rPr lang="en-GB" dirty="0"/>
              <a:t>, </a:t>
            </a:r>
            <a:r>
              <a:rPr lang="en-GB" dirty="0" err="1"/>
              <a:t>dass</a:t>
            </a:r>
            <a:r>
              <a:rPr lang="en-GB" dirty="0"/>
              <a:t> die </a:t>
            </a:r>
            <a:r>
              <a:rPr lang="en-GB" dirty="0" err="1"/>
              <a:t>anderen</a:t>
            </a:r>
            <a:r>
              <a:rPr lang="en-GB" dirty="0"/>
              <a:t> Frauen </a:t>
            </a:r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ich</a:t>
            </a:r>
            <a:r>
              <a:rPr lang="en-GB" dirty="0"/>
              <a:t> </a:t>
            </a:r>
            <a:r>
              <a:rPr lang="en-GB" dirty="0" err="1"/>
              <a:t>nur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rechten</a:t>
            </a:r>
            <a:r>
              <a:rPr lang="en-GB" dirty="0"/>
              <a:t> </a:t>
            </a:r>
            <a:r>
              <a:rPr lang="en-GB" dirty="0" err="1"/>
              <a:t>Auge</a:t>
            </a:r>
            <a:r>
              <a:rPr lang="en-GB" dirty="0"/>
              <a:t> </a:t>
            </a:r>
            <a:r>
              <a:rPr lang="en-GB" dirty="0" err="1"/>
              <a:t>suchten</a:t>
            </a:r>
            <a:r>
              <a:rPr lang="en-GB" dirty="0"/>
              <a:t>. </a:t>
            </a:r>
          </a:p>
          <a:p>
            <a:r>
              <a:rPr lang="en-GB" dirty="0"/>
              <a:t>Der </a:t>
            </a:r>
            <a:r>
              <a:rPr lang="en-GB" dirty="0" err="1"/>
              <a:t>Fabrikchef</a:t>
            </a:r>
            <a:r>
              <a:rPr lang="en-GB" dirty="0"/>
              <a:t> </a:t>
            </a:r>
            <a:r>
              <a:rPr lang="en-GB" dirty="0" err="1"/>
              <a:t>hieß</a:t>
            </a:r>
            <a:r>
              <a:rPr lang="en-GB" dirty="0"/>
              <a:t> Herr Schering. „</a:t>
            </a:r>
            <a:r>
              <a:rPr lang="en-GB" dirty="0" err="1"/>
              <a:t>Scher</a:t>
            </a:r>
            <a:r>
              <a:rPr lang="en-GB" dirty="0"/>
              <a:t>“ </a:t>
            </a:r>
            <a:r>
              <a:rPr lang="en-GB" dirty="0" err="1"/>
              <a:t>sagten</a:t>
            </a:r>
            <a:r>
              <a:rPr lang="en-GB" dirty="0"/>
              <a:t> die Frauen, </a:t>
            </a:r>
            <a:r>
              <a:rPr lang="en-GB" dirty="0" err="1"/>
              <a:t>weil</a:t>
            </a:r>
            <a:r>
              <a:rPr lang="en-GB" dirty="0"/>
              <a:t> das </a:t>
            </a:r>
            <a:r>
              <a:rPr lang="en-GB" dirty="0" err="1"/>
              <a:t>einfacher</a:t>
            </a:r>
            <a:r>
              <a:rPr lang="en-GB" dirty="0"/>
              <a:t> </a:t>
            </a:r>
            <a:r>
              <a:rPr lang="en-GB" dirty="0" err="1"/>
              <a:t>schien</a:t>
            </a:r>
            <a:r>
              <a:rPr lang="en-GB" dirty="0"/>
              <a:t>. </a:t>
            </a:r>
            <a:r>
              <a:rPr lang="en-GB" dirty="0" err="1"/>
              <a:t>Dann</a:t>
            </a:r>
            <a:r>
              <a:rPr lang="en-GB" dirty="0"/>
              <a:t> </a:t>
            </a:r>
            <a:r>
              <a:rPr lang="en-GB" dirty="0" err="1"/>
              <a:t>klebten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„Herr“ an </a:t>
            </a:r>
            <a:r>
              <a:rPr lang="en-GB" dirty="0" err="1"/>
              <a:t>seinen</a:t>
            </a:r>
            <a:r>
              <a:rPr lang="en-GB" dirty="0"/>
              <a:t> </a:t>
            </a:r>
            <a:r>
              <a:rPr lang="en-GB" dirty="0" err="1"/>
              <a:t>Namen</a:t>
            </a:r>
            <a:r>
              <a:rPr lang="en-GB" dirty="0"/>
              <a:t>, so </a:t>
            </a:r>
            <a:r>
              <a:rPr lang="en-GB" dirty="0" err="1"/>
              <a:t>hieß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die </a:t>
            </a:r>
            <a:r>
              <a:rPr lang="en-GB" dirty="0" err="1"/>
              <a:t>meisten</a:t>
            </a:r>
            <a:r>
              <a:rPr lang="en-GB" dirty="0"/>
              <a:t> Frauen „</a:t>
            </a:r>
            <a:r>
              <a:rPr lang="en-GB" dirty="0" err="1"/>
              <a:t>Herschering</a:t>
            </a:r>
            <a:r>
              <a:rPr lang="en-GB" dirty="0"/>
              <a:t>“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sogar</a:t>
            </a:r>
            <a:r>
              <a:rPr lang="en-GB" dirty="0"/>
              <a:t> „</a:t>
            </a:r>
            <a:r>
              <a:rPr lang="en-GB" dirty="0" err="1"/>
              <a:t>Herscher</a:t>
            </a:r>
            <a:r>
              <a:rPr lang="en-GB" dirty="0"/>
              <a:t>“. </a:t>
            </a: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sahen</a:t>
            </a:r>
            <a:r>
              <a:rPr lang="en-GB" dirty="0"/>
              <a:t> den </a:t>
            </a:r>
            <a:r>
              <a:rPr lang="en-GB" dirty="0" err="1"/>
              <a:t>Herscher</a:t>
            </a:r>
            <a:r>
              <a:rPr lang="en-GB" dirty="0"/>
              <a:t> </a:t>
            </a:r>
            <a:r>
              <a:rPr lang="en-GB" dirty="0" err="1"/>
              <a:t>nie</a:t>
            </a:r>
            <a:r>
              <a:rPr lang="en-GB" dirty="0"/>
              <a:t>. Die </a:t>
            </a:r>
            <a:r>
              <a:rPr lang="en-GB" dirty="0" err="1"/>
              <a:t>Dolmetscherin</a:t>
            </a:r>
            <a:r>
              <a:rPr lang="en-GB" dirty="0"/>
              <a:t> </a:t>
            </a:r>
            <a:r>
              <a:rPr lang="en-GB" dirty="0" err="1"/>
              <a:t>trug</a:t>
            </a:r>
            <a:r>
              <a:rPr lang="en-GB" dirty="0"/>
              <a:t> seine </a:t>
            </a:r>
            <a:r>
              <a:rPr lang="en-GB" dirty="0" err="1"/>
              <a:t>deutschen</a:t>
            </a:r>
            <a:r>
              <a:rPr lang="en-GB" dirty="0"/>
              <a:t> </a:t>
            </a:r>
            <a:r>
              <a:rPr lang="en-GB" dirty="0" err="1"/>
              <a:t>Wörter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türkische</a:t>
            </a:r>
            <a:r>
              <a:rPr lang="en-GB" dirty="0"/>
              <a:t> </a:t>
            </a:r>
            <a:r>
              <a:rPr lang="en-GB" dirty="0" err="1"/>
              <a:t>Wörter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uns</a:t>
            </a:r>
            <a:r>
              <a:rPr lang="en-GB" dirty="0"/>
              <a:t>: „</a:t>
            </a:r>
            <a:r>
              <a:rPr lang="en-GB" dirty="0" err="1"/>
              <a:t>Herscher</a:t>
            </a:r>
            <a:r>
              <a:rPr lang="en-GB" dirty="0"/>
              <a:t> hat </a:t>
            </a:r>
            <a:r>
              <a:rPr lang="en-GB" dirty="0" err="1"/>
              <a:t>gesagt</a:t>
            </a:r>
            <a:r>
              <a:rPr lang="en-GB" dirty="0"/>
              <a:t>, </a:t>
            </a:r>
            <a:r>
              <a:rPr lang="en-GB" dirty="0" err="1"/>
              <a:t>dass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euch</a:t>
            </a:r>
            <a:r>
              <a:rPr lang="en-GB" dirty="0"/>
              <a:t>…“</a:t>
            </a:r>
          </a:p>
          <a:p>
            <a:r>
              <a:rPr lang="en-GB" dirty="0"/>
              <a:t> </a:t>
            </a:r>
          </a:p>
        </p:txBody>
      </p:sp>
      <p:pic>
        <p:nvPicPr>
          <p:cNvPr id="3" name="Picture 2" descr="File:Rogier van der Weyden - &lt;strong&gt;Saint&lt;/strong&gt; &lt;strong&gt;George&lt;/strong&gt; and the &lt;strong&gt;Dragon&lt;/strong&gt;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88640"/>
            <a:ext cx="185174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8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582341"/>
            <a:ext cx="6092825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u="sng" dirty="0" err="1"/>
              <a:t>Wählen</a:t>
            </a:r>
            <a:r>
              <a:rPr lang="en-GB" b="1" u="sng" dirty="0"/>
              <a:t> </a:t>
            </a:r>
            <a:r>
              <a:rPr lang="en-GB" b="1" u="sng" dirty="0" err="1"/>
              <a:t>Sie</a:t>
            </a:r>
            <a:r>
              <a:rPr lang="en-GB" b="1" u="sng" dirty="0"/>
              <a:t> das </a:t>
            </a:r>
            <a:r>
              <a:rPr lang="en-GB" b="1" u="sng" dirty="0" err="1"/>
              <a:t>richtige</a:t>
            </a:r>
            <a:r>
              <a:rPr lang="en-GB" b="1" u="sng" dirty="0"/>
              <a:t> </a:t>
            </a:r>
            <a:r>
              <a:rPr lang="en-GB" b="1" u="sng" dirty="0" err="1"/>
              <a:t>Satzende</a:t>
            </a:r>
            <a:r>
              <a:rPr lang="en-GB" b="1" u="sng" dirty="0"/>
              <a:t>. </a:t>
            </a:r>
            <a:r>
              <a:rPr lang="en-GB" b="1" u="sng" dirty="0" err="1"/>
              <a:t>Kreuzen</a:t>
            </a:r>
            <a:r>
              <a:rPr lang="en-GB" b="1" u="sng" dirty="0"/>
              <a:t> </a:t>
            </a:r>
            <a:r>
              <a:rPr lang="en-GB" b="1" u="sng" dirty="0" err="1"/>
              <a:t>Sie</a:t>
            </a:r>
            <a:r>
              <a:rPr lang="en-GB" b="1" u="sng" dirty="0"/>
              <a:t>  die </a:t>
            </a:r>
            <a:r>
              <a:rPr lang="en-GB" b="1" u="sng" dirty="0" err="1"/>
              <a:t>jeweils</a:t>
            </a:r>
            <a:r>
              <a:rPr lang="en-GB" b="1" u="sng" dirty="0"/>
              <a:t> </a:t>
            </a:r>
            <a:r>
              <a:rPr lang="en-GB" b="1" u="sng" dirty="0" err="1"/>
              <a:t>richtige</a:t>
            </a:r>
            <a:r>
              <a:rPr lang="en-GB" b="1" u="sng" dirty="0"/>
              <a:t> </a:t>
            </a:r>
            <a:r>
              <a:rPr lang="en-GB" b="1" u="sng" dirty="0" err="1"/>
              <a:t>Antwort</a:t>
            </a:r>
            <a:r>
              <a:rPr lang="en-GB" b="1" u="sng" dirty="0"/>
              <a:t> an.</a:t>
            </a:r>
          </a:p>
          <a:p>
            <a:endParaRPr lang="en-GB" b="1" u="sng" dirty="0"/>
          </a:p>
          <a:p>
            <a:r>
              <a:rPr lang="en-GB" dirty="0"/>
              <a:t> </a:t>
            </a:r>
            <a:r>
              <a:rPr lang="en-GB" b="1" u="sng" dirty="0"/>
              <a:t>(</a:t>
            </a:r>
            <a:r>
              <a:rPr lang="en-GB" b="1" u="sng" dirty="0" err="1"/>
              <a:t>i</a:t>
            </a:r>
            <a:r>
              <a:rPr lang="en-GB" b="1" u="sng" dirty="0"/>
              <a:t>) Die </a:t>
            </a:r>
            <a:r>
              <a:rPr lang="en-GB" b="1" u="sng" dirty="0" err="1"/>
              <a:t>Autorin</a:t>
            </a:r>
            <a:r>
              <a:rPr lang="en-GB" b="1" u="sng" dirty="0"/>
              <a:t> </a:t>
            </a:r>
            <a:r>
              <a:rPr lang="en-GB" b="1" u="sng" dirty="0" err="1"/>
              <a:t>wohnte</a:t>
            </a:r>
            <a:r>
              <a:rPr lang="en-GB" b="1" u="sng" dirty="0"/>
              <a:t> </a:t>
            </a:r>
            <a:r>
              <a:rPr lang="en-GB" b="1" u="sng" dirty="0" err="1"/>
              <a:t>nur</a:t>
            </a:r>
            <a:r>
              <a:rPr lang="en-GB" b="1" u="sng" dirty="0"/>
              <a:t> </a:t>
            </a:r>
            <a:r>
              <a:rPr lang="en-GB" b="1" u="sng" dirty="0" err="1"/>
              <a:t>mit</a:t>
            </a:r>
            <a:r>
              <a:rPr lang="en-GB" dirty="0"/>
              <a:t>…</a:t>
            </a:r>
          </a:p>
          <a:p>
            <a:r>
              <a:rPr lang="en-GB" dirty="0"/>
              <a:t>A </a:t>
            </a:r>
            <a:r>
              <a:rPr lang="en-GB" dirty="0" err="1"/>
              <a:t>Radiomoderatoren</a:t>
            </a:r>
            <a:r>
              <a:rPr lang="en-GB" dirty="0"/>
              <a:t>.</a:t>
            </a:r>
          </a:p>
          <a:p>
            <a:r>
              <a:rPr lang="en-GB" dirty="0"/>
              <a:t>B </a:t>
            </a:r>
            <a:r>
              <a:rPr lang="en-GB" dirty="0" err="1"/>
              <a:t>Deutschen</a:t>
            </a:r>
            <a:r>
              <a:rPr lang="en-GB" dirty="0"/>
              <a:t>.</a:t>
            </a:r>
          </a:p>
          <a:p>
            <a:r>
              <a:rPr lang="en-GB" dirty="0"/>
              <a:t>C Frauen.</a:t>
            </a:r>
          </a:p>
          <a:p>
            <a:r>
              <a:rPr lang="en-GB" dirty="0"/>
              <a:t>D </a:t>
            </a:r>
            <a:r>
              <a:rPr lang="en-GB" dirty="0" err="1"/>
              <a:t>Familien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 </a:t>
            </a:r>
            <a:r>
              <a:rPr lang="en-GB" b="1" u="sng" dirty="0"/>
              <a:t>(ii) Die </a:t>
            </a:r>
            <a:r>
              <a:rPr lang="en-GB" b="1" u="sng" dirty="0" err="1"/>
              <a:t>zwei</a:t>
            </a:r>
            <a:r>
              <a:rPr lang="en-GB" b="1" u="sng" dirty="0"/>
              <a:t> </a:t>
            </a:r>
            <a:r>
              <a:rPr lang="en-GB" b="1" u="sng" dirty="0" err="1"/>
              <a:t>Schwestern</a:t>
            </a:r>
            <a:r>
              <a:rPr lang="en-GB" b="1" u="sng" dirty="0"/>
              <a:t> </a:t>
            </a:r>
            <a:r>
              <a:rPr lang="en-GB" b="1" u="sng" dirty="0" err="1"/>
              <a:t>sind</a:t>
            </a:r>
            <a:r>
              <a:rPr lang="en-GB" dirty="0"/>
              <a:t>…</a:t>
            </a:r>
          </a:p>
          <a:p>
            <a:r>
              <a:rPr lang="en-GB" dirty="0"/>
              <a:t>A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ihren</a:t>
            </a:r>
            <a:r>
              <a:rPr lang="en-GB" dirty="0"/>
              <a:t> </a:t>
            </a:r>
            <a:r>
              <a:rPr lang="en-GB" dirty="0" err="1"/>
              <a:t>Ehemännern</a:t>
            </a:r>
            <a:r>
              <a:rPr lang="en-GB" dirty="0"/>
              <a:t>.</a:t>
            </a:r>
          </a:p>
          <a:p>
            <a:r>
              <a:rPr lang="en-GB" dirty="0"/>
              <a:t>B in </a:t>
            </a:r>
            <a:r>
              <a:rPr lang="en-GB" dirty="0" err="1"/>
              <a:t>einer</a:t>
            </a:r>
            <a:r>
              <a:rPr lang="en-GB" dirty="0"/>
              <a:t> Pension.</a:t>
            </a:r>
          </a:p>
          <a:p>
            <a:r>
              <a:rPr lang="en-GB" dirty="0"/>
              <a:t>C in </a:t>
            </a:r>
            <a:r>
              <a:rPr lang="en-GB" dirty="0" err="1"/>
              <a:t>einem</a:t>
            </a:r>
            <a:r>
              <a:rPr lang="en-GB" dirty="0"/>
              <a:t> Zimmer.</a:t>
            </a:r>
          </a:p>
          <a:p>
            <a:r>
              <a:rPr lang="en-GB" dirty="0"/>
              <a:t>D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ihren</a:t>
            </a:r>
            <a:r>
              <a:rPr lang="en-GB" dirty="0"/>
              <a:t> </a:t>
            </a:r>
            <a:r>
              <a:rPr lang="en-GB" dirty="0" err="1"/>
              <a:t>Brüdern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3" name="Picture 2" descr="File:Rogier van der Weyden - &lt;strong&gt;Saint&lt;/strong&gt; &lt;strong&gt;George&lt;/strong&gt; and the &lt;strong&gt;Dragon&lt;/strong&gt;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88640"/>
            <a:ext cx="185174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5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level: </a:t>
            </a:r>
            <a:r>
              <a:rPr lang="en-GB" dirty="0" err="1"/>
              <a:t>Fremdsprachen</a:t>
            </a:r>
            <a:br>
              <a:rPr lang="en-GB" dirty="0"/>
            </a:br>
            <a:r>
              <a:rPr lang="en-GB" dirty="0"/>
              <a:t>Film und </a:t>
            </a:r>
            <a:r>
              <a:rPr lang="en-GB" dirty="0" err="1"/>
              <a:t>Literatur</a:t>
            </a:r>
            <a:endParaRPr lang="en-GB" dirty="0"/>
          </a:p>
        </p:txBody>
      </p:sp>
      <p:pic>
        <p:nvPicPr>
          <p:cNvPr id="5" name="Content Placeholder 4" descr="File:Franz Kafka &lt;strong&gt;Die Verwandlung&lt;/strong&gt; 1916 Orig.-Pappband.jpg ...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49" y="1772816"/>
            <a:ext cx="1350207" cy="2172072"/>
          </a:xfrm>
        </p:spPr>
      </p:pic>
      <p:pic>
        <p:nvPicPr>
          <p:cNvPr id="6" name="Content Placeholder 5" descr="301 Moved Permanently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32" y="1772816"/>
            <a:ext cx="1296144" cy="2172072"/>
          </a:xfrm>
        </p:spPr>
      </p:pic>
      <p:pic>
        <p:nvPicPr>
          <p:cNvPr id="8" name="Picture 7" descr="movie reviews » Lavonard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18" y="4221088"/>
            <a:ext cx="1440160" cy="2376264"/>
          </a:xfrm>
          <a:prstGeom prst="rect">
            <a:avLst/>
          </a:prstGeom>
        </p:spPr>
      </p:pic>
      <p:pic>
        <p:nvPicPr>
          <p:cNvPr id="10" name="Picture 9" descr="The Wave (2008) | bonjourtristesse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48" y="4581128"/>
            <a:ext cx="3099892" cy="1303504"/>
          </a:xfrm>
          <a:prstGeom prst="rect">
            <a:avLst/>
          </a:prstGeom>
        </p:spPr>
      </p:pic>
      <p:pic>
        <p:nvPicPr>
          <p:cNvPr id="11" name="Picture 10" descr="&lt;strong&gt;Der Besuch der alten Dame&lt;/strong&gt; | Flickr - Photo Sharing!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94" y="2109020"/>
            <a:ext cx="1950720" cy="1298448"/>
          </a:xfrm>
          <a:prstGeom prst="rect">
            <a:avLst/>
          </a:prstGeom>
        </p:spPr>
      </p:pic>
      <p:pic>
        <p:nvPicPr>
          <p:cNvPr id="12" name="Picture 11" descr="&lt;strong&gt;Good Bye, Lenin&lt;/strong&gt;! - Wikipe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20" y="1844824"/>
            <a:ext cx="1152128" cy="1800200"/>
          </a:xfrm>
          <a:prstGeom prst="rect">
            <a:avLst/>
          </a:prstGeom>
        </p:spPr>
      </p:pic>
      <p:pic>
        <p:nvPicPr>
          <p:cNvPr id="13" name="Picture 12" descr="&lt;strong&gt;Die Fetten Jahre sind vorbei&lt;/strong&gt; | The Edukators (English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4149080"/>
            <a:ext cx="2455838" cy="1763898"/>
          </a:xfrm>
          <a:prstGeom prst="rect">
            <a:avLst/>
          </a:prstGeom>
        </p:spPr>
      </p:pic>
      <p:pic>
        <p:nvPicPr>
          <p:cNvPr id="14" name="Picture 13" descr="The Lost Honour of &lt;strong&gt;Katharina&lt;/strong&gt; &lt;strong&gt;Blum&lt;/strong&gt; - Wikipedi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356" y="1886744"/>
            <a:ext cx="1008112" cy="1758280"/>
          </a:xfrm>
          <a:prstGeom prst="rect">
            <a:avLst/>
          </a:prstGeom>
        </p:spPr>
      </p:pic>
      <p:pic>
        <p:nvPicPr>
          <p:cNvPr id="15" name="Picture 14" descr="File:Rogier van der Weyden - &lt;strong&gt;Saint&lt;/strong&gt; &lt;strong&gt;George&lt;/strong&gt; and the &lt;strong&gt;Dragon&lt;/strong&gt; ...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88640"/>
            <a:ext cx="185174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3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LEVEL IN ENGLAND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JEDER SCHÜLER WÄHLT 3-4 FÄCHER </a:t>
            </a:r>
          </a:p>
          <a:p>
            <a:r>
              <a:rPr lang="en-GB" dirty="0"/>
              <a:t>ALLE FÄCHER SIND WAHLFÄCHER. A LEVEL HAT KEINE PFLICHTFÄCHER</a:t>
            </a:r>
          </a:p>
          <a:p>
            <a:r>
              <a:rPr lang="en-GB" dirty="0"/>
              <a:t>2 LEHRER PRO FACH</a:t>
            </a:r>
          </a:p>
          <a:p>
            <a:r>
              <a:rPr lang="en-GB" dirty="0"/>
              <a:t>6 STUNDEN UNTERRICHT PRO WOCHE</a:t>
            </a:r>
          </a:p>
          <a:p>
            <a:r>
              <a:rPr lang="en-GB" dirty="0"/>
              <a:t>SCHÜLER BEKOMMEN EINE NOTE PRO FACH</a:t>
            </a:r>
          </a:p>
          <a:p>
            <a:r>
              <a:rPr lang="en-GB" dirty="0"/>
              <a:t>NOTEN:  A* - 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EACH STUDENT CHOOSES 3-4 SUBJECTS</a:t>
            </a:r>
          </a:p>
          <a:p>
            <a:r>
              <a:rPr lang="en-GB" dirty="0"/>
              <a:t>ALL SUBJECTS ARE OPTIONAL . A LEVEL HAS NO COMPULSORY ELEMENT</a:t>
            </a:r>
          </a:p>
          <a:p>
            <a:r>
              <a:rPr lang="en-GB" dirty="0"/>
              <a:t>2 TEACHERS PER SUBJECT</a:t>
            </a:r>
          </a:p>
          <a:p>
            <a:r>
              <a:rPr lang="en-GB" dirty="0"/>
              <a:t> 6 LESSONS  PER WEEK</a:t>
            </a:r>
          </a:p>
          <a:p>
            <a:r>
              <a:rPr lang="en-GB" dirty="0"/>
              <a:t>STUDENTS RECEIVE A GRADE FOR EACH SUBJECT</a:t>
            </a:r>
          </a:p>
          <a:p>
            <a:r>
              <a:rPr lang="en-GB" dirty="0"/>
              <a:t>GRADES: A*-E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File:Rogier van der Weyden - &lt;strong&gt;Saint&lt;/strong&gt; &lt;strong&gt;George&lt;/strong&gt; and the &lt;strong&gt;Dragon&lt;/strong&gt;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88640"/>
            <a:ext cx="185174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0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Webseiten</a:t>
            </a:r>
            <a:r>
              <a:rPr lang="en-GB" dirty="0"/>
              <a:t>/websites: Deutsch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hlinkClick r:id="rId2"/>
              </a:rPr>
              <a:t>www.bmu.de</a:t>
            </a:r>
            <a:endParaRPr lang="en-GB" dirty="0"/>
          </a:p>
          <a:p>
            <a:r>
              <a:rPr lang="en-GB" dirty="0">
                <a:hlinkClick r:id="rId3"/>
              </a:rPr>
              <a:t>www.atmosfair.de</a:t>
            </a:r>
            <a:endParaRPr lang="en-GB" dirty="0"/>
          </a:p>
          <a:p>
            <a:r>
              <a:rPr lang="en-GB" dirty="0">
                <a:hlinkClick r:id="rId4"/>
              </a:rPr>
              <a:t>www.bpb.de</a:t>
            </a:r>
            <a:endParaRPr lang="en-GB" dirty="0"/>
          </a:p>
          <a:p>
            <a:r>
              <a:rPr lang="en-GB" dirty="0">
                <a:hlinkClick r:id="rId5"/>
              </a:rPr>
              <a:t>www.brigitte.de</a:t>
            </a:r>
            <a:endParaRPr lang="en-GB" dirty="0"/>
          </a:p>
          <a:p>
            <a:r>
              <a:rPr lang="en-GB" dirty="0">
                <a:hlinkClick r:id="rId6"/>
              </a:rPr>
              <a:t>www.ddr-geschichte.de</a:t>
            </a:r>
            <a:endParaRPr lang="en-GB" dirty="0"/>
          </a:p>
          <a:p>
            <a:r>
              <a:rPr lang="en-GB" dirty="0">
                <a:hlinkClick r:id="rId7"/>
              </a:rPr>
              <a:t>www.goethe.de</a:t>
            </a:r>
            <a:endParaRPr lang="en-GB" dirty="0"/>
          </a:p>
          <a:p>
            <a:r>
              <a:rPr lang="en-GB" dirty="0">
                <a:hlinkClick r:id="rId8"/>
              </a:rPr>
              <a:t>www.focus.de</a:t>
            </a:r>
            <a:endParaRPr lang="en-GB" dirty="0"/>
          </a:p>
          <a:p>
            <a:r>
              <a:rPr lang="en-GB" dirty="0">
                <a:hlinkClick r:id="rId9"/>
              </a:rPr>
              <a:t>www.dw.de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4" y="1916927"/>
            <a:ext cx="4419598" cy="4267200"/>
          </a:xfrm>
        </p:spPr>
        <p:txBody>
          <a:bodyPr>
            <a:normAutofit fontScale="92500"/>
          </a:bodyPr>
          <a:lstStyle/>
          <a:p>
            <a:r>
              <a:rPr lang="en-GB" dirty="0">
                <a:hlinkClick r:id="rId10"/>
              </a:rPr>
              <a:t>www.magazine-deutschland.de</a:t>
            </a:r>
            <a:endParaRPr lang="en-GB" dirty="0"/>
          </a:p>
          <a:p>
            <a:r>
              <a:rPr lang="en-GB" dirty="0">
                <a:hlinkClick r:id="rId11"/>
              </a:rPr>
              <a:t>www.nachrichtenfuerkinder.de</a:t>
            </a:r>
            <a:endParaRPr lang="en-GB" dirty="0"/>
          </a:p>
          <a:p>
            <a:r>
              <a:rPr lang="en-GB" dirty="0">
                <a:hlinkClick r:id="rId12"/>
              </a:rPr>
              <a:t>www.planet-wissen.de</a:t>
            </a:r>
            <a:endParaRPr lang="en-GB" dirty="0"/>
          </a:p>
          <a:p>
            <a:r>
              <a:rPr lang="en-GB" dirty="0">
                <a:hlinkClick r:id="rId13"/>
              </a:rPr>
              <a:t>www.spiegel.de</a:t>
            </a:r>
            <a:endParaRPr lang="en-GB" dirty="0"/>
          </a:p>
          <a:p>
            <a:r>
              <a:rPr lang="en-GB" dirty="0">
                <a:hlinkClick r:id="rId14"/>
              </a:rPr>
              <a:t>www.tagesschau.de</a:t>
            </a:r>
            <a:endParaRPr lang="en-GB" dirty="0"/>
          </a:p>
          <a:p>
            <a:r>
              <a:rPr lang="en-GB" dirty="0">
                <a:hlinkClick r:id="rId15"/>
              </a:rPr>
              <a:t>www.welt.de</a:t>
            </a:r>
            <a:endParaRPr lang="en-GB" dirty="0"/>
          </a:p>
          <a:p>
            <a:r>
              <a:rPr lang="en-GB" dirty="0">
                <a:hlinkClick r:id="rId16"/>
              </a:rPr>
              <a:t>www.young-germany.de</a:t>
            </a:r>
            <a:endParaRPr lang="en-GB" dirty="0"/>
          </a:p>
          <a:p>
            <a:r>
              <a:rPr lang="en-GB" dirty="0">
                <a:hlinkClick r:id="rId17"/>
              </a:rPr>
              <a:t>www.leo.org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File:Rogier van der Weyden - &lt;strong&gt;Saint&lt;/strong&gt; &lt;strong&gt;George&lt;/strong&gt; and the &lt;strong&gt;Dragon&lt;/strong&gt; ...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88640"/>
            <a:ext cx="185174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6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English language </a:t>
            </a:r>
            <a:br>
              <a:rPr lang="en-GB" dirty="0"/>
            </a:br>
            <a:r>
              <a:rPr lang="en-GB" dirty="0"/>
              <a:t>a-level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 introduction</a:t>
            </a:r>
          </a:p>
        </p:txBody>
      </p:sp>
    </p:spTree>
    <p:extLst>
      <p:ext uri="{BB962C8B-B14F-4D97-AF65-F5344CB8AC3E}">
        <p14:creationId xmlns:p14="http://schemas.microsoft.com/office/powerpoint/2010/main" val="37030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English Language A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types of task covered over the two years are varied and there is something for everyone:</a:t>
            </a:r>
          </a:p>
          <a:p>
            <a:r>
              <a:rPr lang="en-GB" dirty="0"/>
              <a:t>Essay-writing – necessary for the exams and a key skill developed from GCSE</a:t>
            </a:r>
          </a:p>
          <a:p>
            <a:r>
              <a:rPr lang="en-GB" dirty="0"/>
              <a:t>Text analysis – using texts for analytical writing or as a springboard into wider discussion</a:t>
            </a:r>
          </a:p>
          <a:p>
            <a:r>
              <a:rPr lang="en-GB" dirty="0"/>
              <a:t>Original writing – more creative opportunities </a:t>
            </a:r>
          </a:p>
          <a:p>
            <a:r>
              <a:rPr lang="en-GB" dirty="0"/>
              <a:t>Directed writing – journalistic style articles and opinion pieces on controversial language topics.</a:t>
            </a:r>
          </a:p>
        </p:txBody>
      </p:sp>
    </p:spTree>
    <p:extLst>
      <p:ext uri="{BB962C8B-B14F-4D97-AF65-F5344CB8AC3E}">
        <p14:creationId xmlns:p14="http://schemas.microsoft.com/office/powerpoint/2010/main" val="410213253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623032"/>
            <a:ext cx="10128787" cy="901465"/>
          </a:xfrm>
        </p:spPr>
        <p:txBody>
          <a:bodyPr/>
          <a:lstStyle/>
          <a:p>
            <a:r>
              <a:rPr lang="en-GB" dirty="0"/>
              <a:t>What is learnt?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622" y="1841914"/>
            <a:ext cx="10128787" cy="47739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The topics that are covered include:</a:t>
            </a:r>
          </a:p>
          <a:p>
            <a:r>
              <a:rPr lang="en-GB" dirty="0"/>
              <a:t>Children’s language acquisition – how do children learn their first language so quickly?  What stages do they go through when learning to read and write?</a:t>
            </a:r>
          </a:p>
          <a:p>
            <a:r>
              <a:rPr lang="en-GB" dirty="0"/>
              <a:t>Accent and dialect – what is the difference and how does society stereotype particular ways of talking?</a:t>
            </a:r>
          </a:p>
          <a:p>
            <a:r>
              <a:rPr lang="en-GB" dirty="0"/>
              <a:t>Occupational language – how do our occupations and/or interests affect our language and create new jargon?</a:t>
            </a:r>
          </a:p>
          <a:p>
            <a:r>
              <a:rPr lang="en-GB" dirty="0"/>
              <a:t>Language and gender – do men and women speak differently and, if so, how and why?</a:t>
            </a:r>
          </a:p>
          <a:p>
            <a:r>
              <a:rPr lang="en-GB" dirty="0"/>
              <a:t>Language change – why is the language of the 1600s so different to today’s?  What influences language to change so much?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All of these topics will be taught within the framework of linguistic description: students will spend their first term learning how to use the right terminology to describe and analyse spoken and written language so that they can confidently tackle any text.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387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English Literature A level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 introduction to </a:t>
            </a:r>
            <a:r>
              <a:rPr lang="en-GB" dirty="0" err="1"/>
              <a:t>Eduqas</a:t>
            </a:r>
            <a:r>
              <a:rPr lang="en-GB" dirty="0"/>
              <a:t> English Literature A Level</a:t>
            </a:r>
          </a:p>
        </p:txBody>
      </p:sp>
    </p:spTree>
    <p:extLst>
      <p:ext uri="{BB962C8B-B14F-4D97-AF65-F5344CB8AC3E}">
        <p14:creationId xmlns:p14="http://schemas.microsoft.com/office/powerpoint/2010/main" val="23340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0"/>
    </mc:Choice>
    <mc:Fallback xmlns="">
      <p:transition advClick="0" advTm="3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Component 1 Poetry – 30%</a:t>
            </a:r>
            <a:br>
              <a:rPr lang="en-GB" b="1" dirty="0"/>
            </a:br>
            <a:r>
              <a:rPr lang="en-GB" b="1" dirty="0"/>
              <a:t>Section A Pre-1900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GB" sz="2399" dirty="0"/>
          </a:p>
          <a:p>
            <a:r>
              <a:rPr lang="en-GB" sz="2399" dirty="0"/>
              <a:t>Geoffrey Chaucer </a:t>
            </a:r>
            <a:r>
              <a:rPr lang="en-GB" sz="2399" i="1" dirty="0"/>
              <a:t>The Merchant’s Prologue and Tale </a:t>
            </a:r>
            <a:r>
              <a:rPr lang="en-GB" sz="2399" dirty="0"/>
              <a:t>(Cambridge)</a:t>
            </a:r>
          </a:p>
          <a:p>
            <a:r>
              <a:rPr lang="en-GB" sz="2399" dirty="0"/>
              <a:t>John Donne: </a:t>
            </a:r>
            <a:r>
              <a:rPr lang="en-GB" sz="2399" i="1" dirty="0"/>
              <a:t>Selected Poems </a:t>
            </a:r>
            <a:r>
              <a:rPr lang="en-GB" sz="2399" dirty="0"/>
              <a:t>(Penguin Classics)</a:t>
            </a:r>
          </a:p>
          <a:p>
            <a:r>
              <a:rPr lang="en-GB" sz="2399" dirty="0"/>
              <a:t>John Milton: </a:t>
            </a:r>
            <a:r>
              <a:rPr lang="en-GB" sz="2399" i="1" dirty="0"/>
              <a:t>Paradise Lost Book IX </a:t>
            </a:r>
            <a:r>
              <a:rPr lang="en-GB" sz="2399" dirty="0"/>
              <a:t>(Oxford)</a:t>
            </a:r>
          </a:p>
          <a:p>
            <a:r>
              <a:rPr lang="en-GB" sz="2399" dirty="0"/>
              <a:t>John Keats: </a:t>
            </a:r>
            <a:r>
              <a:rPr lang="en-GB" sz="2399" i="1" dirty="0"/>
              <a:t>Selected Poems </a:t>
            </a:r>
            <a:r>
              <a:rPr lang="en-GB" sz="2399" dirty="0"/>
              <a:t>(Penguin Classics)</a:t>
            </a:r>
          </a:p>
          <a:p>
            <a:r>
              <a:rPr lang="en-GB" sz="2399" dirty="0"/>
              <a:t>Christina Rossetti: </a:t>
            </a:r>
            <a:r>
              <a:rPr lang="en-GB" sz="2399" i="1" dirty="0"/>
              <a:t>Selected Poems </a:t>
            </a:r>
            <a:r>
              <a:rPr lang="en-GB" sz="2399" dirty="0"/>
              <a:t>(Penguin Classics)</a:t>
            </a:r>
          </a:p>
        </p:txBody>
      </p:sp>
    </p:spTree>
    <p:extLst>
      <p:ext uri="{BB962C8B-B14F-4D97-AF65-F5344CB8AC3E}">
        <p14:creationId xmlns:p14="http://schemas.microsoft.com/office/powerpoint/2010/main" val="28923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0"/>
    </mc:Choice>
    <mc:Fallback xmlns="">
      <p:transition advClick="0" advTm="3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Poetry Section B post-1900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59" y="2103465"/>
            <a:ext cx="7389863" cy="103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Phillip Larkin: </a:t>
            </a:r>
            <a:r>
              <a:rPr lang="en-GB" i="1" dirty="0"/>
              <a:t>The Whitsun Weddings </a:t>
            </a:r>
            <a:r>
              <a:rPr lang="en-GB" dirty="0"/>
              <a:t>(Faber) and Carol Ann Duffy: </a:t>
            </a:r>
            <a:r>
              <a:rPr lang="en-GB" i="1" dirty="0"/>
              <a:t>Mean Time </a:t>
            </a:r>
            <a:r>
              <a:rPr lang="en-GB" dirty="0"/>
              <a:t>(Picador)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59" y="3395243"/>
            <a:ext cx="2422180" cy="2290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9280" y="586184"/>
            <a:ext cx="2142567" cy="2856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118" y="2779252"/>
            <a:ext cx="2193989" cy="3522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998" y="3844977"/>
            <a:ext cx="3936033" cy="2456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273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Component 2 Drama</a:t>
            </a:r>
            <a:br>
              <a:rPr lang="en-GB" b="1" dirty="0"/>
            </a:br>
            <a:r>
              <a:rPr lang="en-GB" b="1" dirty="0"/>
              <a:t>Section A Shakespeare 30%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3599" i="1" dirty="0"/>
              <a:t>King Lear</a:t>
            </a:r>
          </a:p>
          <a:p>
            <a:r>
              <a:rPr lang="en-GB" sz="3599" i="1" dirty="0"/>
              <a:t>Anthony and Cleopatra</a:t>
            </a:r>
          </a:p>
          <a:p>
            <a:r>
              <a:rPr lang="en-GB" sz="3599" i="1" dirty="0"/>
              <a:t>Hamlet</a:t>
            </a:r>
          </a:p>
          <a:p>
            <a:r>
              <a:rPr lang="en-GB" sz="3599" i="1" dirty="0"/>
              <a:t>Henry IV Part 1</a:t>
            </a:r>
          </a:p>
          <a:p>
            <a:r>
              <a:rPr lang="en-GB" sz="3599" i="1" dirty="0"/>
              <a:t>The Tempest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962" y="2218917"/>
            <a:ext cx="3491091" cy="3491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07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0"/>
    </mc:Choice>
    <mc:Fallback xmlns="">
      <p:transition advClick="0" advTm="3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Component 3 </a:t>
            </a:r>
            <a:r>
              <a:rPr lang="en-GB" b="1"/>
              <a:t>Unseen texts – 20%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399" dirty="0"/>
              <a:t>In this component you have the opportunity to show the analytical skills you have developed over the two years.</a:t>
            </a:r>
          </a:p>
          <a:p>
            <a:endParaRPr lang="en-GB" sz="2399" dirty="0"/>
          </a:p>
          <a:p>
            <a:pPr marL="0" indent="0">
              <a:buNone/>
            </a:pPr>
            <a:r>
              <a:rPr lang="en-GB" sz="2399" dirty="0"/>
              <a:t>Section A Unseen prose (1880 – 1910)</a:t>
            </a:r>
          </a:p>
          <a:p>
            <a:pPr marL="0" indent="0">
              <a:buNone/>
            </a:pPr>
            <a:endParaRPr lang="en-GB" sz="2399" dirty="0"/>
          </a:p>
          <a:p>
            <a:pPr marL="0" indent="0">
              <a:buNone/>
            </a:pPr>
            <a:r>
              <a:rPr lang="en-GB" sz="2399" dirty="0"/>
              <a:t>Section B Unseen poetry (1918 – 1939)</a:t>
            </a:r>
          </a:p>
          <a:p>
            <a:pPr marL="0" indent="0">
              <a:buNone/>
            </a:pPr>
            <a:endParaRPr lang="en-GB" sz="2399" dirty="0"/>
          </a:p>
        </p:txBody>
      </p:sp>
    </p:spTree>
    <p:extLst>
      <p:ext uri="{BB962C8B-B14F-4D97-AF65-F5344CB8AC3E}">
        <p14:creationId xmlns:p14="http://schemas.microsoft.com/office/powerpoint/2010/main" val="67354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0"/>
    </mc:Choice>
    <mc:Fallback xmlns="">
      <p:transition advClick="0" advTm="3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522" y="734128"/>
            <a:ext cx="10055781" cy="53002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To My Daughter in a Red Coat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Late October. It is afternoon.</a:t>
            </a:r>
            <a:br>
              <a:rPr lang="en-GB" dirty="0"/>
            </a:br>
            <a:r>
              <a:rPr lang="en-GB" dirty="0"/>
              <a:t>My daughter and I walk through the leaf-strewn</a:t>
            </a:r>
            <a:br>
              <a:rPr lang="en-GB" dirty="0"/>
            </a:br>
            <a:r>
              <a:rPr lang="en-GB" dirty="0"/>
              <a:t>Corridors of the park</a:t>
            </a:r>
            <a:br>
              <a:rPr lang="en-GB" dirty="0"/>
            </a:br>
            <a:r>
              <a:rPr lang="en-GB" dirty="0"/>
              <a:t>In the light and the dark</a:t>
            </a:r>
            <a:br>
              <a:rPr lang="en-GB" dirty="0"/>
            </a:br>
            <a:r>
              <a:rPr lang="en-GB" dirty="0"/>
              <a:t>Of the elms’ thin arches.</a:t>
            </a:r>
          </a:p>
          <a:p>
            <a:pPr marL="0" indent="0">
              <a:buNone/>
            </a:pPr>
            <a:r>
              <a:rPr lang="en-GB" dirty="0"/>
              <a:t>Around us brown leaves fall and spread.</a:t>
            </a:r>
            <a:br>
              <a:rPr lang="en-GB" dirty="0"/>
            </a:br>
            <a:r>
              <a:rPr lang="en-GB" dirty="0"/>
              <a:t>Small winds stir the minor dead.</a:t>
            </a:r>
            <a:br>
              <a:rPr lang="en-GB" dirty="0"/>
            </a:br>
            <a:r>
              <a:rPr lang="en-GB" dirty="0"/>
              <a:t>Dust powders the air.</a:t>
            </a:r>
            <a:br>
              <a:rPr lang="en-GB" dirty="0"/>
            </a:br>
            <a:r>
              <a:rPr lang="en-GB" dirty="0"/>
              <a:t>Those shrivelled women stare.</a:t>
            </a:r>
            <a:br>
              <a:rPr lang="en-GB" dirty="0"/>
            </a:br>
            <a:r>
              <a:rPr lang="en-GB" dirty="0"/>
              <a:t>At us from their cold benches.</a:t>
            </a:r>
          </a:p>
          <a:p>
            <a:pPr marL="0" indent="0">
              <a:buNone/>
            </a:pPr>
            <a:r>
              <a:rPr lang="en-GB" dirty="0"/>
              <a:t>Child, your mittens tug your sleeves.</a:t>
            </a:r>
            <a:br>
              <a:rPr lang="en-GB" dirty="0"/>
            </a:br>
            <a:r>
              <a:rPr lang="en-GB" dirty="0"/>
              <a:t>They lick your drumming feet, the leaves.</a:t>
            </a:r>
            <a:br>
              <a:rPr lang="en-GB" dirty="0"/>
            </a:br>
            <a:r>
              <a:rPr lang="en-GB" dirty="0"/>
              <a:t>You come so fast, so fast.</a:t>
            </a:r>
            <a:br>
              <a:rPr lang="en-GB" dirty="0"/>
            </a:br>
            <a:r>
              <a:rPr lang="en-GB" dirty="0"/>
              <a:t>You violate the past,</a:t>
            </a:r>
            <a:br>
              <a:rPr lang="en-GB" dirty="0"/>
            </a:br>
            <a:r>
              <a:rPr lang="en-GB" dirty="0"/>
              <a:t>My daughter, as your coat dances.</a:t>
            </a:r>
          </a:p>
          <a:p>
            <a:pPr marL="0" indent="0">
              <a:buNone/>
            </a:pPr>
            <a:r>
              <a:rPr lang="en-GB" i="1" dirty="0"/>
              <a:t>Anne Stevenson</a:t>
            </a:r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812" y="1022150"/>
            <a:ext cx="2267409" cy="3166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61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0"/>
    </mc:Choice>
    <mc:Fallback xmlns="">
      <p:transition advClick="0" advTm="3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283" y="260648"/>
            <a:ext cx="9143998" cy="1020762"/>
          </a:xfrm>
        </p:spPr>
        <p:txBody>
          <a:bodyPr/>
          <a:lstStyle/>
          <a:p>
            <a:r>
              <a:rPr lang="en-GB" dirty="0"/>
              <a:t>A LEVEL IN ENGLAND: WAHLFAECHER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Biologie</a:t>
            </a:r>
            <a:endParaRPr lang="en-GB" dirty="0"/>
          </a:p>
          <a:p>
            <a:r>
              <a:rPr lang="en-GB" dirty="0" err="1"/>
              <a:t>Chemie</a:t>
            </a:r>
            <a:endParaRPr lang="en-GB" dirty="0"/>
          </a:p>
          <a:p>
            <a:r>
              <a:rPr lang="en-GB" dirty="0" err="1"/>
              <a:t>Physik</a:t>
            </a:r>
            <a:endParaRPr lang="en-GB" dirty="0"/>
          </a:p>
          <a:p>
            <a:r>
              <a:rPr lang="en-GB" dirty="0" err="1"/>
              <a:t>Informatik</a:t>
            </a:r>
            <a:endParaRPr lang="en-GB" dirty="0"/>
          </a:p>
          <a:p>
            <a:r>
              <a:rPr lang="en-GB" dirty="0" err="1"/>
              <a:t>Volkswirtschaft</a:t>
            </a:r>
            <a:endParaRPr lang="en-GB" dirty="0"/>
          </a:p>
          <a:p>
            <a:r>
              <a:rPr lang="en-GB" dirty="0" err="1"/>
              <a:t>Englisch</a:t>
            </a:r>
            <a:r>
              <a:rPr lang="en-GB" dirty="0"/>
              <a:t> (</a:t>
            </a:r>
            <a:r>
              <a:rPr lang="en-GB" dirty="0" err="1"/>
              <a:t>Sprache</a:t>
            </a:r>
            <a:r>
              <a:rPr lang="en-GB" dirty="0"/>
              <a:t>)</a:t>
            </a:r>
          </a:p>
          <a:p>
            <a:r>
              <a:rPr lang="en-GB" dirty="0" err="1"/>
              <a:t>Englisch</a:t>
            </a:r>
            <a:r>
              <a:rPr lang="en-GB" dirty="0"/>
              <a:t> (</a:t>
            </a:r>
            <a:r>
              <a:rPr lang="en-GB" dirty="0" err="1"/>
              <a:t>Literatur</a:t>
            </a:r>
            <a:r>
              <a:rPr lang="en-GB" dirty="0"/>
              <a:t>)</a:t>
            </a:r>
          </a:p>
          <a:p>
            <a:r>
              <a:rPr lang="en-GB" dirty="0" err="1"/>
              <a:t>Filmkunde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Biology</a:t>
            </a:r>
          </a:p>
          <a:p>
            <a:r>
              <a:rPr lang="en-GB" dirty="0"/>
              <a:t>Chemistry</a:t>
            </a:r>
          </a:p>
          <a:p>
            <a:r>
              <a:rPr lang="en-GB" dirty="0"/>
              <a:t>Physics</a:t>
            </a:r>
          </a:p>
          <a:p>
            <a:r>
              <a:rPr lang="en-GB" dirty="0"/>
              <a:t>Computer Science</a:t>
            </a:r>
          </a:p>
          <a:p>
            <a:r>
              <a:rPr lang="en-GB" dirty="0"/>
              <a:t>Economics</a:t>
            </a:r>
          </a:p>
          <a:p>
            <a:r>
              <a:rPr lang="en-GB" dirty="0"/>
              <a:t>English Language</a:t>
            </a:r>
          </a:p>
          <a:p>
            <a:r>
              <a:rPr lang="en-GB" dirty="0"/>
              <a:t>English Literature</a:t>
            </a:r>
          </a:p>
          <a:p>
            <a:r>
              <a:rPr lang="en-GB" dirty="0"/>
              <a:t>Film Studies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File:Rogier van der Weyden - &lt;strong&gt;Saint&lt;/strong&gt; &lt;strong&gt;George&lt;/strong&gt; and the &lt;strong&gt;Dragon&lt;/strong&gt;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88640"/>
            <a:ext cx="185174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9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LEVEL IN ENGLAND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Französisch</a:t>
            </a:r>
            <a:endParaRPr lang="en-GB" dirty="0"/>
          </a:p>
          <a:p>
            <a:r>
              <a:rPr lang="en-GB" dirty="0"/>
              <a:t>Deutsch</a:t>
            </a:r>
          </a:p>
          <a:p>
            <a:r>
              <a:rPr lang="en-GB" dirty="0" err="1"/>
              <a:t>Spanisch</a:t>
            </a:r>
            <a:endParaRPr lang="en-GB" dirty="0"/>
          </a:p>
          <a:p>
            <a:r>
              <a:rPr lang="en-GB" dirty="0" err="1"/>
              <a:t>Latein</a:t>
            </a:r>
            <a:endParaRPr lang="en-GB" dirty="0"/>
          </a:p>
          <a:p>
            <a:r>
              <a:rPr lang="en-GB" dirty="0" err="1"/>
              <a:t>Geographie</a:t>
            </a:r>
            <a:endParaRPr lang="en-GB" dirty="0"/>
          </a:p>
          <a:p>
            <a:r>
              <a:rPr lang="en-GB" dirty="0" err="1"/>
              <a:t>Politik</a:t>
            </a:r>
            <a:endParaRPr lang="en-GB" dirty="0"/>
          </a:p>
          <a:p>
            <a:r>
              <a:rPr lang="en-GB" dirty="0"/>
              <a:t>Geschichte</a:t>
            </a:r>
          </a:p>
          <a:p>
            <a:r>
              <a:rPr lang="en-GB" dirty="0" err="1"/>
              <a:t>Mathematik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French</a:t>
            </a:r>
          </a:p>
          <a:p>
            <a:r>
              <a:rPr lang="en-GB" dirty="0"/>
              <a:t>German</a:t>
            </a:r>
          </a:p>
          <a:p>
            <a:r>
              <a:rPr lang="en-GB" dirty="0"/>
              <a:t>Spanish</a:t>
            </a:r>
          </a:p>
          <a:p>
            <a:r>
              <a:rPr lang="en-GB" dirty="0"/>
              <a:t>Latin</a:t>
            </a:r>
          </a:p>
          <a:p>
            <a:r>
              <a:rPr lang="en-GB" dirty="0"/>
              <a:t>Geography</a:t>
            </a:r>
          </a:p>
          <a:p>
            <a:r>
              <a:rPr lang="en-GB" dirty="0"/>
              <a:t>Politics</a:t>
            </a:r>
          </a:p>
          <a:p>
            <a:r>
              <a:rPr lang="en-GB" dirty="0"/>
              <a:t>History</a:t>
            </a:r>
          </a:p>
          <a:p>
            <a:r>
              <a:rPr lang="en-GB" dirty="0"/>
              <a:t>Mathematics</a:t>
            </a:r>
          </a:p>
        </p:txBody>
      </p:sp>
      <p:pic>
        <p:nvPicPr>
          <p:cNvPr id="5" name="Picture 4" descr="File:Rogier van der Weyden - &lt;strong&gt;Saint&lt;/strong&gt; &lt;strong&gt;George&lt;/strong&gt; and the &lt;strong&gt;Dragon&lt;/strong&gt;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88640"/>
            <a:ext cx="185174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2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LEVEL IN ENGLAND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Musik</a:t>
            </a:r>
            <a:endParaRPr lang="en-GB" dirty="0"/>
          </a:p>
          <a:p>
            <a:r>
              <a:rPr lang="en-GB" dirty="0"/>
              <a:t>Sport</a:t>
            </a:r>
          </a:p>
          <a:p>
            <a:r>
              <a:rPr lang="en-GB" dirty="0" err="1"/>
              <a:t>Psychologie</a:t>
            </a:r>
            <a:endParaRPr lang="en-GB" dirty="0"/>
          </a:p>
          <a:p>
            <a:r>
              <a:rPr lang="en-GB" dirty="0"/>
              <a:t>Religion/</a:t>
            </a:r>
            <a:r>
              <a:rPr lang="en-GB" dirty="0" err="1"/>
              <a:t>Äthik</a:t>
            </a:r>
            <a:endParaRPr lang="en-GB" dirty="0"/>
          </a:p>
          <a:p>
            <a:r>
              <a:rPr lang="en-GB" dirty="0" err="1"/>
              <a:t>Theater</a:t>
            </a:r>
            <a:endParaRPr lang="en-GB" dirty="0"/>
          </a:p>
          <a:p>
            <a:r>
              <a:rPr lang="en-GB" dirty="0" err="1"/>
              <a:t>Technik</a:t>
            </a:r>
            <a:r>
              <a:rPr lang="en-GB" dirty="0"/>
              <a:t> :</a:t>
            </a:r>
            <a:r>
              <a:rPr lang="en-GB" dirty="0" err="1"/>
              <a:t>Werken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Textilien</a:t>
            </a:r>
            <a:endParaRPr lang="en-GB" dirty="0"/>
          </a:p>
          <a:p>
            <a:r>
              <a:rPr lang="en-GB" dirty="0" err="1"/>
              <a:t>Kunst</a:t>
            </a:r>
            <a:r>
              <a:rPr lang="en-GB" dirty="0"/>
              <a:t>: </a:t>
            </a:r>
            <a:r>
              <a:rPr lang="en-GB" dirty="0" err="1"/>
              <a:t>Malen</a:t>
            </a:r>
            <a:r>
              <a:rPr lang="en-GB" dirty="0"/>
              <a:t>, </a:t>
            </a:r>
            <a:r>
              <a:rPr lang="en-GB" dirty="0" err="1"/>
              <a:t>Textilien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Grafik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Music</a:t>
            </a:r>
          </a:p>
          <a:p>
            <a:r>
              <a:rPr lang="en-GB" dirty="0"/>
              <a:t>Physical Education</a:t>
            </a:r>
          </a:p>
          <a:p>
            <a:r>
              <a:rPr lang="en-GB" dirty="0"/>
              <a:t>Psychology</a:t>
            </a:r>
          </a:p>
          <a:p>
            <a:r>
              <a:rPr lang="en-GB" dirty="0"/>
              <a:t>Religious Studies/Ethics</a:t>
            </a:r>
          </a:p>
          <a:p>
            <a:r>
              <a:rPr lang="en-GB" dirty="0"/>
              <a:t>Theatre Studies</a:t>
            </a:r>
          </a:p>
          <a:p>
            <a:r>
              <a:rPr lang="en-GB" dirty="0"/>
              <a:t>Technology: product Design or Textiles</a:t>
            </a:r>
          </a:p>
          <a:p>
            <a:r>
              <a:rPr lang="en-GB" dirty="0"/>
              <a:t>Art: Fine Art, Art Textiles or Graphics</a:t>
            </a:r>
          </a:p>
        </p:txBody>
      </p:sp>
      <p:pic>
        <p:nvPicPr>
          <p:cNvPr id="5" name="Picture 4" descr="File:Rogier van der Weyden - &lt;strong&gt;Saint&lt;/strong&gt; &lt;strong&gt;George&lt;/strong&gt; and the &lt;strong&gt;Dragon&lt;/strong&gt;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88640"/>
            <a:ext cx="185174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6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FREMDSPRACHEN/FOREIGN LANGUAGES: </a:t>
            </a:r>
            <a:br>
              <a:rPr lang="en-US" dirty="0"/>
            </a:br>
            <a:r>
              <a:rPr lang="en-US" dirty="0"/>
              <a:t>WEST KIRBY GRAMMAR SCHOOL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180 </a:t>
            </a:r>
            <a:r>
              <a:rPr lang="en-US" dirty="0" err="1"/>
              <a:t>Schüler</a:t>
            </a:r>
            <a:r>
              <a:rPr lang="en-US" dirty="0"/>
              <a:t> pro </a:t>
            </a:r>
            <a:r>
              <a:rPr lang="en-US" dirty="0" err="1"/>
              <a:t>Jahrgang</a:t>
            </a:r>
            <a:r>
              <a:rPr lang="en-US" dirty="0"/>
              <a:t> </a:t>
            </a:r>
          </a:p>
          <a:p>
            <a:r>
              <a:rPr lang="en-US" dirty="0"/>
              <a:t>180 students per year group</a:t>
            </a:r>
          </a:p>
          <a:p>
            <a:r>
              <a:rPr lang="en-US" dirty="0"/>
              <a:t>In England </a:t>
            </a:r>
            <a:r>
              <a:rPr lang="en-US" dirty="0" err="1"/>
              <a:t>wählen</a:t>
            </a:r>
            <a:r>
              <a:rPr lang="en-US" dirty="0"/>
              <a:t> </a:t>
            </a:r>
            <a:r>
              <a:rPr lang="en-US" dirty="0" err="1"/>
              <a:t>wenige</a:t>
            </a:r>
            <a:r>
              <a:rPr lang="en-US" dirty="0"/>
              <a:t> </a:t>
            </a:r>
            <a:r>
              <a:rPr lang="en-US" dirty="0" err="1"/>
              <a:t>Schüler</a:t>
            </a:r>
            <a:r>
              <a:rPr lang="en-US" dirty="0"/>
              <a:t>  </a:t>
            </a:r>
            <a:r>
              <a:rPr lang="en-US" dirty="0" err="1"/>
              <a:t>Fremdsprachen</a:t>
            </a:r>
            <a:r>
              <a:rPr lang="en-US" dirty="0"/>
              <a:t> in der </a:t>
            </a:r>
            <a:r>
              <a:rPr lang="en-US" dirty="0" err="1"/>
              <a:t>Oberstufe</a:t>
            </a:r>
            <a:r>
              <a:rPr lang="en-US" dirty="0"/>
              <a:t>.</a:t>
            </a:r>
          </a:p>
          <a:p>
            <a:r>
              <a:rPr lang="en-US" dirty="0"/>
              <a:t>In England, few students choose foreign languages in the sixth form</a:t>
            </a:r>
          </a:p>
          <a:p>
            <a:r>
              <a:rPr lang="en-US" dirty="0"/>
              <a:t>In </a:t>
            </a:r>
            <a:r>
              <a:rPr lang="en-US" dirty="0" err="1"/>
              <a:t>Wirral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Schulen</a:t>
            </a:r>
            <a:r>
              <a:rPr lang="en-US" dirty="0"/>
              <a:t>, wo man Deutsch in der </a:t>
            </a:r>
            <a:r>
              <a:rPr lang="en-US" dirty="0" err="1"/>
              <a:t>Oberstufe</a:t>
            </a:r>
            <a:r>
              <a:rPr lang="en-US" dirty="0"/>
              <a:t> </a:t>
            </a:r>
            <a:r>
              <a:rPr lang="en-US" dirty="0" err="1"/>
              <a:t>lernen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.</a:t>
            </a:r>
          </a:p>
          <a:p>
            <a:r>
              <a:rPr lang="en-US" dirty="0"/>
              <a:t>In </a:t>
            </a:r>
            <a:r>
              <a:rPr lang="en-US" dirty="0" err="1"/>
              <a:t>Wirral</a:t>
            </a:r>
            <a:r>
              <a:rPr lang="en-US" dirty="0"/>
              <a:t> there are only 4 schools where you can study German at A Level</a:t>
            </a:r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2366902"/>
              </p:ext>
            </p:extLst>
          </p:nvPr>
        </p:nvGraphicFramePr>
        <p:xfrm>
          <a:off x="6246812" y="1905000"/>
          <a:ext cx="5392215" cy="34747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797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7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West</a:t>
                      </a:r>
                      <a:r>
                        <a:rPr lang="en-US" baseline="0" dirty="0"/>
                        <a:t> Kirby Grammar School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Klasse</a:t>
                      </a:r>
                      <a:endParaRPr lang="en-US" baseline="0" dirty="0"/>
                    </a:p>
                    <a:p>
                      <a:pPr algn="ctr"/>
                      <a:r>
                        <a:rPr lang="en-US" baseline="0" dirty="0"/>
                        <a:t>Year 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12.Klasse</a:t>
                      </a:r>
                    </a:p>
                    <a:p>
                      <a:pPr algn="ctr"/>
                      <a:r>
                        <a:rPr lang="en-US" dirty="0"/>
                        <a:t>Year</a:t>
                      </a:r>
                      <a:r>
                        <a:rPr lang="en-US" baseline="0" dirty="0"/>
                        <a:t> 13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err="1"/>
                        <a:t>Französisch</a:t>
                      </a:r>
                      <a:endParaRPr lang="en-US" dirty="0"/>
                    </a:p>
                    <a:p>
                      <a:r>
                        <a:rPr lang="en-US" dirty="0"/>
                        <a:t>French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Deutsch</a:t>
                      </a:r>
                    </a:p>
                    <a:p>
                      <a:r>
                        <a:rPr lang="en-US" dirty="0"/>
                        <a:t>German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err="1"/>
                        <a:t>Spanisch</a:t>
                      </a:r>
                      <a:endParaRPr lang="en-US" dirty="0"/>
                    </a:p>
                    <a:p>
                      <a:r>
                        <a:rPr lang="en-US" dirty="0"/>
                        <a:t>Spanish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err="1"/>
                        <a:t>Latein</a:t>
                      </a:r>
                      <a:endParaRPr lang="en-US" dirty="0"/>
                    </a:p>
                    <a:p>
                      <a:r>
                        <a:rPr lang="en-US" dirty="0"/>
                        <a:t>Latin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7104545"/>
                  </a:ext>
                </a:extLst>
              </a:tr>
            </a:tbl>
          </a:graphicData>
        </a:graphic>
      </p:graphicFrame>
      <p:pic>
        <p:nvPicPr>
          <p:cNvPr id="6" name="Picture 5" descr="File:Rogier van der Weyden - &lt;strong&gt;Saint&lt;/strong&gt; &lt;strong&gt;George&lt;/strong&gt; and the &lt;strong&gt;Dragon&lt;/strong&gt;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86" y="0"/>
            <a:ext cx="185174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Schulbücher</a:t>
            </a:r>
            <a:r>
              <a:rPr lang="en-GB" dirty="0"/>
              <a:t>/Textbooks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Die </a:t>
            </a:r>
            <a:r>
              <a:rPr lang="en-GB" dirty="0" err="1"/>
              <a:t>meisten</a:t>
            </a:r>
            <a:r>
              <a:rPr lang="en-GB" dirty="0"/>
              <a:t> </a:t>
            </a:r>
            <a:r>
              <a:rPr lang="en-GB" dirty="0" err="1"/>
              <a:t>Schulbücher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heutzutage</a:t>
            </a:r>
            <a:r>
              <a:rPr lang="en-GB" dirty="0"/>
              <a:t> E-</a:t>
            </a:r>
            <a:r>
              <a:rPr lang="en-GB" dirty="0" err="1"/>
              <a:t>Bücher</a:t>
            </a:r>
            <a:r>
              <a:rPr lang="en-GB" dirty="0"/>
              <a:t>.</a:t>
            </a:r>
          </a:p>
          <a:p>
            <a:r>
              <a:rPr lang="en-GB" dirty="0" err="1"/>
              <a:t>Schüler</a:t>
            </a:r>
            <a:r>
              <a:rPr lang="en-GB" dirty="0"/>
              <a:t> </a:t>
            </a:r>
            <a:r>
              <a:rPr lang="en-GB" dirty="0" err="1"/>
              <a:t>bekommen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Passwort</a:t>
            </a:r>
            <a:r>
              <a:rPr lang="en-GB" dirty="0"/>
              <a:t> und </a:t>
            </a:r>
            <a:r>
              <a:rPr lang="en-GB" dirty="0" err="1"/>
              <a:t>benutzen</a:t>
            </a:r>
            <a:r>
              <a:rPr lang="en-GB" dirty="0"/>
              <a:t> das </a:t>
            </a:r>
            <a:r>
              <a:rPr lang="en-GB" dirty="0" err="1"/>
              <a:t>elektronische</a:t>
            </a:r>
            <a:r>
              <a:rPr lang="en-GB" dirty="0"/>
              <a:t> </a:t>
            </a:r>
            <a:r>
              <a:rPr lang="en-GB" dirty="0" err="1"/>
              <a:t>Buch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Hause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Most school books are electronic books</a:t>
            </a:r>
          </a:p>
          <a:p>
            <a:r>
              <a:rPr lang="en-GB" dirty="0"/>
              <a:t>Students receive a password and use the electronic book at home</a:t>
            </a:r>
          </a:p>
        </p:txBody>
      </p:sp>
      <p:pic>
        <p:nvPicPr>
          <p:cNvPr id="5" name="Picture 4" descr="File:Rogier van der Weyden - &lt;strong&gt;Saint&lt;/strong&gt; &lt;strong&gt;George&lt;/strong&gt; and the &lt;strong&gt;Dragon&lt;/strong&gt;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541" y="172951"/>
            <a:ext cx="185174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3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ABITUR                A LEVEL 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1. HÖREN, LESEN UND ÜBERSETZUNG                    (40%)</a:t>
            </a:r>
          </a:p>
          <a:p>
            <a:r>
              <a:rPr lang="en-GB" dirty="0"/>
              <a:t>2. LITERATUR UND FILM  (30%)</a:t>
            </a:r>
          </a:p>
          <a:p>
            <a:r>
              <a:rPr lang="en-GB" dirty="0"/>
              <a:t>3. MÜNDLICHE PRÜFUNG (30%)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1. LISTENING, READING AND TRANSLATION                       (40%)</a:t>
            </a:r>
          </a:p>
          <a:p>
            <a:r>
              <a:rPr lang="en-GB" dirty="0"/>
              <a:t>2. LITERATURE AND FILM (30%)</a:t>
            </a:r>
          </a:p>
          <a:p>
            <a:r>
              <a:rPr lang="en-GB" dirty="0"/>
              <a:t>3. ORAL EXAMINATION     (30%)</a:t>
            </a:r>
          </a:p>
          <a:p>
            <a:endParaRPr lang="en-GB" dirty="0"/>
          </a:p>
        </p:txBody>
      </p:sp>
      <p:pic>
        <p:nvPicPr>
          <p:cNvPr id="5" name="Picture 4" descr="File:Rogier van der Weyden - &lt;strong&gt;Saint&lt;/strong&gt; &lt;strong&gt;George&lt;/strong&gt; and the &lt;strong&gt;Dragon&lt;/strong&gt;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88640"/>
            <a:ext cx="185174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4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LEVEL IN ENGLAND: THEMEN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u="sng" dirty="0"/>
              <a:t>Gesellschaftliche Entwicklung in Deutschland  </a:t>
            </a:r>
          </a:p>
          <a:p>
            <a:pPr marL="0" indent="0">
              <a:buNone/>
            </a:pPr>
            <a:endParaRPr lang="de-DE" b="1" u="sng" dirty="0"/>
          </a:p>
          <a:p>
            <a:r>
              <a:rPr lang="de-DE" dirty="0"/>
              <a:t>Natur und Umwelt</a:t>
            </a:r>
          </a:p>
          <a:p>
            <a:r>
              <a:rPr lang="de-DE" dirty="0"/>
              <a:t> Bildung </a:t>
            </a:r>
          </a:p>
          <a:p>
            <a:r>
              <a:rPr lang="de-DE" dirty="0"/>
              <a:t>Die Welt der Arbeit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u="sng" dirty="0"/>
              <a:t>Social development in Germany</a:t>
            </a:r>
          </a:p>
          <a:p>
            <a:endParaRPr lang="en-GB" dirty="0"/>
          </a:p>
          <a:p>
            <a:r>
              <a:rPr lang="en-GB" dirty="0"/>
              <a:t>Nature and environment</a:t>
            </a:r>
          </a:p>
          <a:p>
            <a:r>
              <a:rPr lang="en-GB" dirty="0"/>
              <a:t>Education</a:t>
            </a:r>
          </a:p>
          <a:p>
            <a:r>
              <a:rPr lang="en-GB" dirty="0"/>
              <a:t>The world of work</a:t>
            </a:r>
          </a:p>
        </p:txBody>
      </p:sp>
      <p:pic>
        <p:nvPicPr>
          <p:cNvPr id="5" name="Picture 4" descr="File:Rogier van der Weyden - &lt;strong&gt;Saint&lt;/strong&gt; &lt;strong&gt;George&lt;/strong&gt; and the &lt;strong&gt;Dragon&lt;/strong&gt;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88640"/>
            <a:ext cx="185174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1570</TotalTime>
  <Words>1789</Words>
  <Application>Microsoft Office PowerPoint</Application>
  <PresentationFormat>Mukautettu</PresentationFormat>
  <Paragraphs>274</Paragraphs>
  <Slides>29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29</vt:i4>
      </vt:variant>
    </vt:vector>
  </HeadingPairs>
  <TitlesOfParts>
    <vt:vector size="33" baseType="lpstr">
      <vt:lpstr>Arial</vt:lpstr>
      <vt:lpstr>Consolas</vt:lpstr>
      <vt:lpstr>Corbel</vt:lpstr>
      <vt:lpstr>Chalkboard 16x9</vt:lpstr>
      <vt:lpstr>DAS ENGLISCHE ‘A’ LEVEL</vt:lpstr>
      <vt:lpstr>A LEVEL IN ENGLAND</vt:lpstr>
      <vt:lpstr>A LEVEL IN ENGLAND: WAHLFAECHER</vt:lpstr>
      <vt:lpstr>A LEVEL IN ENGLAND</vt:lpstr>
      <vt:lpstr>A LEVEL IN ENGLAND</vt:lpstr>
      <vt:lpstr>FREMDSPRACHEN/FOREIGN LANGUAGES:  WEST KIRBY GRAMMAR SCHOOL</vt:lpstr>
      <vt:lpstr>Schulbücher/Textbooks</vt:lpstr>
      <vt:lpstr>ABITUR                A LEVEL EXAMS</vt:lpstr>
      <vt:lpstr>A LEVEL IN ENGLAND: THEMEN</vt:lpstr>
      <vt:lpstr>A LEVEL IN ENGLAND: THEMEN</vt:lpstr>
      <vt:lpstr>A LEVEL IN ENGLAND: THEMEN</vt:lpstr>
      <vt:lpstr>A LEVEL IN ENGLAND: THEMEN</vt:lpstr>
      <vt:lpstr>Übungen beim LESEN</vt:lpstr>
      <vt:lpstr>PowerPoint-esitys</vt:lpstr>
      <vt:lpstr>PowerPoint-esitys</vt:lpstr>
      <vt:lpstr>Fragen zum Text/Questions on the text </vt:lpstr>
      <vt:lpstr>PowerPoint-esitys</vt:lpstr>
      <vt:lpstr>PowerPoint-esitys</vt:lpstr>
      <vt:lpstr>A level: Fremdsprachen Film und Literatur</vt:lpstr>
      <vt:lpstr>Webseiten/websites: Deutsch</vt:lpstr>
      <vt:lpstr>English language  a-level</vt:lpstr>
      <vt:lpstr>English Language A level</vt:lpstr>
      <vt:lpstr>What is learnt?</vt:lpstr>
      <vt:lpstr> English Literature A level </vt:lpstr>
      <vt:lpstr>Component 1 Poetry – 30% Section A Pre-1900</vt:lpstr>
      <vt:lpstr>Poetry Section B post-1900</vt:lpstr>
      <vt:lpstr>Component 2 Drama Section A Shakespeare 30% </vt:lpstr>
      <vt:lpstr>Component 3 Unseen texts – 20%</vt:lpstr>
      <vt:lpstr>PowerPoint-esitys</vt:lpstr>
    </vt:vector>
  </TitlesOfParts>
  <Company>WKGS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ENGLISCHE ‘A’ LEVEL</dc:title>
  <dc:creator>Mr M Thomas</dc:creator>
  <cp:lastModifiedBy>Maija-Liisa Salonurmi</cp:lastModifiedBy>
  <cp:revision>42</cp:revision>
  <dcterms:created xsi:type="dcterms:W3CDTF">2017-11-20T10:23:53Z</dcterms:created>
  <dcterms:modified xsi:type="dcterms:W3CDTF">2017-12-10T15:43:12Z</dcterms:modified>
</cp:coreProperties>
</file>