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1"/>
  </p:notesMasterIdLst>
  <p:sldIdLst>
    <p:sldId id="256" r:id="rId2"/>
    <p:sldId id="258" r:id="rId3"/>
    <p:sldId id="262" r:id="rId4"/>
    <p:sldId id="268" r:id="rId5"/>
    <p:sldId id="269" r:id="rId6"/>
    <p:sldId id="270" r:id="rId7"/>
    <p:sldId id="271" r:id="rId8"/>
    <p:sldId id="272" r:id="rId9"/>
    <p:sldId id="273" r:id="rId10"/>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Normaali tyyli 1 - Korostu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Vaalea tyyli 3 - Korostus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72" y="12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76113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5210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768510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048580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04233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58093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083926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4" r:id="rId4"/>
    <p:sldLayoutId id="2147483655" r:id="rId5"/>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Historian koe ja siinä menestyminen</a:t>
            </a:r>
            <a:br>
              <a:rPr lang="fi-FI" dirty="0"/>
            </a:br>
            <a:br>
              <a:rPr lang="fi-FI" dirty="0"/>
            </a:br>
            <a:r>
              <a:rPr lang="fi-FI" dirty="0"/>
              <a:t>Taulukko- ja tilastotehtävään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Taulukko- ja tilastotehtävään vastaaminen</a:t>
            </a:r>
            <a:endParaRPr lang="fi-FI"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984250" indent="-857250">
              <a:spcBef>
                <a:spcPts val="500"/>
              </a:spcBef>
              <a:buClr>
                <a:srgbClr val="000000"/>
              </a:buClr>
              <a:buSzPct val="100000"/>
              <a:buFont typeface="Arial"/>
              <a:buChar char="•"/>
            </a:pPr>
            <a:r>
              <a:rPr lang="fi-FI" sz="6000" dirty="0">
                <a:solidFill>
                  <a:srgbClr val="000000"/>
                </a:solidFill>
              </a:rPr>
              <a:t>Katso ensin aineistosta annetut ulkoiset tiedot, kuten otsikot ja sarakkeiden selitykset.</a:t>
            </a:r>
          </a:p>
          <a:p>
            <a:pPr marL="984250" indent="-857250">
              <a:spcBef>
                <a:spcPts val="500"/>
              </a:spcBef>
              <a:buClr>
                <a:srgbClr val="000000"/>
              </a:buClr>
              <a:buSzPct val="100000"/>
              <a:buFont typeface="Arial"/>
              <a:buChar char="•"/>
            </a:pPr>
            <a:r>
              <a:rPr lang="fi-FI" sz="6000" dirty="0">
                <a:solidFill>
                  <a:srgbClr val="000000"/>
                </a:solidFill>
              </a:rPr>
              <a:t>Tutki, onko luvut esitetty absoluuttisina vai suhteellisina.</a:t>
            </a:r>
          </a:p>
          <a:p>
            <a:pPr marL="984250" indent="-857250">
              <a:spcBef>
                <a:spcPts val="500"/>
              </a:spcBef>
              <a:buClr>
                <a:srgbClr val="000000"/>
              </a:buClr>
              <a:buSzPct val="100000"/>
              <a:buFont typeface="Arial"/>
              <a:buChar char="•"/>
            </a:pPr>
            <a:r>
              <a:rPr lang="fi-FI" sz="6000" dirty="0">
                <a:solidFill>
                  <a:srgbClr val="000000"/>
                </a:solidFill>
              </a:rPr>
              <a:t>Mieti, mikä on taulukon tai tilaston pääsanoma ja onko siitä nähtävissä poikkeamia.</a:t>
            </a:r>
          </a:p>
          <a:p>
            <a:pPr marL="984250" indent="-857250">
              <a:spcBef>
                <a:spcPts val="500"/>
              </a:spcBef>
              <a:buClr>
                <a:srgbClr val="000000"/>
              </a:buClr>
              <a:buSzPct val="100000"/>
              <a:buFont typeface="Arial"/>
              <a:buChar char="•"/>
            </a:pPr>
            <a:r>
              <a:rPr lang="fi-FI" sz="6000" dirty="0">
                <a:solidFill>
                  <a:srgbClr val="000000"/>
                </a:solidFill>
              </a:rPr>
              <a:t>Tuo havaintosi esiin riittävän yksityiskohtaisesti. Älä vain toista havaintojasi, muista myös selittää niitä.</a:t>
            </a:r>
          </a:p>
          <a:p>
            <a:pPr marL="984250" indent="-857250">
              <a:spcBef>
                <a:spcPts val="500"/>
              </a:spcBef>
              <a:buClr>
                <a:srgbClr val="000000"/>
              </a:buClr>
              <a:buSzPct val="100000"/>
              <a:buFont typeface="Arial"/>
              <a:buChar char="•"/>
            </a:pPr>
            <a:r>
              <a:rPr lang="fi-FI" sz="6000" dirty="0">
                <a:solidFill>
                  <a:srgbClr val="000000"/>
                </a:solidFill>
              </a:rPr>
              <a:t>Pohdi, onko vastauksessa syytä nostaa esiin myös lähdekritiikki.</a:t>
            </a:r>
          </a:p>
          <a:p>
            <a:pPr marL="984250" indent="-857250">
              <a:spcBef>
                <a:spcPts val="500"/>
              </a:spcBef>
              <a:buClr>
                <a:srgbClr val="000000"/>
              </a:buClr>
              <a:buSzPct val="100000"/>
              <a:buFont typeface="Arial"/>
              <a:buChar char="•"/>
            </a:pPr>
            <a:endParaRPr lang="fi-FI" sz="6000" dirty="0">
              <a:solidFill>
                <a:srgbClr val="000000"/>
              </a:solidFill>
            </a:endParaRPr>
          </a:p>
          <a:p>
            <a:pPr marL="984250" indent="-857250">
              <a:spcBef>
                <a:spcPts val="500"/>
              </a:spcBef>
              <a:buClr>
                <a:srgbClr val="000000"/>
              </a:buClr>
              <a:buSzPct val="100000"/>
              <a:buFont typeface="Arial"/>
              <a:buChar char="•"/>
            </a:pPr>
            <a:endParaRPr lang="fi-FI" sz="6000" dirty="0">
              <a:solidFill>
                <a:srgbClr val="000000"/>
              </a:solidFill>
            </a:endParaRP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xfrm>
            <a:off x="1676401" y="0"/>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Esimerkkitehtävä</a:t>
            </a:r>
            <a:endParaRPr dirty="0">
              <a:solidFill>
                <a:srgbClr val="FF0000"/>
              </a:solidFill>
            </a:endParaRPr>
          </a:p>
        </p:txBody>
      </p:sp>
      <p:sp>
        <p:nvSpPr>
          <p:cNvPr id="103" name="Google Shape;103;p12"/>
          <p:cNvSpPr txBox="1">
            <a:spLocks noGrp="1"/>
          </p:cNvSpPr>
          <p:nvPr>
            <p:ph type="body" idx="1"/>
          </p:nvPr>
        </p:nvSpPr>
        <p:spPr>
          <a:xfrm>
            <a:off x="478944" y="3745464"/>
            <a:ext cx="10515600" cy="8145947"/>
          </a:xfrm>
          <a:prstGeom prst="rect">
            <a:avLst/>
          </a:prstGeom>
          <a:noFill/>
          <a:ln>
            <a:noFill/>
          </a:ln>
        </p:spPr>
        <p:txBody>
          <a:bodyPr spcFirstLastPara="1" wrap="square" lIns="91425" tIns="45700" rIns="91425" bIns="45700" anchor="t" anchorCtr="0">
            <a:normAutofit/>
          </a:bodyPr>
          <a:lstStyle/>
          <a:p>
            <a:pPr marL="1270000" lvl="0" indent="-1143000" algn="l" rtl="0">
              <a:lnSpc>
                <a:spcPct val="90000"/>
              </a:lnSpc>
              <a:spcBef>
                <a:spcPts val="0"/>
              </a:spcBef>
              <a:spcAft>
                <a:spcPts val="0"/>
              </a:spcAft>
              <a:buClr>
                <a:srgbClr val="000000"/>
              </a:buClr>
              <a:buSzPct val="100000"/>
              <a:buFont typeface="+mj-lt"/>
              <a:buAutoNum type="alphaLcParenR"/>
            </a:pPr>
            <a:r>
              <a:rPr lang="fi-FI" sz="6000" b="0" i="0" u="none" strike="noStrike" dirty="0">
                <a:solidFill>
                  <a:srgbClr val="000000"/>
                </a:solidFill>
              </a:rPr>
              <a:t>Miten Suomi on muuttunut toisen maailmansodan jälkeen taulukon perusteella? (8 p.)</a:t>
            </a:r>
          </a:p>
          <a:p>
            <a:pPr marL="1270000" lvl="0" indent="-1143000" algn="l" rtl="0">
              <a:lnSpc>
                <a:spcPct val="90000"/>
              </a:lnSpc>
              <a:spcBef>
                <a:spcPts val="0"/>
              </a:spcBef>
              <a:spcAft>
                <a:spcPts val="0"/>
              </a:spcAft>
              <a:buClr>
                <a:srgbClr val="000000"/>
              </a:buClr>
              <a:buSzPct val="100000"/>
              <a:buFont typeface="+mj-lt"/>
              <a:buAutoNum type="alphaLcParenR"/>
            </a:pPr>
            <a:r>
              <a:rPr lang="fi-FI" sz="6000" b="0" i="0" u="none" strike="noStrike" dirty="0">
                <a:solidFill>
                  <a:srgbClr val="000000"/>
                </a:solidFill>
              </a:rPr>
              <a:t>Mitkä tekijät selittävät kehitystä? (12 p.)</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graphicFrame>
        <p:nvGraphicFramePr>
          <p:cNvPr id="18" name="Taulukko 18">
            <a:extLst>
              <a:ext uri="{FF2B5EF4-FFF2-40B4-BE49-F238E27FC236}">
                <a16:creationId xmlns:a16="http://schemas.microsoft.com/office/drawing/2014/main" id="{8F79BC93-D09F-0C63-19E9-F4059F8AD0B1}"/>
              </a:ext>
            </a:extLst>
          </p:cNvPr>
          <p:cNvGraphicFramePr>
            <a:graphicFrameLocks noGrp="1"/>
          </p:cNvGraphicFramePr>
          <p:nvPr>
            <p:extLst>
              <p:ext uri="{D42A27DB-BD31-4B8C-83A1-F6EECF244321}">
                <p14:modId xmlns:p14="http://schemas.microsoft.com/office/powerpoint/2010/main" val="3351457041"/>
              </p:ext>
            </p:extLst>
          </p:nvPr>
        </p:nvGraphicFramePr>
        <p:xfrm>
          <a:off x="10994544" y="3158757"/>
          <a:ext cx="13103370" cy="8802441"/>
        </p:xfrm>
        <a:graphic>
          <a:graphicData uri="http://schemas.openxmlformats.org/drawingml/2006/table">
            <a:tbl>
              <a:tblPr firstRow="1" bandRow="1">
                <a:tableStyleId>{1E171933-4619-4E11-9A3F-F7608DF75F80}</a:tableStyleId>
              </a:tblPr>
              <a:tblGrid>
                <a:gridCol w="1470172">
                  <a:extLst>
                    <a:ext uri="{9D8B030D-6E8A-4147-A177-3AD203B41FA5}">
                      <a16:colId xmlns:a16="http://schemas.microsoft.com/office/drawing/2014/main" val="555497830"/>
                    </a:ext>
                  </a:extLst>
                </a:gridCol>
                <a:gridCol w="2261937">
                  <a:extLst>
                    <a:ext uri="{9D8B030D-6E8A-4147-A177-3AD203B41FA5}">
                      <a16:colId xmlns:a16="http://schemas.microsoft.com/office/drawing/2014/main" val="1596368258"/>
                    </a:ext>
                  </a:extLst>
                </a:gridCol>
                <a:gridCol w="2887579">
                  <a:extLst>
                    <a:ext uri="{9D8B030D-6E8A-4147-A177-3AD203B41FA5}">
                      <a16:colId xmlns:a16="http://schemas.microsoft.com/office/drawing/2014/main" val="3607084874"/>
                    </a:ext>
                  </a:extLst>
                </a:gridCol>
                <a:gridCol w="2115892">
                  <a:extLst>
                    <a:ext uri="{9D8B030D-6E8A-4147-A177-3AD203B41FA5}">
                      <a16:colId xmlns:a16="http://schemas.microsoft.com/office/drawing/2014/main" val="2622054063"/>
                    </a:ext>
                  </a:extLst>
                </a:gridCol>
                <a:gridCol w="2183895">
                  <a:extLst>
                    <a:ext uri="{9D8B030D-6E8A-4147-A177-3AD203B41FA5}">
                      <a16:colId xmlns:a16="http://schemas.microsoft.com/office/drawing/2014/main" val="4096321171"/>
                    </a:ext>
                  </a:extLst>
                </a:gridCol>
                <a:gridCol w="2183895">
                  <a:extLst>
                    <a:ext uri="{9D8B030D-6E8A-4147-A177-3AD203B41FA5}">
                      <a16:colId xmlns:a16="http://schemas.microsoft.com/office/drawing/2014/main" val="1922471109"/>
                    </a:ext>
                  </a:extLst>
                </a:gridCol>
              </a:tblGrid>
              <a:tr h="1365117">
                <a:tc>
                  <a:txBody>
                    <a:bodyPr/>
                    <a:lstStyle/>
                    <a:p>
                      <a:r>
                        <a:rPr lang="fi-FI" sz="3600" dirty="0">
                          <a:latin typeface="Calibri" panose="020F0502020204030204" pitchFamily="34" charset="0"/>
                          <a:cs typeface="Calibri" panose="020F0502020204030204" pitchFamily="34" charset="0"/>
                        </a:rPr>
                        <a:t>Vuosi</a:t>
                      </a:r>
                    </a:p>
                  </a:txBody>
                  <a:tcPr/>
                </a:tc>
                <a:tc>
                  <a:txBody>
                    <a:bodyPr/>
                    <a:lstStyle/>
                    <a:p>
                      <a:r>
                        <a:rPr lang="fi-FI" sz="3600" dirty="0">
                          <a:latin typeface="Calibri" panose="020F0502020204030204" pitchFamily="34" charset="0"/>
                          <a:cs typeface="Calibri" panose="020F0502020204030204" pitchFamily="34" charset="0"/>
                        </a:rPr>
                        <a:t>Syntyneitä</a:t>
                      </a:r>
                    </a:p>
                  </a:txBody>
                  <a:tcPr/>
                </a:tc>
                <a:tc>
                  <a:txBody>
                    <a:bodyPr/>
                    <a:lstStyle/>
                    <a:p>
                      <a:r>
                        <a:rPr lang="fi-FI" sz="3600" dirty="0">
                          <a:latin typeface="Calibri" panose="020F0502020204030204" pitchFamily="34" charset="0"/>
                          <a:cs typeface="Calibri" panose="020F0502020204030204" pitchFamily="34" charset="0"/>
                        </a:rPr>
                        <a:t>Aviottomana syntyneitä, %</a:t>
                      </a:r>
                    </a:p>
                  </a:txBody>
                  <a:tcPr/>
                </a:tc>
                <a:tc>
                  <a:txBody>
                    <a:bodyPr/>
                    <a:lstStyle/>
                    <a:p>
                      <a:r>
                        <a:rPr lang="fi-FI" sz="3600" dirty="0">
                          <a:latin typeface="Calibri" panose="020F0502020204030204" pitchFamily="34" charset="0"/>
                          <a:cs typeface="Calibri" panose="020F0502020204030204" pitchFamily="34" charset="0"/>
                        </a:rPr>
                        <a:t>Avioeroja</a:t>
                      </a:r>
                    </a:p>
                  </a:txBody>
                  <a:tcPr/>
                </a:tc>
                <a:tc>
                  <a:txBody>
                    <a:bodyPr/>
                    <a:lstStyle/>
                    <a:p>
                      <a:r>
                        <a:rPr lang="fi-FI" sz="3600" dirty="0">
                          <a:latin typeface="Calibri" panose="020F0502020204030204" pitchFamily="34" charset="0"/>
                          <a:cs typeface="Calibri" panose="020F0502020204030204" pitchFamily="34" charset="0"/>
                        </a:rPr>
                        <a:t>0-vuotiaana kuolleet</a:t>
                      </a:r>
                    </a:p>
                  </a:txBody>
                  <a:tcPr/>
                </a:tc>
                <a:tc>
                  <a:txBody>
                    <a:bodyPr/>
                    <a:lstStyle/>
                    <a:p>
                      <a:r>
                        <a:rPr lang="fi-FI" sz="3600" dirty="0">
                          <a:latin typeface="Calibri" panose="020F0502020204030204" pitchFamily="34" charset="0"/>
                          <a:cs typeface="Calibri" panose="020F0502020204030204" pitchFamily="34" charset="0"/>
                        </a:rPr>
                        <a:t>Elinajan-odote</a:t>
                      </a:r>
                    </a:p>
                  </a:txBody>
                  <a:tcPr/>
                </a:tc>
                <a:extLst>
                  <a:ext uri="{0D108BD9-81ED-4DB2-BD59-A6C34878D82A}">
                    <a16:rowId xmlns:a16="http://schemas.microsoft.com/office/drawing/2014/main" val="37985218"/>
                  </a:ext>
                </a:extLst>
              </a:tr>
              <a:tr h="785009">
                <a:tc>
                  <a:txBody>
                    <a:bodyPr/>
                    <a:lstStyle/>
                    <a:p>
                      <a:r>
                        <a:rPr lang="fi-FI" sz="3600" dirty="0">
                          <a:latin typeface="Calibri" panose="020F0502020204030204" pitchFamily="34" charset="0"/>
                          <a:cs typeface="Calibri" panose="020F0502020204030204" pitchFamily="34" charset="0"/>
                        </a:rPr>
                        <a:t>1940</a:t>
                      </a:r>
                    </a:p>
                  </a:txBody>
                  <a:tcPr/>
                </a:tc>
                <a:tc>
                  <a:txBody>
                    <a:bodyPr/>
                    <a:lstStyle/>
                    <a:p>
                      <a:r>
                        <a:rPr lang="fi-FI" sz="3600" dirty="0">
                          <a:latin typeface="Calibri" panose="020F0502020204030204" pitchFamily="34" charset="0"/>
                          <a:cs typeface="Calibri" panose="020F0502020204030204" pitchFamily="34" charset="0"/>
                        </a:rPr>
                        <a:t>65 849</a:t>
                      </a:r>
                    </a:p>
                  </a:txBody>
                  <a:tcPr/>
                </a:tc>
                <a:tc>
                  <a:txBody>
                    <a:bodyPr/>
                    <a:lstStyle/>
                    <a:p>
                      <a:r>
                        <a:rPr lang="fi-FI" sz="3600" dirty="0">
                          <a:latin typeface="Calibri" panose="020F0502020204030204" pitchFamily="34" charset="0"/>
                          <a:cs typeface="Calibri" panose="020F0502020204030204" pitchFamily="34" charset="0"/>
                        </a:rPr>
                        <a:t>9,4</a:t>
                      </a:r>
                    </a:p>
                  </a:txBody>
                  <a:tcPr/>
                </a:tc>
                <a:tc>
                  <a:txBody>
                    <a:bodyPr/>
                    <a:lstStyle/>
                    <a:p>
                      <a:r>
                        <a:rPr lang="fi-FI" sz="3600" dirty="0">
                          <a:latin typeface="Calibri" panose="020F0502020204030204" pitchFamily="34" charset="0"/>
                          <a:cs typeface="Calibri" panose="020F0502020204030204" pitchFamily="34" charset="0"/>
                        </a:rPr>
                        <a:t>1 330</a:t>
                      </a:r>
                    </a:p>
                  </a:txBody>
                  <a:tcPr/>
                </a:tc>
                <a:tc>
                  <a:txBody>
                    <a:bodyPr/>
                    <a:lstStyle/>
                    <a:p>
                      <a:r>
                        <a:rPr lang="fi-FI" sz="3600" dirty="0">
                          <a:latin typeface="Calibri" panose="020F0502020204030204" pitchFamily="34" charset="0"/>
                          <a:cs typeface="Calibri" panose="020F0502020204030204" pitchFamily="34" charset="0"/>
                        </a:rPr>
                        <a:t>5 800</a:t>
                      </a:r>
                    </a:p>
                  </a:txBody>
                  <a:tcPr/>
                </a:tc>
                <a:tc>
                  <a:txBody>
                    <a:bodyPr/>
                    <a:lstStyle/>
                    <a:p>
                      <a:r>
                        <a:rPr lang="fi-FI" sz="3600" dirty="0">
                          <a:latin typeface="Calibri" panose="020F0502020204030204" pitchFamily="34" charset="0"/>
                          <a:cs typeface="Calibri" panose="020F0502020204030204" pitchFamily="34" charset="0"/>
                        </a:rPr>
                        <a:t>53/59 v.</a:t>
                      </a:r>
                    </a:p>
                  </a:txBody>
                  <a:tcPr/>
                </a:tc>
                <a:extLst>
                  <a:ext uri="{0D108BD9-81ED-4DB2-BD59-A6C34878D82A}">
                    <a16:rowId xmlns:a16="http://schemas.microsoft.com/office/drawing/2014/main" val="4293903291"/>
                  </a:ext>
                </a:extLst>
              </a:tr>
              <a:tr h="785009">
                <a:tc>
                  <a:txBody>
                    <a:bodyPr/>
                    <a:lstStyle/>
                    <a:p>
                      <a:r>
                        <a:rPr lang="fi-FI" sz="3600" dirty="0">
                          <a:latin typeface="Calibri" panose="020F0502020204030204" pitchFamily="34" charset="0"/>
                          <a:cs typeface="Calibri" panose="020F0502020204030204" pitchFamily="34" charset="0"/>
                        </a:rPr>
                        <a:t>1950</a:t>
                      </a:r>
                    </a:p>
                  </a:txBody>
                  <a:tcPr/>
                </a:tc>
                <a:tc>
                  <a:txBody>
                    <a:bodyPr/>
                    <a:lstStyle/>
                    <a:p>
                      <a:r>
                        <a:rPr lang="fi-FI" sz="3600" dirty="0">
                          <a:latin typeface="Calibri" panose="020F0502020204030204" pitchFamily="34" charset="0"/>
                          <a:cs typeface="Calibri" panose="020F0502020204030204" pitchFamily="34" charset="0"/>
                        </a:rPr>
                        <a:t>98 065</a:t>
                      </a:r>
                    </a:p>
                  </a:txBody>
                  <a:tcPr/>
                </a:tc>
                <a:tc>
                  <a:txBody>
                    <a:bodyPr/>
                    <a:lstStyle/>
                    <a:p>
                      <a:r>
                        <a:rPr lang="fi-FI" sz="3600" dirty="0">
                          <a:latin typeface="Calibri" panose="020F0502020204030204" pitchFamily="34" charset="0"/>
                          <a:cs typeface="Calibri" panose="020F0502020204030204" pitchFamily="34" charset="0"/>
                        </a:rPr>
                        <a:t>5,2</a:t>
                      </a:r>
                    </a:p>
                  </a:txBody>
                  <a:tcPr/>
                </a:tc>
                <a:tc>
                  <a:txBody>
                    <a:bodyPr/>
                    <a:lstStyle/>
                    <a:p>
                      <a:r>
                        <a:rPr lang="fi-FI" sz="3600" dirty="0">
                          <a:latin typeface="Calibri" panose="020F0502020204030204" pitchFamily="34" charset="0"/>
                          <a:cs typeface="Calibri" panose="020F0502020204030204" pitchFamily="34" charset="0"/>
                        </a:rPr>
                        <a:t>3 700</a:t>
                      </a:r>
                    </a:p>
                  </a:txBody>
                  <a:tcPr/>
                </a:tc>
                <a:tc>
                  <a:txBody>
                    <a:bodyPr/>
                    <a:lstStyle/>
                    <a:p>
                      <a:r>
                        <a:rPr lang="fi-FI" sz="3600" dirty="0">
                          <a:latin typeface="Calibri" panose="020F0502020204030204" pitchFamily="34" charset="0"/>
                          <a:cs typeface="Calibri" panose="020F0502020204030204" pitchFamily="34" charset="0"/>
                        </a:rPr>
                        <a:t>4 300</a:t>
                      </a:r>
                    </a:p>
                  </a:txBody>
                  <a:tcPr/>
                </a:tc>
                <a:tc>
                  <a:txBody>
                    <a:bodyPr/>
                    <a:lstStyle/>
                    <a:p>
                      <a:r>
                        <a:rPr lang="fi-FI" sz="3600" dirty="0">
                          <a:latin typeface="Calibri" panose="020F0502020204030204" pitchFamily="34" charset="0"/>
                          <a:cs typeface="Calibri" panose="020F0502020204030204" pitchFamily="34" charset="0"/>
                        </a:rPr>
                        <a:t>58/65 v.</a:t>
                      </a:r>
                    </a:p>
                  </a:txBody>
                  <a:tcPr/>
                </a:tc>
                <a:extLst>
                  <a:ext uri="{0D108BD9-81ED-4DB2-BD59-A6C34878D82A}">
                    <a16:rowId xmlns:a16="http://schemas.microsoft.com/office/drawing/2014/main" val="4262636742"/>
                  </a:ext>
                </a:extLst>
              </a:tr>
              <a:tr h="785009">
                <a:tc>
                  <a:txBody>
                    <a:bodyPr/>
                    <a:lstStyle/>
                    <a:p>
                      <a:r>
                        <a:rPr lang="fi-FI" sz="3600" dirty="0">
                          <a:latin typeface="Calibri" panose="020F0502020204030204" pitchFamily="34" charset="0"/>
                          <a:cs typeface="Calibri" panose="020F0502020204030204" pitchFamily="34" charset="0"/>
                        </a:rPr>
                        <a:t>1960</a:t>
                      </a:r>
                    </a:p>
                  </a:txBody>
                  <a:tcPr/>
                </a:tc>
                <a:tc>
                  <a:txBody>
                    <a:bodyPr/>
                    <a:lstStyle/>
                    <a:p>
                      <a:r>
                        <a:rPr lang="fi-FI" sz="3600" dirty="0">
                          <a:latin typeface="Calibri" panose="020F0502020204030204" pitchFamily="34" charset="0"/>
                          <a:cs typeface="Calibri" panose="020F0502020204030204" pitchFamily="34" charset="0"/>
                        </a:rPr>
                        <a:t>82 129</a:t>
                      </a:r>
                    </a:p>
                  </a:txBody>
                  <a:tcPr/>
                </a:tc>
                <a:tc>
                  <a:txBody>
                    <a:bodyPr/>
                    <a:lstStyle/>
                    <a:p>
                      <a:r>
                        <a:rPr lang="fi-FI" sz="3600" dirty="0">
                          <a:latin typeface="Calibri" panose="020F0502020204030204" pitchFamily="34" charset="0"/>
                          <a:cs typeface="Calibri" panose="020F0502020204030204" pitchFamily="34" charset="0"/>
                        </a:rPr>
                        <a:t>4,0</a:t>
                      </a:r>
                    </a:p>
                  </a:txBody>
                  <a:tcPr/>
                </a:tc>
                <a:tc>
                  <a:txBody>
                    <a:bodyPr/>
                    <a:lstStyle/>
                    <a:p>
                      <a:r>
                        <a:rPr lang="fi-FI" sz="3600" dirty="0">
                          <a:latin typeface="Calibri" panose="020F0502020204030204" pitchFamily="34" charset="0"/>
                          <a:cs typeface="Calibri" panose="020F0502020204030204" pitchFamily="34" charset="0"/>
                        </a:rPr>
                        <a:t>3 700</a:t>
                      </a:r>
                    </a:p>
                  </a:txBody>
                  <a:tcPr/>
                </a:tc>
                <a:tc>
                  <a:txBody>
                    <a:bodyPr/>
                    <a:lstStyle/>
                    <a:p>
                      <a:r>
                        <a:rPr lang="fi-FI" sz="3600" dirty="0">
                          <a:latin typeface="Calibri" panose="020F0502020204030204" pitchFamily="34" charset="0"/>
                          <a:cs typeface="Calibri" panose="020F0502020204030204" pitchFamily="34" charset="0"/>
                        </a:rPr>
                        <a:t>1 700</a:t>
                      </a:r>
                    </a:p>
                  </a:txBody>
                  <a:tcPr/>
                </a:tc>
                <a:tc>
                  <a:txBody>
                    <a:bodyPr/>
                    <a:lstStyle/>
                    <a:p>
                      <a:r>
                        <a:rPr lang="fi-FI" sz="3600" dirty="0">
                          <a:latin typeface="Calibri" panose="020F0502020204030204" pitchFamily="34" charset="0"/>
                          <a:cs typeface="Calibri" panose="020F0502020204030204" pitchFamily="34" charset="0"/>
                        </a:rPr>
                        <a:t>64/71 v.</a:t>
                      </a:r>
                    </a:p>
                  </a:txBody>
                  <a:tcPr/>
                </a:tc>
                <a:extLst>
                  <a:ext uri="{0D108BD9-81ED-4DB2-BD59-A6C34878D82A}">
                    <a16:rowId xmlns:a16="http://schemas.microsoft.com/office/drawing/2014/main" val="769174043"/>
                  </a:ext>
                </a:extLst>
              </a:tr>
              <a:tr h="785009">
                <a:tc>
                  <a:txBody>
                    <a:bodyPr/>
                    <a:lstStyle/>
                    <a:p>
                      <a:r>
                        <a:rPr lang="fi-FI" sz="3600" dirty="0">
                          <a:latin typeface="Calibri" panose="020F0502020204030204" pitchFamily="34" charset="0"/>
                          <a:cs typeface="Calibri" panose="020F0502020204030204" pitchFamily="34" charset="0"/>
                        </a:rPr>
                        <a:t>1970</a:t>
                      </a:r>
                    </a:p>
                  </a:txBody>
                  <a:tcPr/>
                </a:tc>
                <a:tc>
                  <a:txBody>
                    <a:bodyPr/>
                    <a:lstStyle/>
                    <a:p>
                      <a:r>
                        <a:rPr lang="fi-FI" sz="3600" dirty="0">
                          <a:latin typeface="Calibri" panose="020F0502020204030204" pitchFamily="34" charset="0"/>
                          <a:cs typeface="Calibri" panose="020F0502020204030204" pitchFamily="34" charset="0"/>
                        </a:rPr>
                        <a:t>64 559</a:t>
                      </a:r>
                    </a:p>
                  </a:txBody>
                  <a:tcPr/>
                </a:tc>
                <a:tc>
                  <a:txBody>
                    <a:bodyPr/>
                    <a:lstStyle/>
                    <a:p>
                      <a:r>
                        <a:rPr lang="fi-FI" sz="3600" dirty="0">
                          <a:latin typeface="Calibri" panose="020F0502020204030204" pitchFamily="34" charset="0"/>
                          <a:cs typeface="Calibri" panose="020F0502020204030204" pitchFamily="34" charset="0"/>
                        </a:rPr>
                        <a:t>5,8</a:t>
                      </a:r>
                    </a:p>
                  </a:txBody>
                  <a:tcPr/>
                </a:tc>
                <a:tc>
                  <a:txBody>
                    <a:bodyPr/>
                    <a:lstStyle/>
                    <a:p>
                      <a:r>
                        <a:rPr lang="fi-FI" sz="3600" dirty="0">
                          <a:latin typeface="Calibri" panose="020F0502020204030204" pitchFamily="34" charset="0"/>
                          <a:cs typeface="Calibri" panose="020F0502020204030204" pitchFamily="34" charset="0"/>
                        </a:rPr>
                        <a:t>6 000</a:t>
                      </a:r>
                    </a:p>
                  </a:txBody>
                  <a:tcPr/>
                </a:tc>
                <a:tc>
                  <a:txBody>
                    <a:bodyPr/>
                    <a:lstStyle/>
                    <a:p>
                      <a:r>
                        <a:rPr lang="fi-FI" sz="3600" dirty="0">
                          <a:latin typeface="Calibri" panose="020F0502020204030204" pitchFamily="34" charset="0"/>
                          <a:cs typeface="Calibri" panose="020F0502020204030204" pitchFamily="34" charset="0"/>
                        </a:rPr>
                        <a:t>850</a:t>
                      </a:r>
                    </a:p>
                  </a:txBody>
                  <a:tcPr/>
                </a:tc>
                <a:tc>
                  <a:txBody>
                    <a:bodyPr/>
                    <a:lstStyle/>
                    <a:p>
                      <a:r>
                        <a:rPr lang="fi-FI" sz="3600" dirty="0">
                          <a:latin typeface="Calibri" panose="020F0502020204030204" pitchFamily="34" charset="0"/>
                          <a:cs typeface="Calibri" panose="020F0502020204030204" pitchFamily="34" charset="0"/>
                        </a:rPr>
                        <a:t>65/73 v.</a:t>
                      </a:r>
                    </a:p>
                  </a:txBody>
                  <a:tcPr/>
                </a:tc>
                <a:extLst>
                  <a:ext uri="{0D108BD9-81ED-4DB2-BD59-A6C34878D82A}">
                    <a16:rowId xmlns:a16="http://schemas.microsoft.com/office/drawing/2014/main" val="339358153"/>
                  </a:ext>
                </a:extLst>
              </a:tr>
              <a:tr h="785009">
                <a:tc>
                  <a:txBody>
                    <a:bodyPr/>
                    <a:lstStyle/>
                    <a:p>
                      <a:r>
                        <a:rPr lang="fi-FI" sz="3600" dirty="0">
                          <a:latin typeface="Calibri" panose="020F0502020204030204" pitchFamily="34" charset="0"/>
                          <a:cs typeface="Calibri" panose="020F0502020204030204" pitchFamily="34" charset="0"/>
                        </a:rPr>
                        <a:t>1980</a:t>
                      </a:r>
                    </a:p>
                  </a:txBody>
                  <a:tcPr/>
                </a:tc>
                <a:tc>
                  <a:txBody>
                    <a:bodyPr/>
                    <a:lstStyle/>
                    <a:p>
                      <a:r>
                        <a:rPr lang="fi-FI" sz="3600" dirty="0">
                          <a:latin typeface="Calibri" panose="020F0502020204030204" pitchFamily="34" charset="0"/>
                          <a:cs typeface="Calibri" panose="020F0502020204030204" pitchFamily="34" charset="0"/>
                        </a:rPr>
                        <a:t>63 064</a:t>
                      </a:r>
                    </a:p>
                  </a:txBody>
                  <a:tcPr/>
                </a:tc>
                <a:tc>
                  <a:txBody>
                    <a:bodyPr/>
                    <a:lstStyle/>
                    <a:p>
                      <a:r>
                        <a:rPr lang="fi-FI" sz="3600" dirty="0">
                          <a:latin typeface="Calibri" panose="020F0502020204030204" pitchFamily="34" charset="0"/>
                          <a:cs typeface="Calibri" panose="020F0502020204030204" pitchFamily="34" charset="0"/>
                        </a:rPr>
                        <a:t>13,1</a:t>
                      </a:r>
                    </a:p>
                  </a:txBody>
                  <a:tcPr/>
                </a:tc>
                <a:tc>
                  <a:txBody>
                    <a:bodyPr/>
                    <a:lstStyle/>
                    <a:p>
                      <a:r>
                        <a:rPr lang="fi-FI" sz="3600" dirty="0">
                          <a:latin typeface="Calibri" panose="020F0502020204030204" pitchFamily="34" charset="0"/>
                          <a:cs typeface="Calibri" panose="020F0502020204030204" pitchFamily="34" charset="0"/>
                        </a:rPr>
                        <a:t>9 500</a:t>
                      </a:r>
                    </a:p>
                  </a:txBody>
                  <a:tcPr/>
                </a:tc>
                <a:tc>
                  <a:txBody>
                    <a:bodyPr/>
                    <a:lstStyle/>
                    <a:p>
                      <a:r>
                        <a:rPr lang="fi-FI" sz="3600" dirty="0">
                          <a:latin typeface="Calibri" panose="020F0502020204030204" pitchFamily="34" charset="0"/>
                          <a:cs typeface="Calibri" panose="020F0502020204030204" pitchFamily="34" charset="0"/>
                        </a:rPr>
                        <a:t>480</a:t>
                      </a:r>
                    </a:p>
                  </a:txBody>
                  <a:tcPr/>
                </a:tc>
                <a:tc>
                  <a:txBody>
                    <a:bodyPr/>
                    <a:lstStyle/>
                    <a:p>
                      <a:r>
                        <a:rPr lang="fi-FI" sz="3600" dirty="0">
                          <a:latin typeface="Calibri" panose="020F0502020204030204" pitchFamily="34" charset="0"/>
                          <a:cs typeface="Calibri" panose="020F0502020204030204" pitchFamily="34" charset="0"/>
                        </a:rPr>
                        <a:t>69/77 v.</a:t>
                      </a:r>
                    </a:p>
                  </a:txBody>
                  <a:tcPr/>
                </a:tc>
                <a:extLst>
                  <a:ext uri="{0D108BD9-81ED-4DB2-BD59-A6C34878D82A}">
                    <a16:rowId xmlns:a16="http://schemas.microsoft.com/office/drawing/2014/main" val="3636647197"/>
                  </a:ext>
                </a:extLst>
              </a:tr>
              <a:tr h="785009">
                <a:tc>
                  <a:txBody>
                    <a:bodyPr/>
                    <a:lstStyle/>
                    <a:p>
                      <a:r>
                        <a:rPr lang="fi-FI" sz="3600" dirty="0">
                          <a:latin typeface="Calibri" panose="020F0502020204030204" pitchFamily="34" charset="0"/>
                          <a:cs typeface="Calibri" panose="020F0502020204030204" pitchFamily="34" charset="0"/>
                        </a:rPr>
                        <a:t>1990</a:t>
                      </a:r>
                    </a:p>
                  </a:txBody>
                  <a:tcPr/>
                </a:tc>
                <a:tc>
                  <a:txBody>
                    <a:bodyPr/>
                    <a:lstStyle/>
                    <a:p>
                      <a:r>
                        <a:rPr lang="fi-FI" sz="3600" dirty="0">
                          <a:latin typeface="Calibri" panose="020F0502020204030204" pitchFamily="34" charset="0"/>
                          <a:cs typeface="Calibri" panose="020F0502020204030204" pitchFamily="34" charset="0"/>
                        </a:rPr>
                        <a:t>65 549</a:t>
                      </a:r>
                    </a:p>
                  </a:txBody>
                  <a:tcPr/>
                </a:tc>
                <a:tc>
                  <a:txBody>
                    <a:bodyPr/>
                    <a:lstStyle/>
                    <a:p>
                      <a:r>
                        <a:rPr lang="fi-FI" sz="3600" dirty="0">
                          <a:latin typeface="Calibri" panose="020F0502020204030204" pitchFamily="34" charset="0"/>
                          <a:cs typeface="Calibri" panose="020F0502020204030204" pitchFamily="34" charset="0"/>
                        </a:rPr>
                        <a:t>25,2</a:t>
                      </a:r>
                    </a:p>
                  </a:txBody>
                  <a:tcPr/>
                </a:tc>
                <a:tc>
                  <a:txBody>
                    <a:bodyPr/>
                    <a:lstStyle/>
                    <a:p>
                      <a:r>
                        <a:rPr lang="fi-FI" sz="3600" dirty="0">
                          <a:latin typeface="Calibri" panose="020F0502020204030204" pitchFamily="34" charset="0"/>
                          <a:cs typeface="Calibri" panose="020F0502020204030204" pitchFamily="34" charset="0"/>
                        </a:rPr>
                        <a:t>13 100</a:t>
                      </a:r>
                    </a:p>
                  </a:txBody>
                  <a:tcPr/>
                </a:tc>
                <a:tc>
                  <a:txBody>
                    <a:bodyPr/>
                    <a:lstStyle/>
                    <a:p>
                      <a:r>
                        <a:rPr lang="fi-FI" sz="3600" dirty="0">
                          <a:latin typeface="Calibri" panose="020F0502020204030204" pitchFamily="34" charset="0"/>
                          <a:cs typeface="Calibri" panose="020F0502020204030204" pitchFamily="34" charset="0"/>
                        </a:rPr>
                        <a:t>370</a:t>
                      </a:r>
                    </a:p>
                  </a:txBody>
                  <a:tcPr/>
                </a:tc>
                <a:tc>
                  <a:txBody>
                    <a:bodyPr/>
                    <a:lstStyle/>
                    <a:p>
                      <a:r>
                        <a:rPr lang="fi-FI" sz="3600" dirty="0">
                          <a:latin typeface="Calibri" panose="020F0502020204030204" pitchFamily="34" charset="0"/>
                          <a:cs typeface="Calibri" panose="020F0502020204030204" pitchFamily="34" charset="0"/>
                        </a:rPr>
                        <a:t>70/78 v.</a:t>
                      </a:r>
                    </a:p>
                  </a:txBody>
                  <a:tcPr/>
                </a:tc>
                <a:extLst>
                  <a:ext uri="{0D108BD9-81ED-4DB2-BD59-A6C34878D82A}">
                    <a16:rowId xmlns:a16="http://schemas.microsoft.com/office/drawing/2014/main" val="2695599315"/>
                  </a:ext>
                </a:extLst>
              </a:tr>
              <a:tr h="785009">
                <a:tc>
                  <a:txBody>
                    <a:bodyPr/>
                    <a:lstStyle/>
                    <a:p>
                      <a:r>
                        <a:rPr lang="fi-FI" sz="3600" dirty="0">
                          <a:latin typeface="Calibri" panose="020F0502020204030204" pitchFamily="34" charset="0"/>
                          <a:cs typeface="Calibri" panose="020F0502020204030204" pitchFamily="34" charset="0"/>
                        </a:rPr>
                        <a:t>1998</a:t>
                      </a:r>
                    </a:p>
                  </a:txBody>
                  <a:tcPr/>
                </a:tc>
                <a:tc>
                  <a:txBody>
                    <a:bodyPr/>
                    <a:lstStyle/>
                    <a:p>
                      <a:r>
                        <a:rPr lang="fi-FI" sz="3600" dirty="0">
                          <a:latin typeface="Calibri" panose="020F0502020204030204" pitchFamily="34" charset="0"/>
                          <a:cs typeface="Calibri" panose="020F0502020204030204" pitchFamily="34" charset="0"/>
                        </a:rPr>
                        <a:t>57 100</a:t>
                      </a:r>
                    </a:p>
                  </a:txBody>
                  <a:tcPr/>
                </a:tc>
                <a:tc>
                  <a:txBody>
                    <a:bodyPr/>
                    <a:lstStyle/>
                    <a:p>
                      <a:r>
                        <a:rPr lang="fi-FI" sz="3600" dirty="0">
                          <a:latin typeface="Calibri" panose="020F0502020204030204" pitchFamily="34" charset="0"/>
                          <a:cs typeface="Calibri" panose="020F0502020204030204" pitchFamily="34" charset="0"/>
                        </a:rPr>
                        <a:t>37,2</a:t>
                      </a:r>
                    </a:p>
                  </a:txBody>
                  <a:tcPr/>
                </a:tc>
                <a:tc>
                  <a:txBody>
                    <a:bodyPr/>
                    <a:lstStyle/>
                    <a:p>
                      <a:r>
                        <a:rPr lang="fi-FI" sz="3600" dirty="0">
                          <a:latin typeface="Calibri" panose="020F0502020204030204" pitchFamily="34" charset="0"/>
                          <a:cs typeface="Calibri" panose="020F0502020204030204" pitchFamily="34" charset="0"/>
                        </a:rPr>
                        <a:t>13 800</a:t>
                      </a:r>
                    </a:p>
                  </a:txBody>
                  <a:tcPr/>
                </a:tc>
                <a:tc>
                  <a:txBody>
                    <a:bodyPr/>
                    <a:lstStyle/>
                    <a:p>
                      <a:r>
                        <a:rPr lang="fi-FI" sz="3600" dirty="0">
                          <a:latin typeface="Calibri" panose="020F0502020204030204" pitchFamily="34" charset="0"/>
                          <a:cs typeface="Calibri" panose="020F0502020204030204" pitchFamily="34" charset="0"/>
                        </a:rPr>
                        <a:t>240</a:t>
                      </a:r>
                    </a:p>
                  </a:txBody>
                  <a:tcPr/>
                </a:tc>
                <a:tc>
                  <a:txBody>
                    <a:bodyPr/>
                    <a:lstStyle/>
                    <a:p>
                      <a:r>
                        <a:rPr lang="fi-FI" sz="3600" dirty="0">
                          <a:latin typeface="Calibri" panose="020F0502020204030204" pitchFamily="34" charset="0"/>
                          <a:cs typeface="Calibri" panose="020F0502020204030204" pitchFamily="34" charset="0"/>
                        </a:rPr>
                        <a:t>73/80 v.</a:t>
                      </a:r>
                    </a:p>
                  </a:txBody>
                  <a:tcPr/>
                </a:tc>
                <a:extLst>
                  <a:ext uri="{0D108BD9-81ED-4DB2-BD59-A6C34878D82A}">
                    <a16:rowId xmlns:a16="http://schemas.microsoft.com/office/drawing/2014/main" val="458607940"/>
                  </a:ext>
                </a:extLst>
              </a:tr>
              <a:tr h="785009">
                <a:tc>
                  <a:txBody>
                    <a:bodyPr/>
                    <a:lstStyle/>
                    <a:p>
                      <a:r>
                        <a:rPr lang="fi-FI" sz="3600" dirty="0">
                          <a:latin typeface="Calibri" panose="020F0502020204030204" pitchFamily="34" charset="0"/>
                          <a:cs typeface="Calibri" panose="020F0502020204030204" pitchFamily="34" charset="0"/>
                        </a:rPr>
                        <a:t>2007</a:t>
                      </a:r>
                    </a:p>
                  </a:txBody>
                  <a:tcPr/>
                </a:tc>
                <a:tc>
                  <a:txBody>
                    <a:bodyPr/>
                    <a:lstStyle/>
                    <a:p>
                      <a:r>
                        <a:rPr lang="fi-FI" sz="3600" dirty="0">
                          <a:latin typeface="Calibri" panose="020F0502020204030204" pitchFamily="34" charset="0"/>
                          <a:cs typeface="Calibri" panose="020F0502020204030204" pitchFamily="34" charset="0"/>
                        </a:rPr>
                        <a:t>58 729</a:t>
                      </a:r>
                    </a:p>
                  </a:txBody>
                  <a:tcPr/>
                </a:tc>
                <a:tc>
                  <a:txBody>
                    <a:bodyPr/>
                    <a:lstStyle/>
                    <a:p>
                      <a:r>
                        <a:rPr lang="fi-FI" sz="3600" dirty="0">
                          <a:latin typeface="Calibri" panose="020F0502020204030204" pitchFamily="34" charset="0"/>
                          <a:cs typeface="Calibri" panose="020F0502020204030204" pitchFamily="34" charset="0"/>
                        </a:rPr>
                        <a:t>40,6</a:t>
                      </a:r>
                    </a:p>
                  </a:txBody>
                  <a:tcPr/>
                </a:tc>
                <a:tc>
                  <a:txBody>
                    <a:bodyPr/>
                    <a:lstStyle/>
                    <a:p>
                      <a:r>
                        <a:rPr lang="fi-FI" sz="3600" dirty="0">
                          <a:latin typeface="Calibri" panose="020F0502020204030204" pitchFamily="34" charset="0"/>
                          <a:cs typeface="Calibri" panose="020F0502020204030204" pitchFamily="34" charset="0"/>
                        </a:rPr>
                        <a:t>13 224</a:t>
                      </a:r>
                    </a:p>
                  </a:txBody>
                  <a:tcPr/>
                </a:tc>
                <a:tc>
                  <a:txBody>
                    <a:bodyPr/>
                    <a:lstStyle/>
                    <a:p>
                      <a:r>
                        <a:rPr lang="fi-FI" sz="3600" dirty="0">
                          <a:latin typeface="Calibri" panose="020F0502020204030204" pitchFamily="34" charset="0"/>
                          <a:cs typeface="Calibri" panose="020F0502020204030204" pitchFamily="34" charset="0"/>
                        </a:rPr>
                        <a:t>161</a:t>
                      </a:r>
                    </a:p>
                  </a:txBody>
                  <a:tcPr/>
                </a:tc>
                <a:tc>
                  <a:txBody>
                    <a:bodyPr/>
                    <a:lstStyle/>
                    <a:p>
                      <a:r>
                        <a:rPr lang="fi-FI" sz="3600" dirty="0">
                          <a:latin typeface="Calibri" panose="020F0502020204030204" pitchFamily="34" charset="0"/>
                          <a:cs typeface="Calibri" panose="020F0502020204030204" pitchFamily="34" charset="0"/>
                        </a:rPr>
                        <a:t>75/82 v.</a:t>
                      </a:r>
                    </a:p>
                  </a:txBody>
                  <a:tcPr/>
                </a:tc>
                <a:extLst>
                  <a:ext uri="{0D108BD9-81ED-4DB2-BD59-A6C34878D82A}">
                    <a16:rowId xmlns:a16="http://schemas.microsoft.com/office/drawing/2014/main" val="498123183"/>
                  </a:ext>
                </a:extLst>
              </a:tr>
              <a:tr h="785009">
                <a:tc>
                  <a:txBody>
                    <a:bodyPr/>
                    <a:lstStyle/>
                    <a:p>
                      <a:r>
                        <a:rPr lang="fi-FI" sz="3600" dirty="0">
                          <a:latin typeface="Calibri" panose="020F0502020204030204" pitchFamily="34" charset="0"/>
                          <a:cs typeface="Calibri" panose="020F0502020204030204" pitchFamily="34" charset="0"/>
                        </a:rPr>
                        <a:t>2021</a:t>
                      </a:r>
                    </a:p>
                  </a:txBody>
                  <a:tcPr/>
                </a:tc>
                <a:tc>
                  <a:txBody>
                    <a:bodyPr/>
                    <a:lstStyle/>
                    <a:p>
                      <a:r>
                        <a:rPr lang="fi-FI" sz="3600" dirty="0">
                          <a:latin typeface="Calibri" panose="020F0502020204030204" pitchFamily="34" charset="0"/>
                          <a:cs typeface="Calibri" panose="020F0502020204030204" pitchFamily="34" charset="0"/>
                        </a:rPr>
                        <a:t>49 594</a:t>
                      </a:r>
                    </a:p>
                  </a:txBody>
                  <a:tcPr/>
                </a:tc>
                <a:tc>
                  <a:txBody>
                    <a:bodyPr/>
                    <a:lstStyle/>
                    <a:p>
                      <a:r>
                        <a:rPr lang="fi-FI" sz="3600" dirty="0">
                          <a:latin typeface="Calibri" panose="020F0502020204030204" pitchFamily="34" charset="0"/>
                          <a:cs typeface="Calibri" panose="020F0502020204030204" pitchFamily="34" charset="0"/>
                        </a:rPr>
                        <a:t>47,7</a:t>
                      </a:r>
                    </a:p>
                  </a:txBody>
                  <a:tcPr/>
                </a:tc>
                <a:tc>
                  <a:txBody>
                    <a:bodyPr/>
                    <a:lstStyle/>
                    <a:p>
                      <a:r>
                        <a:rPr lang="fi-FI" sz="3600" dirty="0">
                          <a:latin typeface="Calibri" panose="020F0502020204030204" pitchFamily="34" charset="0"/>
                          <a:cs typeface="Calibri" panose="020F0502020204030204" pitchFamily="34" charset="0"/>
                        </a:rPr>
                        <a:t>12 166</a:t>
                      </a:r>
                    </a:p>
                  </a:txBody>
                  <a:tcPr/>
                </a:tc>
                <a:tc>
                  <a:txBody>
                    <a:bodyPr/>
                    <a:lstStyle/>
                    <a:p>
                      <a:r>
                        <a:rPr lang="fi-FI" sz="3600" dirty="0">
                          <a:latin typeface="Calibri" panose="020F0502020204030204" pitchFamily="34" charset="0"/>
                          <a:cs typeface="Calibri" panose="020F0502020204030204" pitchFamily="34" charset="0"/>
                        </a:rPr>
                        <a:t>88</a:t>
                      </a:r>
                    </a:p>
                  </a:txBody>
                  <a:tcPr/>
                </a:tc>
                <a:tc>
                  <a:txBody>
                    <a:bodyPr/>
                    <a:lstStyle/>
                    <a:p>
                      <a:r>
                        <a:rPr lang="fi-FI" sz="3600" dirty="0">
                          <a:latin typeface="Calibri" panose="020F0502020204030204" pitchFamily="34" charset="0"/>
                          <a:cs typeface="Calibri" panose="020F0502020204030204" pitchFamily="34" charset="0"/>
                        </a:rPr>
                        <a:t>79/84 v.</a:t>
                      </a:r>
                    </a:p>
                  </a:txBody>
                  <a:tcPr/>
                </a:tc>
                <a:extLst>
                  <a:ext uri="{0D108BD9-81ED-4DB2-BD59-A6C34878D82A}">
                    <a16:rowId xmlns:a16="http://schemas.microsoft.com/office/drawing/2014/main" val="1607194162"/>
                  </a:ext>
                </a:extLst>
              </a:tr>
            </a:tbl>
          </a:graphicData>
        </a:graphic>
      </p:graphicFrame>
      <p:sp>
        <p:nvSpPr>
          <p:cNvPr id="19" name="Tekstiruutu 18">
            <a:extLst>
              <a:ext uri="{FF2B5EF4-FFF2-40B4-BE49-F238E27FC236}">
                <a16:creationId xmlns:a16="http://schemas.microsoft.com/office/drawing/2014/main" id="{41D9D163-96BE-C00A-15DB-752B21F8BB7E}"/>
              </a:ext>
            </a:extLst>
          </p:cNvPr>
          <p:cNvSpPr txBox="1"/>
          <p:nvPr/>
        </p:nvSpPr>
        <p:spPr>
          <a:xfrm>
            <a:off x="18611514" y="11961198"/>
            <a:ext cx="5486400" cy="415498"/>
          </a:xfrm>
          <a:prstGeom prst="rect">
            <a:avLst/>
          </a:prstGeom>
          <a:noFill/>
        </p:spPr>
        <p:txBody>
          <a:bodyPr wrap="square" rtlCol="0">
            <a:spAutoFit/>
          </a:bodyPr>
          <a:lstStyle/>
          <a:p>
            <a:pPr algn="r"/>
            <a:r>
              <a:rPr lang="fi-FI" sz="2100" dirty="0">
                <a:latin typeface="Calibri" panose="020F0502020204030204" pitchFamily="34" charset="0"/>
                <a:cs typeface="Calibri" panose="020F0502020204030204" pitchFamily="34" charset="0"/>
              </a:rPr>
              <a:t>Lähde: Tilastokeskus</a:t>
            </a:r>
          </a:p>
        </p:txBody>
      </p:sp>
    </p:spTree>
    <p:extLst>
      <p:ext uri="{BB962C8B-B14F-4D97-AF65-F5344CB8AC3E}">
        <p14:creationId xmlns:p14="http://schemas.microsoft.com/office/powerpoint/2010/main" val="208839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Opettajalle</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extLst>
      <p:ext uri="{BB962C8B-B14F-4D97-AF65-F5344CB8AC3E}">
        <p14:creationId xmlns:p14="http://schemas.microsoft.com/office/powerpoint/2010/main" val="1821192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xfrm>
            <a:off x="1676401" y="0"/>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Näkökulmia tehtävään</a:t>
            </a:r>
            <a:endParaRPr dirty="0">
              <a:solidFill>
                <a:srgbClr val="FF0000"/>
              </a:solidFill>
            </a:endParaRPr>
          </a:p>
        </p:txBody>
      </p:sp>
      <p:sp>
        <p:nvSpPr>
          <p:cNvPr id="103" name="Google Shape;103;p12"/>
          <p:cNvSpPr txBox="1">
            <a:spLocks noGrp="1"/>
          </p:cNvSpPr>
          <p:nvPr>
            <p:ph type="body" idx="1"/>
          </p:nvPr>
        </p:nvSpPr>
        <p:spPr>
          <a:xfrm>
            <a:off x="478944" y="3745464"/>
            <a:ext cx="10515600" cy="8145947"/>
          </a:xfrm>
          <a:prstGeom prst="rect">
            <a:avLst/>
          </a:prstGeom>
          <a:noFill/>
          <a:ln>
            <a:noFill/>
          </a:ln>
        </p:spPr>
        <p:txBody>
          <a:bodyPr spcFirstLastPara="1" wrap="square" lIns="91425" tIns="45700" rIns="91425" bIns="45700" anchor="t" anchorCtr="0">
            <a:normAutofit/>
          </a:bodyPr>
          <a:lstStyle/>
          <a:p>
            <a:pPr marL="857250" lvl="0" indent="-857250" algn="l" rtl="0">
              <a:spcBef>
                <a:spcPts val="2000"/>
              </a:spcBef>
              <a:spcAft>
                <a:spcPts val="0"/>
              </a:spcAft>
              <a:buFont typeface="Arial" panose="020B0604020202020204" pitchFamily="34" charset="0"/>
              <a:buChar char="•"/>
            </a:pPr>
            <a:r>
              <a:rPr lang="fi-FI" sz="5400" dirty="0"/>
              <a:t>Tämä on tyypillinen taulukko, jonka tulkinnassa edellytetään pitkän aikavälin kehityksen ymmärtämistä.</a:t>
            </a:r>
          </a:p>
          <a:p>
            <a:pPr marL="857250" lvl="0" indent="-857250" algn="l" rtl="0">
              <a:spcBef>
                <a:spcPts val="2000"/>
              </a:spcBef>
              <a:spcAft>
                <a:spcPts val="0"/>
              </a:spcAft>
              <a:buFont typeface="Arial" panose="020B0604020202020204" pitchFamily="34" charset="0"/>
              <a:buChar char="•"/>
            </a:pPr>
            <a:r>
              <a:rPr lang="fi-FI" sz="5400" dirty="0"/>
              <a:t>Taulukko on oppiainerajat ylittävä, koska sen aihe liittyy olennaisesti myös yhteiskuntaoppiin.</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5</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
        <p:nvSpPr>
          <p:cNvPr id="19" name="Tekstiruutu 18">
            <a:extLst>
              <a:ext uri="{FF2B5EF4-FFF2-40B4-BE49-F238E27FC236}">
                <a16:creationId xmlns:a16="http://schemas.microsoft.com/office/drawing/2014/main" id="{41D9D163-96BE-C00A-15DB-752B21F8BB7E}"/>
              </a:ext>
            </a:extLst>
          </p:cNvPr>
          <p:cNvSpPr txBox="1"/>
          <p:nvPr/>
        </p:nvSpPr>
        <p:spPr>
          <a:xfrm>
            <a:off x="18611514" y="11961198"/>
            <a:ext cx="5486400" cy="415498"/>
          </a:xfrm>
          <a:prstGeom prst="rect">
            <a:avLst/>
          </a:prstGeom>
          <a:noFill/>
        </p:spPr>
        <p:txBody>
          <a:bodyPr wrap="square" rtlCol="0">
            <a:spAutoFit/>
          </a:bodyPr>
          <a:lstStyle/>
          <a:p>
            <a:pPr algn="r"/>
            <a:r>
              <a:rPr lang="fi-FI" sz="2100" dirty="0">
                <a:latin typeface="Calibri" panose="020F0502020204030204" pitchFamily="34" charset="0"/>
                <a:cs typeface="Calibri" panose="020F0502020204030204" pitchFamily="34" charset="0"/>
              </a:rPr>
              <a:t>Lähde: Tilastokeskus</a:t>
            </a:r>
          </a:p>
        </p:txBody>
      </p:sp>
      <p:graphicFrame>
        <p:nvGraphicFramePr>
          <p:cNvPr id="2" name="Taulukko 18">
            <a:extLst>
              <a:ext uri="{FF2B5EF4-FFF2-40B4-BE49-F238E27FC236}">
                <a16:creationId xmlns:a16="http://schemas.microsoft.com/office/drawing/2014/main" id="{2A4E6F04-0825-3BDF-C6A6-B4B25C084D73}"/>
              </a:ext>
            </a:extLst>
          </p:cNvPr>
          <p:cNvGraphicFramePr>
            <a:graphicFrameLocks noGrp="1"/>
          </p:cNvGraphicFramePr>
          <p:nvPr>
            <p:extLst>
              <p:ext uri="{D42A27DB-BD31-4B8C-83A1-F6EECF244321}">
                <p14:modId xmlns:p14="http://schemas.microsoft.com/office/powerpoint/2010/main" val="3922473034"/>
              </p:ext>
            </p:extLst>
          </p:nvPr>
        </p:nvGraphicFramePr>
        <p:xfrm>
          <a:off x="10994544" y="3158757"/>
          <a:ext cx="13103370" cy="8802441"/>
        </p:xfrm>
        <a:graphic>
          <a:graphicData uri="http://schemas.openxmlformats.org/drawingml/2006/table">
            <a:tbl>
              <a:tblPr firstRow="1" bandRow="1">
                <a:tableStyleId>{1E171933-4619-4E11-9A3F-F7608DF75F80}</a:tableStyleId>
              </a:tblPr>
              <a:tblGrid>
                <a:gridCol w="1470172">
                  <a:extLst>
                    <a:ext uri="{9D8B030D-6E8A-4147-A177-3AD203B41FA5}">
                      <a16:colId xmlns:a16="http://schemas.microsoft.com/office/drawing/2014/main" val="555497830"/>
                    </a:ext>
                  </a:extLst>
                </a:gridCol>
                <a:gridCol w="2261937">
                  <a:extLst>
                    <a:ext uri="{9D8B030D-6E8A-4147-A177-3AD203B41FA5}">
                      <a16:colId xmlns:a16="http://schemas.microsoft.com/office/drawing/2014/main" val="1596368258"/>
                    </a:ext>
                  </a:extLst>
                </a:gridCol>
                <a:gridCol w="2887579">
                  <a:extLst>
                    <a:ext uri="{9D8B030D-6E8A-4147-A177-3AD203B41FA5}">
                      <a16:colId xmlns:a16="http://schemas.microsoft.com/office/drawing/2014/main" val="3607084874"/>
                    </a:ext>
                  </a:extLst>
                </a:gridCol>
                <a:gridCol w="2115892">
                  <a:extLst>
                    <a:ext uri="{9D8B030D-6E8A-4147-A177-3AD203B41FA5}">
                      <a16:colId xmlns:a16="http://schemas.microsoft.com/office/drawing/2014/main" val="2622054063"/>
                    </a:ext>
                  </a:extLst>
                </a:gridCol>
                <a:gridCol w="2183895">
                  <a:extLst>
                    <a:ext uri="{9D8B030D-6E8A-4147-A177-3AD203B41FA5}">
                      <a16:colId xmlns:a16="http://schemas.microsoft.com/office/drawing/2014/main" val="4096321171"/>
                    </a:ext>
                  </a:extLst>
                </a:gridCol>
                <a:gridCol w="2183895">
                  <a:extLst>
                    <a:ext uri="{9D8B030D-6E8A-4147-A177-3AD203B41FA5}">
                      <a16:colId xmlns:a16="http://schemas.microsoft.com/office/drawing/2014/main" val="1922471109"/>
                    </a:ext>
                  </a:extLst>
                </a:gridCol>
              </a:tblGrid>
              <a:tr h="1365117">
                <a:tc>
                  <a:txBody>
                    <a:bodyPr/>
                    <a:lstStyle/>
                    <a:p>
                      <a:r>
                        <a:rPr lang="fi-FI" sz="3600" dirty="0">
                          <a:latin typeface="Calibri" panose="020F0502020204030204" pitchFamily="34" charset="0"/>
                          <a:cs typeface="Calibri" panose="020F0502020204030204" pitchFamily="34" charset="0"/>
                        </a:rPr>
                        <a:t>Vuosi</a:t>
                      </a:r>
                    </a:p>
                  </a:txBody>
                  <a:tcPr/>
                </a:tc>
                <a:tc>
                  <a:txBody>
                    <a:bodyPr/>
                    <a:lstStyle/>
                    <a:p>
                      <a:r>
                        <a:rPr lang="fi-FI" sz="3600" dirty="0">
                          <a:latin typeface="Calibri" panose="020F0502020204030204" pitchFamily="34" charset="0"/>
                          <a:cs typeface="Calibri" panose="020F0502020204030204" pitchFamily="34" charset="0"/>
                        </a:rPr>
                        <a:t>Syntyneitä</a:t>
                      </a:r>
                    </a:p>
                  </a:txBody>
                  <a:tcPr/>
                </a:tc>
                <a:tc>
                  <a:txBody>
                    <a:bodyPr/>
                    <a:lstStyle/>
                    <a:p>
                      <a:r>
                        <a:rPr lang="fi-FI" sz="3600" dirty="0">
                          <a:latin typeface="Calibri" panose="020F0502020204030204" pitchFamily="34" charset="0"/>
                          <a:cs typeface="Calibri" panose="020F0502020204030204" pitchFamily="34" charset="0"/>
                        </a:rPr>
                        <a:t>Aviottomana syntyneitä, %</a:t>
                      </a:r>
                    </a:p>
                  </a:txBody>
                  <a:tcPr/>
                </a:tc>
                <a:tc>
                  <a:txBody>
                    <a:bodyPr/>
                    <a:lstStyle/>
                    <a:p>
                      <a:r>
                        <a:rPr lang="fi-FI" sz="3600" dirty="0">
                          <a:latin typeface="Calibri" panose="020F0502020204030204" pitchFamily="34" charset="0"/>
                          <a:cs typeface="Calibri" panose="020F0502020204030204" pitchFamily="34" charset="0"/>
                        </a:rPr>
                        <a:t>Avioeroja</a:t>
                      </a:r>
                    </a:p>
                  </a:txBody>
                  <a:tcPr/>
                </a:tc>
                <a:tc>
                  <a:txBody>
                    <a:bodyPr/>
                    <a:lstStyle/>
                    <a:p>
                      <a:r>
                        <a:rPr lang="fi-FI" sz="3600" dirty="0">
                          <a:latin typeface="Calibri" panose="020F0502020204030204" pitchFamily="34" charset="0"/>
                          <a:cs typeface="Calibri" panose="020F0502020204030204" pitchFamily="34" charset="0"/>
                        </a:rPr>
                        <a:t>0-vuotiaana kuolleet</a:t>
                      </a:r>
                    </a:p>
                  </a:txBody>
                  <a:tcPr/>
                </a:tc>
                <a:tc>
                  <a:txBody>
                    <a:bodyPr/>
                    <a:lstStyle/>
                    <a:p>
                      <a:r>
                        <a:rPr lang="fi-FI" sz="3600" dirty="0">
                          <a:latin typeface="Calibri" panose="020F0502020204030204" pitchFamily="34" charset="0"/>
                          <a:cs typeface="Calibri" panose="020F0502020204030204" pitchFamily="34" charset="0"/>
                        </a:rPr>
                        <a:t>Elinajan-odote</a:t>
                      </a:r>
                    </a:p>
                  </a:txBody>
                  <a:tcPr/>
                </a:tc>
                <a:extLst>
                  <a:ext uri="{0D108BD9-81ED-4DB2-BD59-A6C34878D82A}">
                    <a16:rowId xmlns:a16="http://schemas.microsoft.com/office/drawing/2014/main" val="37985218"/>
                  </a:ext>
                </a:extLst>
              </a:tr>
              <a:tr h="785009">
                <a:tc>
                  <a:txBody>
                    <a:bodyPr/>
                    <a:lstStyle/>
                    <a:p>
                      <a:r>
                        <a:rPr lang="fi-FI" sz="3600" dirty="0">
                          <a:latin typeface="Calibri" panose="020F0502020204030204" pitchFamily="34" charset="0"/>
                          <a:cs typeface="Calibri" panose="020F0502020204030204" pitchFamily="34" charset="0"/>
                        </a:rPr>
                        <a:t>1940</a:t>
                      </a:r>
                    </a:p>
                  </a:txBody>
                  <a:tcPr/>
                </a:tc>
                <a:tc>
                  <a:txBody>
                    <a:bodyPr/>
                    <a:lstStyle/>
                    <a:p>
                      <a:r>
                        <a:rPr lang="fi-FI" sz="3600" dirty="0">
                          <a:latin typeface="Calibri" panose="020F0502020204030204" pitchFamily="34" charset="0"/>
                          <a:cs typeface="Calibri" panose="020F0502020204030204" pitchFamily="34" charset="0"/>
                        </a:rPr>
                        <a:t>65 849</a:t>
                      </a:r>
                    </a:p>
                  </a:txBody>
                  <a:tcPr/>
                </a:tc>
                <a:tc>
                  <a:txBody>
                    <a:bodyPr/>
                    <a:lstStyle/>
                    <a:p>
                      <a:r>
                        <a:rPr lang="fi-FI" sz="3600" dirty="0">
                          <a:latin typeface="Calibri" panose="020F0502020204030204" pitchFamily="34" charset="0"/>
                          <a:cs typeface="Calibri" panose="020F0502020204030204" pitchFamily="34" charset="0"/>
                        </a:rPr>
                        <a:t>9,4</a:t>
                      </a:r>
                    </a:p>
                  </a:txBody>
                  <a:tcPr/>
                </a:tc>
                <a:tc>
                  <a:txBody>
                    <a:bodyPr/>
                    <a:lstStyle/>
                    <a:p>
                      <a:r>
                        <a:rPr lang="fi-FI" sz="3600" dirty="0">
                          <a:latin typeface="Calibri" panose="020F0502020204030204" pitchFamily="34" charset="0"/>
                          <a:cs typeface="Calibri" panose="020F0502020204030204" pitchFamily="34" charset="0"/>
                        </a:rPr>
                        <a:t>1 330</a:t>
                      </a:r>
                    </a:p>
                  </a:txBody>
                  <a:tcPr/>
                </a:tc>
                <a:tc>
                  <a:txBody>
                    <a:bodyPr/>
                    <a:lstStyle/>
                    <a:p>
                      <a:r>
                        <a:rPr lang="fi-FI" sz="3600" dirty="0">
                          <a:latin typeface="Calibri" panose="020F0502020204030204" pitchFamily="34" charset="0"/>
                          <a:cs typeface="Calibri" panose="020F0502020204030204" pitchFamily="34" charset="0"/>
                        </a:rPr>
                        <a:t>5 800</a:t>
                      </a:r>
                    </a:p>
                  </a:txBody>
                  <a:tcPr/>
                </a:tc>
                <a:tc>
                  <a:txBody>
                    <a:bodyPr/>
                    <a:lstStyle/>
                    <a:p>
                      <a:r>
                        <a:rPr lang="fi-FI" sz="3600" dirty="0">
                          <a:latin typeface="Calibri" panose="020F0502020204030204" pitchFamily="34" charset="0"/>
                          <a:cs typeface="Calibri" panose="020F0502020204030204" pitchFamily="34" charset="0"/>
                        </a:rPr>
                        <a:t>53/59 v.</a:t>
                      </a:r>
                    </a:p>
                  </a:txBody>
                  <a:tcPr/>
                </a:tc>
                <a:extLst>
                  <a:ext uri="{0D108BD9-81ED-4DB2-BD59-A6C34878D82A}">
                    <a16:rowId xmlns:a16="http://schemas.microsoft.com/office/drawing/2014/main" val="4293903291"/>
                  </a:ext>
                </a:extLst>
              </a:tr>
              <a:tr h="785009">
                <a:tc>
                  <a:txBody>
                    <a:bodyPr/>
                    <a:lstStyle/>
                    <a:p>
                      <a:r>
                        <a:rPr lang="fi-FI" sz="3600" dirty="0">
                          <a:latin typeface="Calibri" panose="020F0502020204030204" pitchFamily="34" charset="0"/>
                          <a:cs typeface="Calibri" panose="020F0502020204030204" pitchFamily="34" charset="0"/>
                        </a:rPr>
                        <a:t>1950</a:t>
                      </a:r>
                    </a:p>
                  </a:txBody>
                  <a:tcPr/>
                </a:tc>
                <a:tc>
                  <a:txBody>
                    <a:bodyPr/>
                    <a:lstStyle/>
                    <a:p>
                      <a:r>
                        <a:rPr lang="fi-FI" sz="3600" dirty="0">
                          <a:latin typeface="Calibri" panose="020F0502020204030204" pitchFamily="34" charset="0"/>
                          <a:cs typeface="Calibri" panose="020F0502020204030204" pitchFamily="34" charset="0"/>
                        </a:rPr>
                        <a:t>98 065</a:t>
                      </a:r>
                    </a:p>
                  </a:txBody>
                  <a:tcPr/>
                </a:tc>
                <a:tc>
                  <a:txBody>
                    <a:bodyPr/>
                    <a:lstStyle/>
                    <a:p>
                      <a:r>
                        <a:rPr lang="fi-FI" sz="3600" dirty="0">
                          <a:latin typeface="Calibri" panose="020F0502020204030204" pitchFamily="34" charset="0"/>
                          <a:cs typeface="Calibri" panose="020F0502020204030204" pitchFamily="34" charset="0"/>
                        </a:rPr>
                        <a:t>5,2</a:t>
                      </a:r>
                    </a:p>
                  </a:txBody>
                  <a:tcPr/>
                </a:tc>
                <a:tc>
                  <a:txBody>
                    <a:bodyPr/>
                    <a:lstStyle/>
                    <a:p>
                      <a:r>
                        <a:rPr lang="fi-FI" sz="3600" dirty="0">
                          <a:latin typeface="Calibri" panose="020F0502020204030204" pitchFamily="34" charset="0"/>
                          <a:cs typeface="Calibri" panose="020F0502020204030204" pitchFamily="34" charset="0"/>
                        </a:rPr>
                        <a:t>3 700</a:t>
                      </a:r>
                    </a:p>
                  </a:txBody>
                  <a:tcPr/>
                </a:tc>
                <a:tc>
                  <a:txBody>
                    <a:bodyPr/>
                    <a:lstStyle/>
                    <a:p>
                      <a:r>
                        <a:rPr lang="fi-FI" sz="3600" dirty="0">
                          <a:latin typeface="Calibri" panose="020F0502020204030204" pitchFamily="34" charset="0"/>
                          <a:cs typeface="Calibri" panose="020F0502020204030204" pitchFamily="34" charset="0"/>
                        </a:rPr>
                        <a:t>4 300</a:t>
                      </a:r>
                    </a:p>
                  </a:txBody>
                  <a:tcPr/>
                </a:tc>
                <a:tc>
                  <a:txBody>
                    <a:bodyPr/>
                    <a:lstStyle/>
                    <a:p>
                      <a:r>
                        <a:rPr lang="fi-FI" sz="3600" dirty="0">
                          <a:latin typeface="Calibri" panose="020F0502020204030204" pitchFamily="34" charset="0"/>
                          <a:cs typeface="Calibri" panose="020F0502020204030204" pitchFamily="34" charset="0"/>
                        </a:rPr>
                        <a:t>58/65 v.</a:t>
                      </a:r>
                    </a:p>
                  </a:txBody>
                  <a:tcPr/>
                </a:tc>
                <a:extLst>
                  <a:ext uri="{0D108BD9-81ED-4DB2-BD59-A6C34878D82A}">
                    <a16:rowId xmlns:a16="http://schemas.microsoft.com/office/drawing/2014/main" val="4262636742"/>
                  </a:ext>
                </a:extLst>
              </a:tr>
              <a:tr h="785009">
                <a:tc>
                  <a:txBody>
                    <a:bodyPr/>
                    <a:lstStyle/>
                    <a:p>
                      <a:r>
                        <a:rPr lang="fi-FI" sz="3600" dirty="0">
                          <a:latin typeface="Calibri" panose="020F0502020204030204" pitchFamily="34" charset="0"/>
                          <a:cs typeface="Calibri" panose="020F0502020204030204" pitchFamily="34" charset="0"/>
                        </a:rPr>
                        <a:t>1960</a:t>
                      </a:r>
                    </a:p>
                  </a:txBody>
                  <a:tcPr/>
                </a:tc>
                <a:tc>
                  <a:txBody>
                    <a:bodyPr/>
                    <a:lstStyle/>
                    <a:p>
                      <a:r>
                        <a:rPr lang="fi-FI" sz="3600" dirty="0">
                          <a:latin typeface="Calibri" panose="020F0502020204030204" pitchFamily="34" charset="0"/>
                          <a:cs typeface="Calibri" panose="020F0502020204030204" pitchFamily="34" charset="0"/>
                        </a:rPr>
                        <a:t>82 129</a:t>
                      </a:r>
                    </a:p>
                  </a:txBody>
                  <a:tcPr/>
                </a:tc>
                <a:tc>
                  <a:txBody>
                    <a:bodyPr/>
                    <a:lstStyle/>
                    <a:p>
                      <a:r>
                        <a:rPr lang="fi-FI" sz="3600" dirty="0">
                          <a:latin typeface="Calibri" panose="020F0502020204030204" pitchFamily="34" charset="0"/>
                          <a:cs typeface="Calibri" panose="020F0502020204030204" pitchFamily="34" charset="0"/>
                        </a:rPr>
                        <a:t>4,0</a:t>
                      </a:r>
                    </a:p>
                  </a:txBody>
                  <a:tcPr/>
                </a:tc>
                <a:tc>
                  <a:txBody>
                    <a:bodyPr/>
                    <a:lstStyle/>
                    <a:p>
                      <a:r>
                        <a:rPr lang="fi-FI" sz="3600" dirty="0">
                          <a:latin typeface="Calibri" panose="020F0502020204030204" pitchFamily="34" charset="0"/>
                          <a:cs typeface="Calibri" panose="020F0502020204030204" pitchFamily="34" charset="0"/>
                        </a:rPr>
                        <a:t>3 700</a:t>
                      </a:r>
                    </a:p>
                  </a:txBody>
                  <a:tcPr/>
                </a:tc>
                <a:tc>
                  <a:txBody>
                    <a:bodyPr/>
                    <a:lstStyle/>
                    <a:p>
                      <a:r>
                        <a:rPr lang="fi-FI" sz="3600" dirty="0">
                          <a:latin typeface="Calibri" panose="020F0502020204030204" pitchFamily="34" charset="0"/>
                          <a:cs typeface="Calibri" panose="020F0502020204030204" pitchFamily="34" charset="0"/>
                        </a:rPr>
                        <a:t>1 700</a:t>
                      </a:r>
                    </a:p>
                  </a:txBody>
                  <a:tcPr/>
                </a:tc>
                <a:tc>
                  <a:txBody>
                    <a:bodyPr/>
                    <a:lstStyle/>
                    <a:p>
                      <a:r>
                        <a:rPr lang="fi-FI" sz="3600" dirty="0">
                          <a:latin typeface="Calibri" panose="020F0502020204030204" pitchFamily="34" charset="0"/>
                          <a:cs typeface="Calibri" panose="020F0502020204030204" pitchFamily="34" charset="0"/>
                        </a:rPr>
                        <a:t>64/71 v.</a:t>
                      </a:r>
                    </a:p>
                  </a:txBody>
                  <a:tcPr/>
                </a:tc>
                <a:extLst>
                  <a:ext uri="{0D108BD9-81ED-4DB2-BD59-A6C34878D82A}">
                    <a16:rowId xmlns:a16="http://schemas.microsoft.com/office/drawing/2014/main" val="769174043"/>
                  </a:ext>
                </a:extLst>
              </a:tr>
              <a:tr h="785009">
                <a:tc>
                  <a:txBody>
                    <a:bodyPr/>
                    <a:lstStyle/>
                    <a:p>
                      <a:r>
                        <a:rPr lang="fi-FI" sz="3600" dirty="0">
                          <a:latin typeface="Calibri" panose="020F0502020204030204" pitchFamily="34" charset="0"/>
                          <a:cs typeface="Calibri" panose="020F0502020204030204" pitchFamily="34" charset="0"/>
                        </a:rPr>
                        <a:t>1970</a:t>
                      </a:r>
                    </a:p>
                  </a:txBody>
                  <a:tcPr/>
                </a:tc>
                <a:tc>
                  <a:txBody>
                    <a:bodyPr/>
                    <a:lstStyle/>
                    <a:p>
                      <a:r>
                        <a:rPr lang="fi-FI" sz="3600" dirty="0">
                          <a:latin typeface="Calibri" panose="020F0502020204030204" pitchFamily="34" charset="0"/>
                          <a:cs typeface="Calibri" panose="020F0502020204030204" pitchFamily="34" charset="0"/>
                        </a:rPr>
                        <a:t>64 559</a:t>
                      </a:r>
                    </a:p>
                  </a:txBody>
                  <a:tcPr/>
                </a:tc>
                <a:tc>
                  <a:txBody>
                    <a:bodyPr/>
                    <a:lstStyle/>
                    <a:p>
                      <a:r>
                        <a:rPr lang="fi-FI" sz="3600" dirty="0">
                          <a:latin typeface="Calibri" panose="020F0502020204030204" pitchFamily="34" charset="0"/>
                          <a:cs typeface="Calibri" panose="020F0502020204030204" pitchFamily="34" charset="0"/>
                        </a:rPr>
                        <a:t>5,8</a:t>
                      </a:r>
                    </a:p>
                  </a:txBody>
                  <a:tcPr/>
                </a:tc>
                <a:tc>
                  <a:txBody>
                    <a:bodyPr/>
                    <a:lstStyle/>
                    <a:p>
                      <a:r>
                        <a:rPr lang="fi-FI" sz="3600" dirty="0">
                          <a:latin typeface="Calibri" panose="020F0502020204030204" pitchFamily="34" charset="0"/>
                          <a:cs typeface="Calibri" panose="020F0502020204030204" pitchFamily="34" charset="0"/>
                        </a:rPr>
                        <a:t>6 000</a:t>
                      </a:r>
                    </a:p>
                  </a:txBody>
                  <a:tcPr/>
                </a:tc>
                <a:tc>
                  <a:txBody>
                    <a:bodyPr/>
                    <a:lstStyle/>
                    <a:p>
                      <a:r>
                        <a:rPr lang="fi-FI" sz="3600" dirty="0">
                          <a:latin typeface="Calibri" panose="020F0502020204030204" pitchFamily="34" charset="0"/>
                          <a:cs typeface="Calibri" panose="020F0502020204030204" pitchFamily="34" charset="0"/>
                        </a:rPr>
                        <a:t>850</a:t>
                      </a:r>
                    </a:p>
                  </a:txBody>
                  <a:tcPr/>
                </a:tc>
                <a:tc>
                  <a:txBody>
                    <a:bodyPr/>
                    <a:lstStyle/>
                    <a:p>
                      <a:r>
                        <a:rPr lang="fi-FI" sz="3600" dirty="0">
                          <a:latin typeface="Calibri" panose="020F0502020204030204" pitchFamily="34" charset="0"/>
                          <a:cs typeface="Calibri" panose="020F0502020204030204" pitchFamily="34" charset="0"/>
                        </a:rPr>
                        <a:t>65/73 v.</a:t>
                      </a:r>
                    </a:p>
                  </a:txBody>
                  <a:tcPr/>
                </a:tc>
                <a:extLst>
                  <a:ext uri="{0D108BD9-81ED-4DB2-BD59-A6C34878D82A}">
                    <a16:rowId xmlns:a16="http://schemas.microsoft.com/office/drawing/2014/main" val="339358153"/>
                  </a:ext>
                </a:extLst>
              </a:tr>
              <a:tr h="785009">
                <a:tc>
                  <a:txBody>
                    <a:bodyPr/>
                    <a:lstStyle/>
                    <a:p>
                      <a:r>
                        <a:rPr lang="fi-FI" sz="3600" dirty="0">
                          <a:latin typeface="Calibri" panose="020F0502020204030204" pitchFamily="34" charset="0"/>
                          <a:cs typeface="Calibri" panose="020F0502020204030204" pitchFamily="34" charset="0"/>
                        </a:rPr>
                        <a:t>1980</a:t>
                      </a:r>
                    </a:p>
                  </a:txBody>
                  <a:tcPr/>
                </a:tc>
                <a:tc>
                  <a:txBody>
                    <a:bodyPr/>
                    <a:lstStyle/>
                    <a:p>
                      <a:r>
                        <a:rPr lang="fi-FI" sz="3600" dirty="0">
                          <a:latin typeface="Calibri" panose="020F0502020204030204" pitchFamily="34" charset="0"/>
                          <a:cs typeface="Calibri" panose="020F0502020204030204" pitchFamily="34" charset="0"/>
                        </a:rPr>
                        <a:t>63 064</a:t>
                      </a:r>
                    </a:p>
                  </a:txBody>
                  <a:tcPr/>
                </a:tc>
                <a:tc>
                  <a:txBody>
                    <a:bodyPr/>
                    <a:lstStyle/>
                    <a:p>
                      <a:r>
                        <a:rPr lang="fi-FI" sz="3600" dirty="0">
                          <a:latin typeface="Calibri" panose="020F0502020204030204" pitchFamily="34" charset="0"/>
                          <a:cs typeface="Calibri" panose="020F0502020204030204" pitchFamily="34" charset="0"/>
                        </a:rPr>
                        <a:t>13,1</a:t>
                      </a:r>
                    </a:p>
                  </a:txBody>
                  <a:tcPr/>
                </a:tc>
                <a:tc>
                  <a:txBody>
                    <a:bodyPr/>
                    <a:lstStyle/>
                    <a:p>
                      <a:r>
                        <a:rPr lang="fi-FI" sz="3600" dirty="0">
                          <a:latin typeface="Calibri" panose="020F0502020204030204" pitchFamily="34" charset="0"/>
                          <a:cs typeface="Calibri" panose="020F0502020204030204" pitchFamily="34" charset="0"/>
                        </a:rPr>
                        <a:t>9 500</a:t>
                      </a:r>
                    </a:p>
                  </a:txBody>
                  <a:tcPr/>
                </a:tc>
                <a:tc>
                  <a:txBody>
                    <a:bodyPr/>
                    <a:lstStyle/>
                    <a:p>
                      <a:r>
                        <a:rPr lang="fi-FI" sz="3600" dirty="0">
                          <a:latin typeface="Calibri" panose="020F0502020204030204" pitchFamily="34" charset="0"/>
                          <a:cs typeface="Calibri" panose="020F0502020204030204" pitchFamily="34" charset="0"/>
                        </a:rPr>
                        <a:t>480</a:t>
                      </a:r>
                    </a:p>
                  </a:txBody>
                  <a:tcPr/>
                </a:tc>
                <a:tc>
                  <a:txBody>
                    <a:bodyPr/>
                    <a:lstStyle/>
                    <a:p>
                      <a:r>
                        <a:rPr lang="fi-FI" sz="3600" dirty="0">
                          <a:latin typeface="Calibri" panose="020F0502020204030204" pitchFamily="34" charset="0"/>
                          <a:cs typeface="Calibri" panose="020F0502020204030204" pitchFamily="34" charset="0"/>
                        </a:rPr>
                        <a:t>69/77 v.</a:t>
                      </a:r>
                    </a:p>
                  </a:txBody>
                  <a:tcPr/>
                </a:tc>
                <a:extLst>
                  <a:ext uri="{0D108BD9-81ED-4DB2-BD59-A6C34878D82A}">
                    <a16:rowId xmlns:a16="http://schemas.microsoft.com/office/drawing/2014/main" val="3636647197"/>
                  </a:ext>
                </a:extLst>
              </a:tr>
              <a:tr h="785009">
                <a:tc>
                  <a:txBody>
                    <a:bodyPr/>
                    <a:lstStyle/>
                    <a:p>
                      <a:r>
                        <a:rPr lang="fi-FI" sz="3600" dirty="0">
                          <a:latin typeface="Calibri" panose="020F0502020204030204" pitchFamily="34" charset="0"/>
                          <a:cs typeface="Calibri" panose="020F0502020204030204" pitchFamily="34" charset="0"/>
                        </a:rPr>
                        <a:t>1990</a:t>
                      </a:r>
                    </a:p>
                  </a:txBody>
                  <a:tcPr/>
                </a:tc>
                <a:tc>
                  <a:txBody>
                    <a:bodyPr/>
                    <a:lstStyle/>
                    <a:p>
                      <a:r>
                        <a:rPr lang="fi-FI" sz="3600" dirty="0">
                          <a:latin typeface="Calibri" panose="020F0502020204030204" pitchFamily="34" charset="0"/>
                          <a:cs typeface="Calibri" panose="020F0502020204030204" pitchFamily="34" charset="0"/>
                        </a:rPr>
                        <a:t>65 549</a:t>
                      </a:r>
                    </a:p>
                  </a:txBody>
                  <a:tcPr/>
                </a:tc>
                <a:tc>
                  <a:txBody>
                    <a:bodyPr/>
                    <a:lstStyle/>
                    <a:p>
                      <a:r>
                        <a:rPr lang="fi-FI" sz="3600" dirty="0">
                          <a:latin typeface="Calibri" panose="020F0502020204030204" pitchFamily="34" charset="0"/>
                          <a:cs typeface="Calibri" panose="020F0502020204030204" pitchFamily="34" charset="0"/>
                        </a:rPr>
                        <a:t>25,2</a:t>
                      </a:r>
                    </a:p>
                  </a:txBody>
                  <a:tcPr/>
                </a:tc>
                <a:tc>
                  <a:txBody>
                    <a:bodyPr/>
                    <a:lstStyle/>
                    <a:p>
                      <a:r>
                        <a:rPr lang="fi-FI" sz="3600" dirty="0">
                          <a:latin typeface="Calibri" panose="020F0502020204030204" pitchFamily="34" charset="0"/>
                          <a:cs typeface="Calibri" panose="020F0502020204030204" pitchFamily="34" charset="0"/>
                        </a:rPr>
                        <a:t>13 100</a:t>
                      </a:r>
                    </a:p>
                  </a:txBody>
                  <a:tcPr/>
                </a:tc>
                <a:tc>
                  <a:txBody>
                    <a:bodyPr/>
                    <a:lstStyle/>
                    <a:p>
                      <a:r>
                        <a:rPr lang="fi-FI" sz="3600" dirty="0">
                          <a:latin typeface="Calibri" panose="020F0502020204030204" pitchFamily="34" charset="0"/>
                          <a:cs typeface="Calibri" panose="020F0502020204030204" pitchFamily="34" charset="0"/>
                        </a:rPr>
                        <a:t>370</a:t>
                      </a:r>
                    </a:p>
                  </a:txBody>
                  <a:tcPr/>
                </a:tc>
                <a:tc>
                  <a:txBody>
                    <a:bodyPr/>
                    <a:lstStyle/>
                    <a:p>
                      <a:r>
                        <a:rPr lang="fi-FI" sz="3600" dirty="0">
                          <a:latin typeface="Calibri" panose="020F0502020204030204" pitchFamily="34" charset="0"/>
                          <a:cs typeface="Calibri" panose="020F0502020204030204" pitchFamily="34" charset="0"/>
                        </a:rPr>
                        <a:t>70/78 v.</a:t>
                      </a:r>
                    </a:p>
                  </a:txBody>
                  <a:tcPr/>
                </a:tc>
                <a:extLst>
                  <a:ext uri="{0D108BD9-81ED-4DB2-BD59-A6C34878D82A}">
                    <a16:rowId xmlns:a16="http://schemas.microsoft.com/office/drawing/2014/main" val="2695599315"/>
                  </a:ext>
                </a:extLst>
              </a:tr>
              <a:tr h="785009">
                <a:tc>
                  <a:txBody>
                    <a:bodyPr/>
                    <a:lstStyle/>
                    <a:p>
                      <a:r>
                        <a:rPr lang="fi-FI" sz="3600" dirty="0">
                          <a:latin typeface="Calibri" panose="020F0502020204030204" pitchFamily="34" charset="0"/>
                          <a:cs typeface="Calibri" panose="020F0502020204030204" pitchFamily="34" charset="0"/>
                        </a:rPr>
                        <a:t>1998</a:t>
                      </a:r>
                    </a:p>
                  </a:txBody>
                  <a:tcPr/>
                </a:tc>
                <a:tc>
                  <a:txBody>
                    <a:bodyPr/>
                    <a:lstStyle/>
                    <a:p>
                      <a:r>
                        <a:rPr lang="fi-FI" sz="3600" dirty="0">
                          <a:latin typeface="Calibri" panose="020F0502020204030204" pitchFamily="34" charset="0"/>
                          <a:cs typeface="Calibri" panose="020F0502020204030204" pitchFamily="34" charset="0"/>
                        </a:rPr>
                        <a:t>57 100</a:t>
                      </a:r>
                    </a:p>
                  </a:txBody>
                  <a:tcPr/>
                </a:tc>
                <a:tc>
                  <a:txBody>
                    <a:bodyPr/>
                    <a:lstStyle/>
                    <a:p>
                      <a:r>
                        <a:rPr lang="fi-FI" sz="3600" dirty="0">
                          <a:latin typeface="Calibri" panose="020F0502020204030204" pitchFamily="34" charset="0"/>
                          <a:cs typeface="Calibri" panose="020F0502020204030204" pitchFamily="34" charset="0"/>
                        </a:rPr>
                        <a:t>37,2</a:t>
                      </a:r>
                    </a:p>
                  </a:txBody>
                  <a:tcPr/>
                </a:tc>
                <a:tc>
                  <a:txBody>
                    <a:bodyPr/>
                    <a:lstStyle/>
                    <a:p>
                      <a:r>
                        <a:rPr lang="fi-FI" sz="3600" dirty="0">
                          <a:latin typeface="Calibri" panose="020F0502020204030204" pitchFamily="34" charset="0"/>
                          <a:cs typeface="Calibri" panose="020F0502020204030204" pitchFamily="34" charset="0"/>
                        </a:rPr>
                        <a:t>13 800</a:t>
                      </a:r>
                    </a:p>
                  </a:txBody>
                  <a:tcPr/>
                </a:tc>
                <a:tc>
                  <a:txBody>
                    <a:bodyPr/>
                    <a:lstStyle/>
                    <a:p>
                      <a:r>
                        <a:rPr lang="fi-FI" sz="3600" dirty="0">
                          <a:latin typeface="Calibri" panose="020F0502020204030204" pitchFamily="34" charset="0"/>
                          <a:cs typeface="Calibri" panose="020F0502020204030204" pitchFamily="34" charset="0"/>
                        </a:rPr>
                        <a:t>240</a:t>
                      </a:r>
                    </a:p>
                  </a:txBody>
                  <a:tcPr/>
                </a:tc>
                <a:tc>
                  <a:txBody>
                    <a:bodyPr/>
                    <a:lstStyle/>
                    <a:p>
                      <a:r>
                        <a:rPr lang="fi-FI" sz="3600" dirty="0">
                          <a:latin typeface="Calibri" panose="020F0502020204030204" pitchFamily="34" charset="0"/>
                          <a:cs typeface="Calibri" panose="020F0502020204030204" pitchFamily="34" charset="0"/>
                        </a:rPr>
                        <a:t>73/80 v.</a:t>
                      </a:r>
                    </a:p>
                  </a:txBody>
                  <a:tcPr/>
                </a:tc>
                <a:extLst>
                  <a:ext uri="{0D108BD9-81ED-4DB2-BD59-A6C34878D82A}">
                    <a16:rowId xmlns:a16="http://schemas.microsoft.com/office/drawing/2014/main" val="458607940"/>
                  </a:ext>
                </a:extLst>
              </a:tr>
              <a:tr h="785009">
                <a:tc>
                  <a:txBody>
                    <a:bodyPr/>
                    <a:lstStyle/>
                    <a:p>
                      <a:r>
                        <a:rPr lang="fi-FI" sz="3600" dirty="0">
                          <a:latin typeface="Calibri" panose="020F0502020204030204" pitchFamily="34" charset="0"/>
                          <a:cs typeface="Calibri" panose="020F0502020204030204" pitchFamily="34" charset="0"/>
                        </a:rPr>
                        <a:t>2007</a:t>
                      </a:r>
                    </a:p>
                  </a:txBody>
                  <a:tcPr/>
                </a:tc>
                <a:tc>
                  <a:txBody>
                    <a:bodyPr/>
                    <a:lstStyle/>
                    <a:p>
                      <a:r>
                        <a:rPr lang="fi-FI" sz="3600" dirty="0">
                          <a:latin typeface="Calibri" panose="020F0502020204030204" pitchFamily="34" charset="0"/>
                          <a:cs typeface="Calibri" panose="020F0502020204030204" pitchFamily="34" charset="0"/>
                        </a:rPr>
                        <a:t>58 729</a:t>
                      </a:r>
                    </a:p>
                  </a:txBody>
                  <a:tcPr/>
                </a:tc>
                <a:tc>
                  <a:txBody>
                    <a:bodyPr/>
                    <a:lstStyle/>
                    <a:p>
                      <a:r>
                        <a:rPr lang="fi-FI" sz="3600" dirty="0">
                          <a:latin typeface="Calibri" panose="020F0502020204030204" pitchFamily="34" charset="0"/>
                          <a:cs typeface="Calibri" panose="020F0502020204030204" pitchFamily="34" charset="0"/>
                        </a:rPr>
                        <a:t>40,6</a:t>
                      </a:r>
                    </a:p>
                  </a:txBody>
                  <a:tcPr/>
                </a:tc>
                <a:tc>
                  <a:txBody>
                    <a:bodyPr/>
                    <a:lstStyle/>
                    <a:p>
                      <a:r>
                        <a:rPr lang="fi-FI" sz="3600" dirty="0">
                          <a:latin typeface="Calibri" panose="020F0502020204030204" pitchFamily="34" charset="0"/>
                          <a:cs typeface="Calibri" panose="020F0502020204030204" pitchFamily="34" charset="0"/>
                        </a:rPr>
                        <a:t>13 224</a:t>
                      </a:r>
                    </a:p>
                  </a:txBody>
                  <a:tcPr/>
                </a:tc>
                <a:tc>
                  <a:txBody>
                    <a:bodyPr/>
                    <a:lstStyle/>
                    <a:p>
                      <a:r>
                        <a:rPr lang="fi-FI" sz="3600" dirty="0">
                          <a:latin typeface="Calibri" panose="020F0502020204030204" pitchFamily="34" charset="0"/>
                          <a:cs typeface="Calibri" panose="020F0502020204030204" pitchFamily="34" charset="0"/>
                        </a:rPr>
                        <a:t>161</a:t>
                      </a:r>
                    </a:p>
                  </a:txBody>
                  <a:tcPr/>
                </a:tc>
                <a:tc>
                  <a:txBody>
                    <a:bodyPr/>
                    <a:lstStyle/>
                    <a:p>
                      <a:r>
                        <a:rPr lang="fi-FI" sz="3600" dirty="0">
                          <a:latin typeface="Calibri" panose="020F0502020204030204" pitchFamily="34" charset="0"/>
                          <a:cs typeface="Calibri" panose="020F0502020204030204" pitchFamily="34" charset="0"/>
                        </a:rPr>
                        <a:t>75/82 v.</a:t>
                      </a:r>
                    </a:p>
                  </a:txBody>
                  <a:tcPr/>
                </a:tc>
                <a:extLst>
                  <a:ext uri="{0D108BD9-81ED-4DB2-BD59-A6C34878D82A}">
                    <a16:rowId xmlns:a16="http://schemas.microsoft.com/office/drawing/2014/main" val="498123183"/>
                  </a:ext>
                </a:extLst>
              </a:tr>
              <a:tr h="785009">
                <a:tc>
                  <a:txBody>
                    <a:bodyPr/>
                    <a:lstStyle/>
                    <a:p>
                      <a:r>
                        <a:rPr lang="fi-FI" sz="3600" dirty="0">
                          <a:latin typeface="Calibri" panose="020F0502020204030204" pitchFamily="34" charset="0"/>
                          <a:cs typeface="Calibri" panose="020F0502020204030204" pitchFamily="34" charset="0"/>
                        </a:rPr>
                        <a:t>2021</a:t>
                      </a:r>
                    </a:p>
                  </a:txBody>
                  <a:tcPr/>
                </a:tc>
                <a:tc>
                  <a:txBody>
                    <a:bodyPr/>
                    <a:lstStyle/>
                    <a:p>
                      <a:r>
                        <a:rPr lang="fi-FI" sz="3600" dirty="0">
                          <a:latin typeface="Calibri" panose="020F0502020204030204" pitchFamily="34" charset="0"/>
                          <a:cs typeface="Calibri" panose="020F0502020204030204" pitchFamily="34" charset="0"/>
                        </a:rPr>
                        <a:t>49 594</a:t>
                      </a:r>
                    </a:p>
                  </a:txBody>
                  <a:tcPr/>
                </a:tc>
                <a:tc>
                  <a:txBody>
                    <a:bodyPr/>
                    <a:lstStyle/>
                    <a:p>
                      <a:r>
                        <a:rPr lang="fi-FI" sz="3600" dirty="0">
                          <a:latin typeface="Calibri" panose="020F0502020204030204" pitchFamily="34" charset="0"/>
                          <a:cs typeface="Calibri" panose="020F0502020204030204" pitchFamily="34" charset="0"/>
                        </a:rPr>
                        <a:t>47,7</a:t>
                      </a:r>
                    </a:p>
                  </a:txBody>
                  <a:tcPr/>
                </a:tc>
                <a:tc>
                  <a:txBody>
                    <a:bodyPr/>
                    <a:lstStyle/>
                    <a:p>
                      <a:r>
                        <a:rPr lang="fi-FI" sz="3600" dirty="0">
                          <a:latin typeface="Calibri" panose="020F0502020204030204" pitchFamily="34" charset="0"/>
                          <a:cs typeface="Calibri" panose="020F0502020204030204" pitchFamily="34" charset="0"/>
                        </a:rPr>
                        <a:t>12 166</a:t>
                      </a:r>
                    </a:p>
                  </a:txBody>
                  <a:tcPr/>
                </a:tc>
                <a:tc>
                  <a:txBody>
                    <a:bodyPr/>
                    <a:lstStyle/>
                    <a:p>
                      <a:r>
                        <a:rPr lang="fi-FI" sz="3600" dirty="0">
                          <a:latin typeface="Calibri" panose="020F0502020204030204" pitchFamily="34" charset="0"/>
                          <a:cs typeface="Calibri" panose="020F0502020204030204" pitchFamily="34" charset="0"/>
                        </a:rPr>
                        <a:t>88</a:t>
                      </a:r>
                    </a:p>
                  </a:txBody>
                  <a:tcPr/>
                </a:tc>
                <a:tc>
                  <a:txBody>
                    <a:bodyPr/>
                    <a:lstStyle/>
                    <a:p>
                      <a:r>
                        <a:rPr lang="fi-FI" sz="3600" dirty="0">
                          <a:latin typeface="Calibri" panose="020F0502020204030204" pitchFamily="34" charset="0"/>
                          <a:cs typeface="Calibri" panose="020F0502020204030204" pitchFamily="34" charset="0"/>
                        </a:rPr>
                        <a:t>79/84 v.</a:t>
                      </a:r>
                    </a:p>
                  </a:txBody>
                  <a:tcPr/>
                </a:tc>
                <a:extLst>
                  <a:ext uri="{0D108BD9-81ED-4DB2-BD59-A6C34878D82A}">
                    <a16:rowId xmlns:a16="http://schemas.microsoft.com/office/drawing/2014/main" val="1607194162"/>
                  </a:ext>
                </a:extLst>
              </a:tr>
            </a:tbl>
          </a:graphicData>
        </a:graphic>
      </p:graphicFrame>
    </p:spTree>
    <p:extLst>
      <p:ext uri="{BB962C8B-B14F-4D97-AF65-F5344CB8AC3E}">
        <p14:creationId xmlns:p14="http://schemas.microsoft.com/office/powerpoint/2010/main" val="1913445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Näkökulmia tehtävään</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0" indent="0"/>
            <a:r>
              <a:rPr lang="fi-FI" sz="5400" dirty="0"/>
              <a:t>a) Miten Suomi on muuttunut toisen maailmansodan jälkeen taulukon perusteella? (8 p.)</a:t>
            </a:r>
          </a:p>
          <a:p>
            <a:pPr marL="857250" lvl="0" indent="-857250" algn="l" rtl="0">
              <a:spcBef>
                <a:spcPts val="2000"/>
              </a:spcBef>
              <a:spcAft>
                <a:spcPts val="0"/>
              </a:spcAft>
              <a:buFont typeface="Arial" panose="020B0604020202020204" pitchFamily="34" charset="0"/>
              <a:buChar char="•"/>
            </a:pPr>
            <a:r>
              <a:rPr lang="fi-FI" sz="5400" dirty="0"/>
              <a:t>Syntyneiden määrä oli vuonna 1950 huomattavasti korkeampi kuin muina vuosina. Syntyvyys kääntyy laskuun 1970-luvulle tultaessa.</a:t>
            </a:r>
          </a:p>
          <a:p>
            <a:pPr marL="857250" lvl="0" indent="-857250" algn="l" rtl="0">
              <a:spcBef>
                <a:spcPts val="2000"/>
              </a:spcBef>
              <a:spcAft>
                <a:spcPts val="0"/>
              </a:spcAft>
              <a:buFont typeface="Arial" panose="020B0604020202020204" pitchFamily="34" charset="0"/>
              <a:buChar char="•"/>
            </a:pPr>
            <a:r>
              <a:rPr lang="fi-FI" sz="5400" dirty="0"/>
              <a:t>Avioerojen määrä kasvaa ajanjaksona voimakkaasti.</a:t>
            </a:r>
          </a:p>
          <a:p>
            <a:pPr marL="857250" lvl="0" indent="-857250" algn="l" rtl="0">
              <a:spcBef>
                <a:spcPts val="2000"/>
              </a:spcBef>
              <a:spcAft>
                <a:spcPts val="0"/>
              </a:spcAft>
              <a:buFont typeface="Arial" panose="020B0604020202020204" pitchFamily="34" charset="0"/>
              <a:buChar char="•"/>
            </a:pPr>
            <a:r>
              <a:rPr lang="fi-FI" sz="5400" dirty="0"/>
              <a:t>Aviottomana syntyneiden määrä nousee koko ajan, ollen 2000-luvulla moninkertainen aikajakson alkuvuosiin verrattuna.</a:t>
            </a:r>
          </a:p>
          <a:p>
            <a:pPr marL="857250" indent="-857250">
              <a:buFont typeface="Arial" panose="020B0604020202020204" pitchFamily="34" charset="0"/>
              <a:buChar char="•"/>
            </a:pPr>
            <a:r>
              <a:rPr lang="fi-FI" sz="5400" dirty="0"/>
              <a:t>Imeväiskuolleisuus laskee kuvattuna aikana voimakkaasti.</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6</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Tree>
    <p:extLst>
      <p:ext uri="{BB962C8B-B14F-4D97-AF65-F5344CB8AC3E}">
        <p14:creationId xmlns:p14="http://schemas.microsoft.com/office/powerpoint/2010/main" val="3445863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Näkökulmia tehtävään</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0" indent="0"/>
            <a:r>
              <a:rPr lang="fi-FI" sz="5400" dirty="0"/>
              <a:t>a) Miten Suomi on muuttunut toisen maailmansodan jälkeen taulukon perusteella? (8 p.)</a:t>
            </a:r>
          </a:p>
          <a:p>
            <a:pPr marL="857250" lvl="0" indent="-857250" algn="l" rtl="0">
              <a:spcBef>
                <a:spcPts val="2000"/>
              </a:spcBef>
              <a:spcAft>
                <a:spcPts val="0"/>
              </a:spcAft>
              <a:buFont typeface="Arial" panose="020B0604020202020204" pitchFamily="34" charset="0"/>
              <a:buChar char="•"/>
            </a:pPr>
            <a:r>
              <a:rPr lang="fi-FI" sz="5400" dirty="0"/>
              <a:t>Keskimääräinen elinikä nousee ajanjakson aikana voimakkaasti.</a:t>
            </a:r>
          </a:p>
          <a:p>
            <a:pPr marL="857250" lvl="0" indent="-857250" algn="l" rtl="0">
              <a:spcBef>
                <a:spcPts val="2000"/>
              </a:spcBef>
              <a:spcAft>
                <a:spcPts val="0"/>
              </a:spcAft>
              <a:buFont typeface="Arial" panose="020B0604020202020204" pitchFamily="34" charset="0"/>
              <a:buChar char="•"/>
            </a:pPr>
            <a:r>
              <a:rPr lang="fi-FI" sz="5400" dirty="0"/>
              <a:t>Koska vastauksen a-kohdassa on jaossa kuusi pistettä, tulisi vastauksen pääpainon olla b-kohdassa. Älä kuitenkaan aliarvioi a-kohdan merkitystä. Ylimalkainen lukujen havainnointi ei tuo täysiä pisteitä, joten havainnoista on maltettava kertoa riittävän tarkasti.</a:t>
            </a:r>
          </a:p>
          <a:p>
            <a:pPr marL="857250" lvl="0" indent="-857250" algn="l" rtl="0">
              <a:spcBef>
                <a:spcPts val="2000"/>
              </a:spcBef>
              <a:spcAft>
                <a:spcPts val="0"/>
              </a:spcAft>
              <a:buFont typeface="Arial" panose="020B0604020202020204" pitchFamily="34" charset="0"/>
              <a:buChar char="•"/>
            </a:pPr>
            <a:r>
              <a:rPr lang="fi-FI" sz="5400" dirty="0"/>
              <a:t>Tiedot on saatu Tilastokeskuksesta, joten niitä voidaan pitää puolueettomina ja riittävän luotettavina.</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7</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Tree>
    <p:extLst>
      <p:ext uri="{BB962C8B-B14F-4D97-AF65-F5344CB8AC3E}">
        <p14:creationId xmlns:p14="http://schemas.microsoft.com/office/powerpoint/2010/main" val="1256161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Näkökulmia tehtävään</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fontScale="92500" lnSpcReduction="10000"/>
          </a:bodyPr>
          <a:lstStyle/>
          <a:p>
            <a:pPr marL="0" indent="0"/>
            <a:r>
              <a:rPr lang="fi-FI" sz="5400" dirty="0"/>
              <a:t>b) Mitkä tekijät selittävät kehitystä? (12 p.)</a:t>
            </a:r>
          </a:p>
          <a:p>
            <a:pPr marL="857250" lvl="0" indent="-857250" algn="l" rtl="0">
              <a:spcBef>
                <a:spcPts val="2000"/>
              </a:spcBef>
              <a:spcAft>
                <a:spcPts val="0"/>
              </a:spcAft>
              <a:buFont typeface="Arial" panose="020B0604020202020204" pitchFamily="34" charset="0"/>
              <a:buChar char="•"/>
            </a:pPr>
            <a:r>
              <a:rPr lang="fi-FI" sz="5400" dirty="0"/>
              <a:t>Jälkimmäinen tehtävä laajenee tilaston ulkopuolelle, ja siihen vastaaminen edellyttää Suomen historian yleisten kehityslinjojen tuntemista.</a:t>
            </a:r>
          </a:p>
          <a:p>
            <a:pPr marL="857250" lvl="0" indent="-857250" algn="l" rtl="0">
              <a:spcBef>
                <a:spcPts val="2000"/>
              </a:spcBef>
              <a:spcAft>
                <a:spcPts val="0"/>
              </a:spcAft>
              <a:buFont typeface="Arial" panose="020B0604020202020204" pitchFamily="34" charset="0"/>
              <a:buChar char="•"/>
            </a:pPr>
            <a:r>
              <a:rPr lang="fi-FI" sz="5400" dirty="0"/>
              <a:t>Lukujen takana on suurten ikäluokkien synty, elinkeinorakenteen muutos ja Suomen muuttuminen hyvinvointivaltioksi.</a:t>
            </a:r>
          </a:p>
          <a:p>
            <a:pPr marL="857250" lvl="0" indent="-857250" algn="l" rtl="0">
              <a:spcBef>
                <a:spcPts val="2000"/>
              </a:spcBef>
              <a:spcAft>
                <a:spcPts val="0"/>
              </a:spcAft>
              <a:buFont typeface="Arial" panose="020B0604020202020204" pitchFamily="34" charset="0"/>
              <a:buChar char="•"/>
            </a:pPr>
            <a:r>
              <a:rPr lang="fi-FI" sz="5400" dirty="0"/>
              <a:t>Kun miehet palasivat sodasta, purkautui patoutunut tarve perustaa perheitä. Lapsia syntyi tuolloin paljon, koska Suomi oli vielä maatalousvaltainen, eikä ollut syytä rajoittaa syntyvyyttä. Ehkäisykin oli puutteellista.</a:t>
            </a:r>
          </a:p>
          <a:p>
            <a:pPr marL="857250" lvl="0" indent="-857250" algn="l" rtl="0">
              <a:spcBef>
                <a:spcPts val="2000"/>
              </a:spcBef>
              <a:spcAft>
                <a:spcPts val="0"/>
              </a:spcAft>
              <a:buFont typeface="Arial" panose="020B0604020202020204" pitchFamily="34" charset="0"/>
              <a:buChar char="•"/>
            </a:pPr>
            <a:r>
              <a:rPr lang="fi-FI" sz="5400" dirty="0"/>
              <a:t>1960-luvun jälkeistä kehitystä selittää elinkeinorakenteen muutos ja elintason nousu. Suomi teollistui ja väki muutti maaseudulta kaupunkeihin, joten lapsia ei enää tarvittu maatalouden töihin.</a:t>
            </a:r>
          </a:p>
          <a:p>
            <a:pPr marL="857250" lvl="0" indent="-857250" algn="l" rtl="0">
              <a:spcBef>
                <a:spcPts val="2000"/>
              </a:spcBef>
              <a:spcAft>
                <a:spcPts val="0"/>
              </a:spcAft>
              <a:buFont typeface="Arial" panose="020B0604020202020204" pitchFamily="34" charset="0"/>
              <a:buChar char="•"/>
            </a:pPr>
            <a:endParaRPr lang="fi-FI" sz="5400" dirty="0"/>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8</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Tree>
    <p:extLst>
      <p:ext uri="{BB962C8B-B14F-4D97-AF65-F5344CB8AC3E}">
        <p14:creationId xmlns:p14="http://schemas.microsoft.com/office/powerpoint/2010/main" val="129582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Näkökulmia tehtävään</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fontScale="92500" lnSpcReduction="20000"/>
          </a:bodyPr>
          <a:lstStyle/>
          <a:p>
            <a:pPr marL="0" indent="0"/>
            <a:r>
              <a:rPr lang="fi-FI" sz="5400" dirty="0"/>
              <a:t>b) Mitkä tekijät selittävät kehitystä? (12 p.)</a:t>
            </a:r>
          </a:p>
          <a:p>
            <a:pPr marL="857250" lvl="0" indent="-857250" algn="l" rtl="0">
              <a:spcBef>
                <a:spcPts val="2000"/>
              </a:spcBef>
              <a:spcAft>
                <a:spcPts val="0"/>
              </a:spcAft>
              <a:buFont typeface="Arial" panose="020B0604020202020204" pitchFamily="34" charset="0"/>
              <a:buChar char="•"/>
            </a:pPr>
            <a:r>
              <a:rPr lang="fi-FI" sz="5400" dirty="0"/>
              <a:t>Kaupungistuminen paransi suomalaisen naisen asemaa, mikä yhdessä kehittyneempien ehkäisymenetelmien (e-pilleri) kanssa laski syntyvyyttä.</a:t>
            </a:r>
          </a:p>
          <a:p>
            <a:pPr marL="857250" lvl="0" indent="-857250" algn="l" rtl="0">
              <a:spcBef>
                <a:spcPts val="2000"/>
              </a:spcBef>
              <a:spcAft>
                <a:spcPts val="0"/>
              </a:spcAft>
              <a:buFont typeface="Arial" panose="020B0604020202020204" pitchFamily="34" charset="0"/>
              <a:buChar char="•"/>
            </a:pPr>
            <a:r>
              <a:rPr lang="fi-FI" sz="5400" dirty="0"/>
              <a:t>Avioerojen ja aviottomana syntyneiden määrän jatkuva kasvu kertoo kaupungistumisesta ja naisen itsenäisyyden lisääntymisestä. Esimerkiksi palkkatöissä käynti lisäsi riippumattomuutta miehestä. Kyläyhteisöt olivat tiiviitä, joten sosiaalinen paine käyttäytyä normien mukaan oli suurempi maaseudulla kuin kaupungeissa. Nyky-Suomessa on hyväksyttyä elää ja tehdä lapsia avoliitossa.</a:t>
            </a:r>
          </a:p>
          <a:p>
            <a:pPr marL="857250" lvl="0" indent="-857250" algn="l" rtl="0">
              <a:spcBef>
                <a:spcPts val="2000"/>
              </a:spcBef>
              <a:spcAft>
                <a:spcPts val="0"/>
              </a:spcAft>
              <a:buFont typeface="Arial" panose="020B0604020202020204" pitchFamily="34" charset="0"/>
              <a:buChar char="•"/>
            </a:pPr>
            <a:r>
              <a:rPr lang="fi-FI" sz="5400" dirty="0"/>
              <a:t>Imeväiskuolleisuuden raju lasku ja eliniän nousu kertovat siitä, kuinka elintaso nousee ja yleinen terveydenhoito vähitellen kohenee, kun Suomi teollistuu ja muuttuu </a:t>
            </a:r>
            <a:r>
              <a:rPr lang="fi-FI" sz="5400"/>
              <a:t>pohjoismaiseksi hyvinvointivaltioksi.</a:t>
            </a:r>
            <a:endParaRPr lang="fi-FI" sz="5400" dirty="0"/>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9</a:t>
            </a:fld>
            <a:endParaRPr/>
          </a:p>
        </p:txBody>
      </p:sp>
      <p:sp>
        <p:nvSpPr>
          <p:cNvPr id="107" name="Google Shape;107;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Historia Kertaus, Historian koe ja siinä menestyminen</a:t>
            </a:r>
            <a:endParaRPr dirty="0"/>
          </a:p>
        </p:txBody>
      </p:sp>
    </p:spTree>
    <p:extLst>
      <p:ext uri="{BB962C8B-B14F-4D97-AF65-F5344CB8AC3E}">
        <p14:creationId xmlns:p14="http://schemas.microsoft.com/office/powerpoint/2010/main" val="3519064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757</Words>
  <Application>Microsoft Office PowerPoint</Application>
  <PresentationFormat>Mukautettu</PresentationFormat>
  <Paragraphs>176</Paragraphs>
  <Slides>9</Slides>
  <Notes>9</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9</vt:i4>
      </vt:variant>
    </vt:vector>
  </HeadingPairs>
  <TitlesOfParts>
    <vt:vector size="12" baseType="lpstr">
      <vt:lpstr>Arial</vt:lpstr>
      <vt:lpstr>Calibri</vt:lpstr>
      <vt:lpstr>Office-teema</vt:lpstr>
      <vt:lpstr>Historian koe ja siinä menestyminen  Taulukko- ja tilastotehtävään vastaaminen</vt:lpstr>
      <vt:lpstr>Taulukko- ja tilastotehtävään vastaaminen</vt:lpstr>
      <vt:lpstr>Esimerkkitehtävä</vt:lpstr>
      <vt:lpstr>Opettajalle</vt:lpstr>
      <vt:lpstr>Näkökulmia tehtävään</vt:lpstr>
      <vt:lpstr>Näkökulmia tehtävään</vt:lpstr>
      <vt:lpstr>Näkökulmia tehtävään</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Forum Historia Kertaus Taulukko ja tilastotehtävään vastaaminen</dc:title>
  <dc:creator>Mika Kortelainen</dc:creator>
  <cp:lastModifiedBy>Mika Kortelainen</cp:lastModifiedBy>
  <cp:revision>16</cp:revision>
  <dcterms:modified xsi:type="dcterms:W3CDTF">2023-06-20T10:36:46Z</dcterms:modified>
</cp:coreProperties>
</file>