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ulko, yö&#10;&#10;Kuvaus luotu automaattisesti">
            <a:extLst>
              <a:ext uri="{FF2B5EF4-FFF2-40B4-BE49-F238E27FC236}">
                <a16:creationId xmlns:a16="http://schemas.microsoft.com/office/drawing/2014/main" id="{FE3ED8D8-3952-41A0-8CB5-070E56334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3" r="9091" b="1735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/>
              <a:t>Väkivallan ehkäisy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220" y="6396923"/>
            <a:ext cx="4023359" cy="288358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/Amber </a:t>
            </a:r>
            <a:r>
              <a:rPr lang="en-US" sz="1400" dirty="0" err="1">
                <a:latin typeface="Abadi Extra Light" panose="020B0604020202020204" pitchFamily="34" charset="0"/>
              </a:rPr>
              <a:t>Kipp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FDAE65-CCA3-4F79-9402-60345860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EABFE0-A9B4-4187-8BCB-B44002BA2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2F16C0-EDD4-4E58-A9D3-2E8AF7DD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25369"/>
            <a:ext cx="5130799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Keinoja</a:t>
            </a:r>
            <a:r>
              <a:rPr lang="en-US" sz="4000" b="1" dirty="0"/>
              <a:t> </a:t>
            </a:r>
            <a:r>
              <a:rPr lang="en-US" sz="4000" b="1" dirty="0" err="1"/>
              <a:t>nuorten</a:t>
            </a:r>
            <a:r>
              <a:rPr lang="en-US" sz="4000" b="1" dirty="0"/>
              <a:t> </a:t>
            </a:r>
            <a:r>
              <a:rPr lang="en-US" sz="4000" b="1" dirty="0" err="1"/>
              <a:t>väkivaltakäyttäytymisen</a:t>
            </a:r>
            <a:r>
              <a:rPr lang="en-US" sz="4000" b="1" dirty="0"/>
              <a:t> </a:t>
            </a:r>
            <a:r>
              <a:rPr lang="en-US" sz="4000" b="1" dirty="0" err="1"/>
              <a:t>ehkäisyyn</a:t>
            </a:r>
            <a:endParaRPr lang="en-US" sz="40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379AF8-6607-4C6C-8C4E-D2B2F2BE8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2872899"/>
            <a:ext cx="4846320" cy="36597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Turvallisen</a:t>
            </a:r>
            <a:r>
              <a:rPr lang="en-US" sz="2400" dirty="0"/>
              <a:t> </a:t>
            </a:r>
            <a:r>
              <a:rPr lang="en-US" sz="2400" dirty="0" err="1"/>
              <a:t>kasvuympäristön</a:t>
            </a:r>
            <a:r>
              <a:rPr lang="en-US" sz="2400" dirty="0"/>
              <a:t> </a:t>
            </a:r>
            <a:r>
              <a:rPr lang="en-US" sz="2400" dirty="0" err="1"/>
              <a:t>tukeminen</a:t>
            </a:r>
            <a:endParaRPr lang="en-US" sz="2400" dirty="0"/>
          </a:p>
          <a:p>
            <a:r>
              <a:rPr lang="en-US" sz="2400" dirty="0" err="1"/>
              <a:t>Lapsen</a:t>
            </a:r>
            <a:r>
              <a:rPr lang="en-US" sz="2400" dirty="0"/>
              <a:t> ja </a:t>
            </a:r>
            <a:r>
              <a:rPr lang="en-US" sz="2400" dirty="0" err="1"/>
              <a:t>nuoren</a:t>
            </a:r>
            <a:r>
              <a:rPr lang="en-US" sz="2400" dirty="0"/>
              <a:t> </a:t>
            </a:r>
            <a:r>
              <a:rPr lang="en-US" sz="2400" dirty="0" err="1"/>
              <a:t>kehityksen</a:t>
            </a:r>
            <a:r>
              <a:rPr lang="en-US" sz="2400" dirty="0"/>
              <a:t> </a:t>
            </a:r>
            <a:r>
              <a:rPr lang="en-US" sz="2400" dirty="0" err="1"/>
              <a:t>seuraaminen</a:t>
            </a:r>
            <a:endParaRPr lang="en-US" sz="2400" dirty="0"/>
          </a:p>
          <a:p>
            <a:r>
              <a:rPr lang="en-US" sz="2400" dirty="0" err="1"/>
              <a:t>Turvallisen</a:t>
            </a:r>
            <a:r>
              <a:rPr lang="en-US" sz="2400" dirty="0"/>
              <a:t> </a:t>
            </a:r>
            <a:r>
              <a:rPr lang="en-US" sz="2400" dirty="0" err="1"/>
              <a:t>kouluympäristön</a:t>
            </a:r>
            <a:r>
              <a:rPr lang="en-US" sz="2400" dirty="0"/>
              <a:t> </a:t>
            </a:r>
            <a:r>
              <a:rPr lang="en-US" sz="2400" dirty="0" err="1"/>
              <a:t>luominen</a:t>
            </a:r>
            <a:endParaRPr lang="en-US" sz="2400" dirty="0"/>
          </a:p>
          <a:p>
            <a:r>
              <a:rPr lang="en-US" sz="2400" dirty="0" err="1"/>
              <a:t>Yhteiskunnan</a:t>
            </a:r>
            <a:r>
              <a:rPr lang="en-US" sz="2400" dirty="0"/>
              <a:t> lait ja </a:t>
            </a:r>
            <a:r>
              <a:rPr lang="en-US" sz="2400" dirty="0" err="1"/>
              <a:t>säädökset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riittävät</a:t>
            </a:r>
            <a:r>
              <a:rPr lang="en-US" sz="2400" dirty="0"/>
              <a:t> </a:t>
            </a:r>
            <a:r>
              <a:rPr lang="en-US" sz="2400" dirty="0" err="1"/>
              <a:t>resurssit</a:t>
            </a:r>
            <a:r>
              <a:rPr lang="en-US" sz="2400" dirty="0"/>
              <a:t> </a:t>
            </a:r>
            <a:r>
              <a:rPr lang="en-US" sz="2400" dirty="0" err="1"/>
              <a:t>väkivallattomien</a:t>
            </a:r>
            <a:r>
              <a:rPr lang="en-US" sz="2400" dirty="0"/>
              <a:t> </a:t>
            </a:r>
            <a:r>
              <a:rPr lang="en-US" sz="2400" dirty="0" err="1"/>
              <a:t>ympäristöjen</a:t>
            </a:r>
            <a:r>
              <a:rPr lang="en-US" sz="2400" dirty="0"/>
              <a:t> </a:t>
            </a:r>
            <a:r>
              <a:rPr lang="en-US" sz="2400"/>
              <a:t>luomiselle</a:t>
            </a:r>
            <a:endParaRPr lang="en-US" sz="2400" dirty="0"/>
          </a:p>
        </p:txBody>
      </p:sp>
      <p:pic>
        <p:nvPicPr>
          <p:cNvPr id="5" name="Sisällön paikkamerkki 4" descr="Kuva, joka sisältää kohteen ruoho, puu, ulko, lapsi&#10;&#10;Kuvaus luotu automaattisesti">
            <a:extLst>
              <a:ext uri="{FF2B5EF4-FFF2-40B4-BE49-F238E27FC236}">
                <a16:creationId xmlns:a16="http://schemas.microsoft.com/office/drawing/2014/main" id="{1F803F88-8688-45E6-8091-D46DC71B11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r="1340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89FADE8-D9F6-4579-B528-D16228E640DD}"/>
              </a:ext>
            </a:extLst>
          </p:cNvPr>
          <p:cNvSpPr txBox="1"/>
          <p:nvPr/>
        </p:nvSpPr>
        <p:spPr>
          <a:xfrm>
            <a:off x="-365761" y="6492471"/>
            <a:ext cx="5852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Robert Collins</a:t>
            </a:r>
            <a:endParaRPr lang="fi-FI" sz="1400" dirty="0"/>
          </a:p>
        </p:txBody>
      </p:sp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9826E40-AAEB-46D7-9C49-542532E39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07800ED-9711-4C22-8BBA-6800F07F4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5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umea&#10;&#10;Kuvaus luotu automaattisesti">
            <a:extLst>
              <a:ext uri="{FF2B5EF4-FFF2-40B4-BE49-F238E27FC236}">
                <a16:creationId xmlns:a16="http://schemas.microsoft.com/office/drawing/2014/main" id="{185E8AD0-2591-4F24-BDA8-C600B95F4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956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7C1A60-58A1-448F-8E7E-E8B79C34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4" y="52904"/>
            <a:ext cx="11873373" cy="1403016"/>
          </a:xfrm>
        </p:spPr>
        <p:txBody>
          <a:bodyPr>
            <a:normAutofit/>
          </a:bodyPr>
          <a:lstStyle/>
          <a:p>
            <a:pPr algn="ctr"/>
            <a:r>
              <a:rPr lang="fi-FI" sz="4800" b="1" dirty="0"/>
              <a:t>Väkivalta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D9692E-110A-48DD-AE56-7BE65D0DC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5" y="1600200"/>
            <a:ext cx="4095749" cy="4576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Voi kohdistua</a:t>
            </a:r>
          </a:p>
          <a:p>
            <a:r>
              <a:rPr lang="fi-FI" sz="2400" dirty="0"/>
              <a:t>ihmiseen itseensä</a:t>
            </a:r>
          </a:p>
          <a:p>
            <a:r>
              <a:rPr lang="fi-FI" sz="2400" dirty="0"/>
              <a:t>toiseen ihmiseen</a:t>
            </a:r>
          </a:p>
          <a:p>
            <a:r>
              <a:rPr lang="fi-FI" sz="2400" dirty="0"/>
              <a:t>ihmisryhmään tai yhteisöön</a:t>
            </a:r>
          </a:p>
          <a:p>
            <a:endParaRPr lang="fi-FI" sz="800" dirty="0"/>
          </a:p>
          <a:p>
            <a:pPr marL="0" indent="0">
              <a:buNone/>
            </a:pPr>
            <a:r>
              <a:rPr lang="fi-FI" b="1" dirty="0"/>
              <a:t>Voi olla</a:t>
            </a:r>
          </a:p>
          <a:p>
            <a:r>
              <a:rPr lang="fi-FI" sz="2400" dirty="0"/>
              <a:t>fyysisen voiman tai vallan tahallista käyttöä</a:t>
            </a:r>
          </a:p>
          <a:p>
            <a:r>
              <a:rPr lang="fi-FI" sz="2400" dirty="0"/>
              <a:t>vahingoittamisella uhkaamista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121364-347D-434D-8169-D84900CF2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3025" y="1600197"/>
            <a:ext cx="3076576" cy="4576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Voi johtaa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2400" dirty="0"/>
              <a:t>kuolemaan</a:t>
            </a:r>
            <a:endParaRPr lang="fi-FI" sz="800" dirty="0"/>
          </a:p>
          <a:p>
            <a:r>
              <a:rPr lang="fi-FI" sz="2400" dirty="0"/>
              <a:t>fyysisen ja/tai psyykkisen vamman syntymiseen</a:t>
            </a:r>
            <a:endParaRPr lang="fi-FI" sz="800" dirty="0"/>
          </a:p>
          <a:p>
            <a:r>
              <a:rPr lang="fi-FI" sz="2400" dirty="0"/>
              <a:t>kehittymisen häiriintymiseen</a:t>
            </a:r>
            <a:endParaRPr lang="fi-FI" sz="800" dirty="0"/>
          </a:p>
          <a:p>
            <a:r>
              <a:rPr lang="fi-FI" sz="2400" dirty="0"/>
              <a:t>perustarpeiden tyydyttämättä jättämiseen</a:t>
            </a:r>
          </a:p>
          <a:p>
            <a:endParaRPr lang="fi-FI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038B9E3-E316-49AB-AECE-FF3970CC9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CD44000-0AB6-4514-B034-B6303E750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23DBCEC-8A48-4059-8C9E-8F03E8125300}"/>
              </a:ext>
            </a:extLst>
          </p:cNvPr>
          <p:cNvSpPr txBox="1"/>
          <p:nvPr/>
        </p:nvSpPr>
        <p:spPr>
          <a:xfrm>
            <a:off x="2590800" y="6377504"/>
            <a:ext cx="685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Volkan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Olmez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5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09C3A0-4162-4D59-9AC2-FFEF31635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5" y="1505266"/>
            <a:ext cx="3928016" cy="5190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Fyysinen</a:t>
            </a:r>
          </a:p>
          <a:p>
            <a:r>
              <a:rPr lang="fi-FI" sz="2400" dirty="0"/>
              <a:t>Lyöminen, töniminen, hakkaaminen</a:t>
            </a:r>
          </a:p>
          <a:p>
            <a:pPr marL="0" indent="0">
              <a:buNone/>
            </a:pPr>
            <a:r>
              <a:rPr lang="fi-FI" b="1" dirty="0"/>
              <a:t>Psyykkinen</a:t>
            </a:r>
          </a:p>
          <a:p>
            <a:r>
              <a:rPr lang="fi-FI" sz="2400" dirty="0"/>
              <a:t>Nöyryyttäminen, pelottelu, uhkailu</a:t>
            </a:r>
          </a:p>
          <a:p>
            <a:pPr marL="0" indent="0">
              <a:buNone/>
            </a:pPr>
            <a:r>
              <a:rPr lang="fi-FI" b="1" dirty="0"/>
              <a:t>Sosiaalinen</a:t>
            </a:r>
          </a:p>
          <a:p>
            <a:r>
              <a:rPr lang="fi-FI" sz="2400" dirty="0"/>
              <a:t>Ihmissuhteiden kontrollointi</a:t>
            </a:r>
          </a:p>
          <a:p>
            <a:r>
              <a:rPr lang="fi-FI" sz="2400" dirty="0"/>
              <a:t>Työn estäminen</a:t>
            </a:r>
          </a:p>
          <a:p>
            <a:pPr marL="0" indent="0">
              <a:buNone/>
            </a:pPr>
            <a:r>
              <a:rPr lang="fi-FI" b="1" dirty="0"/>
              <a:t>Henkinen</a:t>
            </a:r>
          </a:p>
          <a:p>
            <a:r>
              <a:rPr lang="fi-FI" sz="2400" dirty="0"/>
              <a:t>Uskonnollinen kontrolli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8BA86F-78C7-4C1D-8EB4-7FADDECB6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5325" y="1505266"/>
            <a:ext cx="3629025" cy="4671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Taloudellinen</a:t>
            </a:r>
          </a:p>
          <a:p>
            <a:r>
              <a:rPr lang="fi-FI" sz="2400" dirty="0"/>
              <a:t>Taloudelliseen riippuvuuteen pakottaminen</a:t>
            </a:r>
          </a:p>
          <a:p>
            <a:r>
              <a:rPr lang="fi-FI" sz="2400" dirty="0"/>
              <a:t>Rahankäytön estäminen</a:t>
            </a:r>
          </a:p>
          <a:p>
            <a:pPr marL="0" indent="0">
              <a:buNone/>
            </a:pPr>
            <a:r>
              <a:rPr lang="fi-FI" b="1" dirty="0"/>
              <a:t>Seksuaalinen</a:t>
            </a:r>
          </a:p>
          <a:p>
            <a:r>
              <a:rPr lang="fi-FI" sz="2400" dirty="0"/>
              <a:t>Seksiin pakottaminen</a:t>
            </a:r>
          </a:p>
          <a:p>
            <a:r>
              <a:rPr lang="fi-FI" sz="2400" dirty="0"/>
              <a:t>Seksuaalinen nimittely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2AD5B11-F834-484F-BED3-219218F3C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41" y="1505266"/>
            <a:ext cx="4012118" cy="508603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07E7236-4F7C-4595-99B4-4A4DCCE7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711"/>
            <a:ext cx="12192000" cy="1138555"/>
          </a:xfrm>
        </p:spPr>
        <p:txBody>
          <a:bodyPr/>
          <a:lstStyle/>
          <a:p>
            <a:pPr algn="ctr"/>
            <a:r>
              <a:rPr lang="fi-FI" b="1" dirty="0"/>
              <a:t>Väkivallan muodot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779075D-FE2A-46A6-B69B-8A17CC29E7CA}"/>
              </a:ext>
            </a:extLst>
          </p:cNvPr>
          <p:cNvSpPr txBox="1"/>
          <p:nvPr/>
        </p:nvSpPr>
        <p:spPr>
          <a:xfrm>
            <a:off x="4055556" y="6182022"/>
            <a:ext cx="4012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Marco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Bianchetti</a:t>
            </a:r>
            <a:endParaRPr lang="fi-FI" sz="1400" dirty="0">
              <a:solidFill>
                <a:schemeClr val="bg1"/>
              </a:solidFill>
            </a:endParaRP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A903028-F0F7-4A89-94FB-635CCB2D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E9AA802-A8A8-4E9C-9C35-E30C2F630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9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9D19FC9-A6BD-42B5-84C1-FD50BB6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4" y="375921"/>
            <a:ext cx="4334256" cy="16093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Väkivaltaiseen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käyttäytymiseen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useita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syitä</a:t>
            </a:r>
            <a:endParaRPr lang="en-US" sz="3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5C6805-BB17-4E31-A906-642B6C2FD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384" y="2486025"/>
            <a:ext cx="4334256" cy="36290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Kukaan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synny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väkivaltaisena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Väkivallan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uhrista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tulee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usein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väkivallan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tekijä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Väkivalta</a:t>
            </a:r>
            <a:r>
              <a:rPr lang="en-US" sz="2400" dirty="0">
                <a:solidFill>
                  <a:schemeClr val="bg1"/>
                </a:solidFill>
              </a:rPr>
              <a:t> on </a:t>
            </a:r>
            <a:r>
              <a:rPr lang="en-US" sz="2400" dirty="0" err="1">
                <a:solidFill>
                  <a:schemeClr val="bg1"/>
                </a:solidFill>
              </a:rPr>
              <a:t>monimutkainen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yksilöllisten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ihmissuhteiden</a:t>
            </a:r>
            <a:r>
              <a:rPr lang="en-US" sz="2400" dirty="0">
                <a:solidFill>
                  <a:schemeClr val="bg1"/>
                </a:solidFill>
              </a:rPr>
              <a:t> ja </a:t>
            </a:r>
            <a:r>
              <a:rPr lang="en-US" sz="2400" dirty="0" err="1">
                <a:solidFill>
                  <a:schemeClr val="bg1"/>
                </a:solidFill>
              </a:rPr>
              <a:t>sosiaalisten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kulttuuristen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sekä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ympäristöön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liittyvien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tekijöiden</a:t>
            </a:r>
            <a:r>
              <a:rPr lang="en-US" sz="2400" dirty="0">
                <a:solidFill>
                  <a:schemeClr val="bg1"/>
                </a:solidFill>
              </a:rPr>
              <a:t> summa.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FC0596D-669E-4855-B8E1-588C5CECD0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7866" y="20104"/>
            <a:ext cx="7103066" cy="6838918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ED15D30-B132-4ADC-9ED7-8652CC3A5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275" y="89122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5768502-D06D-42DD-A5DC-2F536ECF7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576" y="6338544"/>
            <a:ext cx="1861424" cy="4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1FDE3-50DB-4F1B-9D7D-0463A0F5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65125"/>
            <a:ext cx="10515600" cy="758825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030A0"/>
                </a:solidFill>
              </a:rPr>
              <a:t>Väkivallan ehkäisykeinoja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242C05-54F3-44B5-A264-40D97447D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5" y="1533525"/>
            <a:ext cx="5667375" cy="495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Terveysosaamisen kehittäminen</a:t>
            </a:r>
          </a:p>
          <a:p>
            <a:r>
              <a:rPr lang="fi-FI" sz="2000" dirty="0"/>
              <a:t>Tunne- ja vuorovaikutustaidot</a:t>
            </a:r>
          </a:p>
          <a:p>
            <a:r>
              <a:rPr lang="fi-FI" sz="2000" dirty="0"/>
              <a:t>Tiedon lisääminen väkivallan vaaroista ja seurauksista</a:t>
            </a:r>
          </a:p>
          <a:p>
            <a:pPr marL="0" indent="0">
              <a:buNone/>
            </a:pPr>
            <a:r>
              <a:rPr lang="fi-FI" sz="2400" b="1" dirty="0"/>
              <a:t>Yhteiskunnallinen päätöksenteko</a:t>
            </a:r>
          </a:p>
          <a:p>
            <a:r>
              <a:rPr lang="fi-FI" sz="2000" dirty="0"/>
              <a:t>Väkivalta on lain mukaan rangaistavaa</a:t>
            </a:r>
          </a:p>
          <a:p>
            <a:r>
              <a:rPr lang="fi-FI" sz="2000" dirty="0"/>
              <a:t>Lähestymiskiellot</a:t>
            </a:r>
          </a:p>
          <a:p>
            <a:r>
              <a:rPr lang="fi-FI" sz="2000" dirty="0"/>
              <a:t>Uhrien ja todistajien oikeusapu ja suojelu</a:t>
            </a:r>
          </a:p>
          <a:p>
            <a:pPr marL="0" indent="0">
              <a:buNone/>
            </a:pPr>
            <a:r>
              <a:rPr lang="fi-FI" sz="2400" b="1" dirty="0"/>
              <a:t>Terveyttä tukevat ympäristöt</a:t>
            </a:r>
          </a:p>
          <a:p>
            <a:r>
              <a:rPr lang="fi-FI" sz="2000" dirty="0"/>
              <a:t>Turvallisuustekijöitä korostava aluesuunnittelu</a:t>
            </a:r>
          </a:p>
          <a:p>
            <a:r>
              <a:rPr lang="fi-FI" sz="2000" dirty="0"/>
              <a:t>Mielekkäiden tekemisympäristöjen rakentaminen</a:t>
            </a:r>
          </a:p>
          <a:p>
            <a:r>
              <a:rPr lang="fi-FI" sz="2000" dirty="0"/>
              <a:t>Poliisin toimintavalmiuksien parantaminen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F620D3-BFBB-42CD-BCAE-4B61E8B56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4000" y="440055"/>
            <a:ext cx="4765040" cy="462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Terveydenhuolto</a:t>
            </a:r>
          </a:p>
          <a:p>
            <a:r>
              <a:rPr lang="fi-FI" sz="2000" dirty="0"/>
              <a:t>Tukipalveluiden hyvä saatavuus</a:t>
            </a:r>
          </a:p>
          <a:p>
            <a:r>
              <a:rPr lang="fi-FI" sz="2000" dirty="0"/>
              <a:t>Moniammatillinen yhteistyö</a:t>
            </a:r>
          </a:p>
          <a:p>
            <a:r>
              <a:rPr lang="fi-FI" sz="2000" dirty="0"/>
              <a:t>Kyky tunnistaa väkivaltaa kokeneet lapset</a:t>
            </a:r>
          </a:p>
          <a:p>
            <a:r>
              <a:rPr lang="fi-FI" sz="2000" dirty="0"/>
              <a:t>Riittävät resurssit lastensuojelulle, ensi- ja turvakodeille</a:t>
            </a:r>
          </a:p>
          <a:p>
            <a:pPr marL="0" indent="0">
              <a:buNone/>
            </a:pPr>
            <a:r>
              <a:rPr lang="fi-FI" sz="2400" b="1" dirty="0"/>
              <a:t>Yhteisöllisyys</a:t>
            </a:r>
          </a:p>
          <a:p>
            <a:r>
              <a:rPr lang="fi-FI" sz="2000" dirty="0"/>
              <a:t>Vertaistukipalveluiden kehittäminen</a:t>
            </a:r>
          </a:p>
          <a:p>
            <a:r>
              <a:rPr lang="fi-FI" sz="2000" dirty="0"/>
              <a:t>Väkivaltatapauksiin puuttuminen</a:t>
            </a:r>
          </a:p>
          <a:p>
            <a:endParaRPr lang="fi-FI" sz="2000" dirty="0"/>
          </a:p>
          <a:p>
            <a:endParaRPr lang="fi-FI" dirty="0"/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9D096DBE-B580-44C6-AA73-2B3BBDC8A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124961"/>
            <a:ext cx="4765040" cy="2733040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30CD636-B1E3-4182-9851-E572D54E9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BF77AFA-6CDF-4859-B213-55427AE95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017" y="6349977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E7B8958-6B43-4CA5-9C16-D2CDADEA5EB4}"/>
              </a:ext>
            </a:extLst>
          </p:cNvPr>
          <p:cNvSpPr txBox="1"/>
          <p:nvPr/>
        </p:nvSpPr>
        <p:spPr>
          <a:xfrm rot="16200000">
            <a:off x="9831764" y="4622899"/>
            <a:ext cx="34321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Jordan Whitt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7887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C889F3-1177-4DEA-B219-4FBE492E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42240"/>
            <a:ext cx="3599688" cy="23469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Tunnetaidot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00040E-53BA-482D-A245-778891820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2544" y="142240"/>
            <a:ext cx="6746367" cy="22218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FFFF"/>
                </a:solidFill>
              </a:rPr>
              <a:t>Kyky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tunnistaa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omia</a:t>
            </a:r>
            <a:r>
              <a:rPr lang="en-US" sz="2400" dirty="0">
                <a:solidFill>
                  <a:srgbClr val="FFFFFF"/>
                </a:solidFill>
              </a:rPr>
              <a:t> ja </a:t>
            </a:r>
            <a:r>
              <a:rPr lang="en-US" sz="2400" dirty="0" err="1">
                <a:solidFill>
                  <a:srgbClr val="FFFFFF"/>
                </a:solidFill>
              </a:rPr>
              <a:t>muiden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tunteita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FFFFFF"/>
                </a:solidFill>
              </a:rPr>
              <a:t>Tunteiden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säätely</a:t>
            </a:r>
            <a:r>
              <a:rPr lang="en-US" sz="2400" dirty="0">
                <a:solidFill>
                  <a:srgbClr val="FFFFFF"/>
                </a:solidFill>
              </a:rPr>
              <a:t> ja </a:t>
            </a:r>
            <a:r>
              <a:rPr lang="en-US" sz="2400" dirty="0" err="1">
                <a:solidFill>
                  <a:srgbClr val="FFFFFF"/>
                </a:solidFill>
              </a:rPr>
              <a:t>ilmaisu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Hyväksyy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haastavatkin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tunteet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mutta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ei</a:t>
            </a:r>
            <a:r>
              <a:rPr lang="en-US" sz="2000" dirty="0">
                <a:solidFill>
                  <a:srgbClr val="FFFFFF"/>
                </a:solidFill>
              </a:rPr>
              <a:t> anna </a:t>
            </a:r>
            <a:r>
              <a:rPr lang="en-US" sz="2000" dirty="0" err="1">
                <a:solidFill>
                  <a:srgbClr val="FFFFFF"/>
                </a:solidFill>
              </a:rPr>
              <a:t>niiden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hallita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käyttäytymistä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Pystyy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ilmaisemaan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haastavia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tunteita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rakentavalla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tavalla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siten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ettei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niistä</a:t>
            </a:r>
            <a:r>
              <a:rPr lang="en-US" sz="2000" dirty="0">
                <a:solidFill>
                  <a:srgbClr val="FFFFFF"/>
                </a:solidFill>
              </a:rPr>
              <a:t> ole </a:t>
            </a:r>
            <a:r>
              <a:rPr lang="en-US" sz="2000" dirty="0" err="1">
                <a:solidFill>
                  <a:srgbClr val="FFFFFF"/>
                </a:solidFill>
              </a:rPr>
              <a:t>haittaa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itselle</a:t>
            </a:r>
            <a:r>
              <a:rPr lang="en-US" sz="2000" dirty="0">
                <a:solidFill>
                  <a:srgbClr val="FFFFFF"/>
                </a:solidFill>
              </a:rPr>
              <a:t> tai </a:t>
            </a:r>
            <a:r>
              <a:rPr lang="en-US" sz="2000" dirty="0" err="1">
                <a:solidFill>
                  <a:srgbClr val="FFFFFF"/>
                </a:solidFill>
              </a:rPr>
              <a:t>toisille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Sisällön paikkamerkki 5" descr="Kuva, joka sisältää kohteen muovi, kuppi&#10;&#10;Kuvaus luotu automaattisesti">
            <a:extLst>
              <a:ext uri="{FF2B5EF4-FFF2-40B4-BE49-F238E27FC236}">
                <a16:creationId xmlns:a16="http://schemas.microsoft.com/office/drawing/2014/main" id="{C803B5B9-752E-4F5F-B4B1-378D0E1BEB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3014296"/>
            <a:ext cx="10917936" cy="3193496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DBE55F13-C609-439F-AE0C-22F798615498}"/>
              </a:ext>
            </a:extLst>
          </p:cNvPr>
          <p:cNvSpPr txBox="1"/>
          <p:nvPr/>
        </p:nvSpPr>
        <p:spPr>
          <a:xfrm>
            <a:off x="2945606" y="6272784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Tengyart</a:t>
            </a:r>
            <a:endParaRPr lang="fi-FI" sz="1400" dirty="0"/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D35AE7D-BC20-4AA7-BA16-37FAB5E51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E8BF16F-7403-4E3D-BCC7-6BEDEB45C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576" y="6338544"/>
            <a:ext cx="1861424" cy="4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B325B-F00C-40B9-B235-218666BF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077" y="1"/>
            <a:ext cx="7326219" cy="1552574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/>
              <a:t>Tunnetaidoilla hallitaan aggressiota</a:t>
            </a:r>
          </a:p>
        </p:txBody>
      </p:sp>
      <p:pic>
        <p:nvPicPr>
          <p:cNvPr id="10" name="Kuva 9" descr="Kuva, joka sisältää kohteen päällä pitäminen, silmälappu&#10;&#10;Kuvaus luotu automaattisesti">
            <a:extLst>
              <a:ext uri="{FF2B5EF4-FFF2-40B4-BE49-F238E27FC236}">
                <a16:creationId xmlns:a16="http://schemas.microsoft.com/office/drawing/2014/main" id="{66F77626-CBF0-47BD-80CA-DDE918F41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97" y="0"/>
            <a:ext cx="2366726" cy="6858000"/>
          </a:xfrm>
          <a:prstGeom prst="rect">
            <a:avLst/>
          </a:prstGeom>
        </p:spPr>
      </p:pic>
      <p:pic>
        <p:nvPicPr>
          <p:cNvPr id="12" name="Kuva 11" descr="Kuva, joka sisältää kohteen mies, katsominen, kädellinen, silmälappu&#10;&#10;Kuvaus luotu automaattisesti">
            <a:extLst>
              <a:ext uri="{FF2B5EF4-FFF2-40B4-BE49-F238E27FC236}">
                <a16:creationId xmlns:a16="http://schemas.microsoft.com/office/drawing/2014/main" id="{C92A61EA-35BE-4433-A036-C8746F806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7056" cy="6858000"/>
          </a:xfrm>
          <a:prstGeom prst="rect">
            <a:avLst/>
          </a:prstGeom>
        </p:spPr>
      </p:pic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8002549-2EFE-48E9-9B3A-209AFF6F8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49" y="206309"/>
            <a:ext cx="1668092" cy="38438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C49D46A-0499-42B5-A27C-DBE7A7F3F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6349" y="6429184"/>
            <a:ext cx="1668092" cy="355936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C4FB02F2-1859-48A5-976D-D3701F5F78BF}"/>
              </a:ext>
            </a:extLst>
          </p:cNvPr>
          <p:cNvSpPr txBox="1"/>
          <p:nvPr/>
        </p:nvSpPr>
        <p:spPr>
          <a:xfrm rot="5400000">
            <a:off x="-731034" y="3275109"/>
            <a:ext cx="6857999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engin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akyurt</a:t>
            </a:r>
            <a:endParaRPr lang="fi-FI" sz="14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D95CE02-1CA0-4060-9078-4B1F6185739D}"/>
              </a:ext>
            </a:extLst>
          </p:cNvPr>
          <p:cNvSpPr txBox="1"/>
          <p:nvPr/>
        </p:nvSpPr>
        <p:spPr>
          <a:xfrm rot="16200000">
            <a:off x="6234811" y="3275109"/>
            <a:ext cx="6858001" cy="307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Danie Franco</a:t>
            </a:r>
            <a:endParaRPr lang="fi-FI" sz="1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4E42C3B-7640-4E31-A9FE-E3496A1AAA81}"/>
              </a:ext>
            </a:extLst>
          </p:cNvPr>
          <p:cNvSpPr txBox="1"/>
          <p:nvPr/>
        </p:nvSpPr>
        <p:spPr>
          <a:xfrm>
            <a:off x="2904453" y="1651645"/>
            <a:ext cx="3020097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/>
              <a:t>Tunteet</a:t>
            </a:r>
          </a:p>
          <a:p>
            <a:pPr algn="ctr"/>
            <a:endParaRPr lang="fi-FI" sz="1050" b="1" dirty="0"/>
          </a:p>
          <a:p>
            <a:pPr marL="342900" indent="-342900">
              <a:buFontTx/>
              <a:buChar char="-"/>
            </a:pPr>
            <a:r>
              <a:rPr lang="fi-FI" sz="2400" dirty="0"/>
              <a:t>Kaikki  tunteet ovat sallittuja.</a:t>
            </a:r>
          </a:p>
          <a:p>
            <a:pPr marL="342900" indent="-342900">
              <a:buFontTx/>
              <a:buChar char="-"/>
            </a:pPr>
            <a:r>
              <a:rPr lang="fi-FI" sz="2400" b="1" dirty="0"/>
              <a:t>Aggressio</a:t>
            </a:r>
            <a:r>
              <a:rPr lang="fi-FI" sz="2400" dirty="0"/>
              <a:t> on yhteisnimi monille haastaville tunteille.</a:t>
            </a:r>
          </a:p>
          <a:p>
            <a:pPr marL="342900" indent="-342900">
              <a:buFontTx/>
              <a:buChar char="-"/>
            </a:pPr>
            <a:r>
              <a:rPr lang="fi-FI" sz="2400" dirty="0"/>
              <a:t>Esim. viha, raivo, mustasukkaisuus, kateus.</a:t>
            </a:r>
          </a:p>
          <a:p>
            <a:pPr marL="342900" indent="-342900">
              <a:buFontTx/>
              <a:buChar char="-"/>
            </a:pPr>
            <a:r>
              <a:rPr lang="fi-FI" sz="2400" dirty="0"/>
              <a:t>Harjoittelemalla oppii itsehillintää.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C49BC41-DF4D-41A7-B171-6772DAD8762B}"/>
              </a:ext>
            </a:extLst>
          </p:cNvPr>
          <p:cNvSpPr txBox="1"/>
          <p:nvPr/>
        </p:nvSpPr>
        <p:spPr>
          <a:xfrm>
            <a:off x="6267452" y="1575445"/>
            <a:ext cx="318987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/>
              <a:t>Teot</a:t>
            </a:r>
          </a:p>
          <a:p>
            <a:pPr algn="ctr"/>
            <a:endParaRPr lang="fi-FI" sz="1800" b="1" dirty="0"/>
          </a:p>
          <a:p>
            <a:pPr marL="342900" indent="-342900">
              <a:buFontTx/>
              <a:buChar char="-"/>
            </a:pPr>
            <a:r>
              <a:rPr lang="fi-FI" sz="2400" dirty="0"/>
              <a:t>Kaikki teot eivät ole sallittuja.</a:t>
            </a:r>
          </a:p>
          <a:p>
            <a:pPr marL="285750" indent="-285750">
              <a:buFontTx/>
              <a:buChar char="-"/>
            </a:pPr>
            <a:r>
              <a:rPr lang="fi-FI" sz="2400" b="1" dirty="0"/>
              <a:t>Aggressiivisuus</a:t>
            </a:r>
            <a:r>
              <a:rPr lang="fi-FI" sz="2400" dirty="0"/>
              <a:t> on  aggression tunteiden purkautumista väkivaltaisesti.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Väkivalta heikentää sekä uhrin että tekijän hyvinvointia.</a:t>
            </a:r>
          </a:p>
        </p:txBody>
      </p:sp>
    </p:spTree>
    <p:extLst>
      <p:ext uri="{BB962C8B-B14F-4D97-AF65-F5344CB8AC3E}">
        <p14:creationId xmlns:p14="http://schemas.microsoft.com/office/powerpoint/2010/main" val="223637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197A52-1D12-4C7D-95C6-800E51D3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6" y="0"/>
            <a:ext cx="5353049" cy="1198527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200" b="1" dirty="0"/>
              <a:t>Hyviä toimintatapoja uhkaavassa vuorovaikutustilanteessa</a:t>
            </a:r>
          </a:p>
        </p:txBody>
      </p:sp>
      <p:pic>
        <p:nvPicPr>
          <p:cNvPr id="8" name="Sisällön paikkamerkki 7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DDD1F362-5B45-460E-A4B8-8BAE398BF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6" y="1198527"/>
            <a:ext cx="4856480" cy="5410872"/>
          </a:xfrm>
        </p:spPr>
      </p:pic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239C85D-F339-4E6A-B8DC-FD55D80FF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EBB9F67C-2789-440F-A8F0-424CDA181C59}"/>
              </a:ext>
            </a:extLst>
          </p:cNvPr>
          <p:cNvSpPr txBox="1"/>
          <p:nvPr/>
        </p:nvSpPr>
        <p:spPr>
          <a:xfrm>
            <a:off x="648924" y="6083818"/>
            <a:ext cx="48564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Setyaki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Irham</a:t>
            </a:r>
            <a:endParaRPr lang="fi-FI" sz="1400" dirty="0">
              <a:solidFill>
                <a:schemeClr val="bg1"/>
              </a:solidFill>
            </a:endParaRPr>
          </a:p>
        </p:txBody>
      </p:sp>
      <p:pic>
        <p:nvPicPr>
          <p:cNvPr id="22" name="Sisällön paikkamerkki 18">
            <a:extLst>
              <a:ext uri="{FF2B5EF4-FFF2-40B4-BE49-F238E27FC236}">
                <a16:creationId xmlns:a16="http://schemas.microsoft.com/office/drawing/2014/main" id="{663F6829-E390-43DC-B79E-8E94356A2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01975" y="1198527"/>
            <a:ext cx="6028957" cy="5284068"/>
          </a:xfr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036CF42-A126-4AFB-A500-FDB27458C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3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EB96A-D090-4CEC-BE44-3AB4DA6F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9" y="166687"/>
            <a:ext cx="5399961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/>
              <a:t>Koulukiusaaminen koskee koko kouluyhteisöä</a:t>
            </a:r>
          </a:p>
        </p:txBody>
      </p:sp>
      <p:pic>
        <p:nvPicPr>
          <p:cNvPr id="7" name="Sisällön paikkamerkki 6" descr="Kuva, joka sisältää kohteen teksti, ikkuna, siluetti&#10;&#10;Kuvaus luotu automaattisesti">
            <a:extLst>
              <a:ext uri="{FF2B5EF4-FFF2-40B4-BE49-F238E27FC236}">
                <a16:creationId xmlns:a16="http://schemas.microsoft.com/office/drawing/2014/main" id="{D1D86109-FEC1-47AC-BB68-3D94451497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3" y="1492250"/>
            <a:ext cx="3947612" cy="5193031"/>
          </a:xfr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1612E97-EAB4-4D5E-878D-7723B47500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0750" y="800100"/>
            <a:ext cx="5307517" cy="6057899"/>
          </a:xfr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B51C5C0-E7B2-4097-861B-15C07B4A5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7" y="250848"/>
            <a:ext cx="18614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1243BDE-62AA-45D4-8951-01D89CCE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682" y="6170931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CA814A4-90FF-4DD7-B6D1-B3EE24144218}"/>
              </a:ext>
            </a:extLst>
          </p:cNvPr>
          <p:cNvSpPr txBox="1"/>
          <p:nvPr/>
        </p:nvSpPr>
        <p:spPr>
          <a:xfrm rot="16200000">
            <a:off x="-2436019" y="3934876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Alex </a:t>
            </a:r>
            <a:r>
              <a:rPr lang="en-US" sz="1400" dirty="0" err="1">
                <a:latin typeface="Abadi Extra Light" panose="020B0604020202020204" pitchFamily="34" charset="0"/>
              </a:rPr>
              <a:t>Ivashenko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27719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11A635-9328-4E1D-AA8D-0F2775CA47CC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8e8df33-a090-4ce7-a58b-5234ff1e67e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400E89-A236-410E-8CD8-8F20FFB2D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F55E64-581D-4054-9CBA-4812781454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366</Words>
  <Application>Microsoft Office PowerPoint</Application>
  <PresentationFormat>Laajakuva</PresentationFormat>
  <Paragraphs>91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Abadi Extra Light</vt:lpstr>
      <vt:lpstr>Arial</vt:lpstr>
      <vt:lpstr>Calibri</vt:lpstr>
      <vt:lpstr>Calibri Light</vt:lpstr>
      <vt:lpstr>Office-teema</vt:lpstr>
      <vt:lpstr>Väkivallan ehkäisy</vt:lpstr>
      <vt:lpstr>Väkivalta</vt:lpstr>
      <vt:lpstr>Väkivallan muodot</vt:lpstr>
      <vt:lpstr>Väkivaltaiseen käyttäytymiseen on useita syitä</vt:lpstr>
      <vt:lpstr>Väkivallan ehkäisykeinoja</vt:lpstr>
      <vt:lpstr>Tunnetaidot</vt:lpstr>
      <vt:lpstr>Tunnetaidoilla hallitaan aggressiota</vt:lpstr>
      <vt:lpstr>Hyviä toimintatapoja uhkaavassa vuorovaikutustilanteessa</vt:lpstr>
      <vt:lpstr>Koulukiusaaminen koskee koko kouluyhteisöä</vt:lpstr>
      <vt:lpstr>Keinoja nuorten väkivaltakäyttäytymisen ehkäisyyn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39</cp:revision>
  <dcterms:created xsi:type="dcterms:W3CDTF">2021-10-14T13:44:28Z</dcterms:created>
  <dcterms:modified xsi:type="dcterms:W3CDTF">2025-11-03T12:15:52Z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