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58" r:id="rId7"/>
    <p:sldId id="260" r:id="rId8"/>
    <p:sldId id="262" r:id="rId9"/>
    <p:sldId id="257" r:id="rId10"/>
    <p:sldId id="263" r:id="rId11"/>
    <p:sldId id="264" r:id="rId12"/>
    <p:sldId id="265" r:id="rId13"/>
    <p:sldId id="266" r:id="rId14"/>
    <p:sldId id="267" r:id="rId15"/>
    <p:sldId id="268" r:id="rId1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46F55C3-1403-605A-114B-0DDF6BBD0B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6B70FB53-E7B5-78D9-C4B7-CF8FCE7EE9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BDFC7CF-16CD-B735-AC8C-728A8FE77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06290-46D9-4D2E-900F-963085E2E026}" type="datetimeFigureOut">
              <a:rPr lang="fi-FI" smtClean="0"/>
              <a:t>16.8.2023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D46DE99-DC25-1BD1-1FBF-B59B0AB5E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307C2B2-49CD-73E9-C613-8E189BBDF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C8E8-A35B-435C-BC81-5CA0EEF4BE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87922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23AE5E1-92D8-EBE8-F816-6F4B4FE62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E76F5A7E-5BA7-3C34-DE7D-260D48E260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40D02F5-8105-3942-70A7-F8FB78FBE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06290-46D9-4D2E-900F-963085E2E026}" type="datetimeFigureOut">
              <a:rPr lang="fi-FI" smtClean="0"/>
              <a:t>16.8.2023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64DB5C8-9D75-B583-8D09-0C143EC7E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C6CB055-EE73-9A01-A124-6447C569E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C8E8-A35B-435C-BC81-5CA0EEF4BE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59024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24EF6817-C863-0997-A846-B42477C36A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C15AA09A-3DEF-1A39-036F-7C23F847D0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AB1DE86-8991-0CAA-D510-8EA18C475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06290-46D9-4D2E-900F-963085E2E026}" type="datetimeFigureOut">
              <a:rPr lang="fi-FI" smtClean="0"/>
              <a:t>16.8.2023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193726F-BF02-5F19-A88A-D3CE97048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D31F844-99CE-30D7-22AB-C1B85695F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C8E8-A35B-435C-BC81-5CA0EEF4BE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38073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EE8ED3B-CA63-1C61-2A8B-EAEAB6234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09E70F9-B0F1-8D86-98A1-DEF6F3AC82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48C6D5F-49EC-B685-BFE5-4D592446F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06290-46D9-4D2E-900F-963085E2E026}" type="datetimeFigureOut">
              <a:rPr lang="fi-FI" smtClean="0"/>
              <a:t>16.8.2023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5FEF965-0CC6-95D5-BD3A-1AC966E6B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872199E-292D-8C49-72A3-28B494D8B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C8E8-A35B-435C-BC81-5CA0EEF4BE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86782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0A407EB-1EAF-55B6-3158-49E63A9F5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113666F-F841-D581-61EE-CC84BF1A23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BC8A501-DF40-406B-9D07-F12D06A64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06290-46D9-4D2E-900F-963085E2E026}" type="datetimeFigureOut">
              <a:rPr lang="fi-FI" smtClean="0"/>
              <a:t>16.8.2023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3FA96C9-9F08-FD6D-E86C-6047C80D3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487676A-3656-1BE1-C6A0-21338F7F3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C8E8-A35B-435C-BC81-5CA0EEF4BE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40770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98CD9C9-4E53-6ABB-B772-9170F61EF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950C1BF-B4E0-93E3-8945-1ED37B3921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FAA02A4-1BA1-1BF4-9386-61D96C363B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28FBED8-0F82-D262-BCCA-FD4E4CE6B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06290-46D9-4D2E-900F-963085E2E026}" type="datetimeFigureOut">
              <a:rPr lang="fi-FI" smtClean="0"/>
              <a:t>16.8.2023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CBDF96B-9EAB-A5AE-5594-EBEF0C4E4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3657F22-468C-FE62-CC1E-1EEB14BAA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C8E8-A35B-435C-BC81-5CA0EEF4BE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4787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A3D0839-BFF8-1C5A-CE51-93BDD4427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6230085-0DD1-1941-9E70-7593B68BBD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4376AB0-D4F0-0DEC-158B-3FAFD6CCED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30135D79-2846-6392-9A5D-B203767064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DBDA6419-517C-D918-CD5A-F86914E820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5D1902A7-FDB2-28F5-C0F7-137D15772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06290-46D9-4D2E-900F-963085E2E026}" type="datetimeFigureOut">
              <a:rPr lang="fi-FI" smtClean="0"/>
              <a:t>16.8.2023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72FEEC8-1BE8-7C24-AC15-99DADBAC5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0C348737-ABA0-6D62-4320-018F5A29B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C8E8-A35B-435C-BC81-5CA0EEF4BE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70630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E6F889-04FA-F8AD-04CE-EEE6A6D9C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CA35CB3A-0787-6478-D522-94347B940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06290-46D9-4D2E-900F-963085E2E026}" type="datetimeFigureOut">
              <a:rPr lang="fi-FI" smtClean="0"/>
              <a:t>16.8.2023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3C5BD78D-BB5F-23C1-ED24-4FC21839D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1E7D29C-4B19-A9A2-FCCB-3D8EB4D15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C8E8-A35B-435C-BC81-5CA0EEF4BE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1905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8C326F4A-315E-C84D-757D-9A274D28F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06290-46D9-4D2E-900F-963085E2E026}" type="datetimeFigureOut">
              <a:rPr lang="fi-FI" smtClean="0"/>
              <a:t>16.8.2023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101AAE61-1582-AD4F-B132-7CAF4631E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1702D8CF-3477-CA68-C743-4078A6724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C8E8-A35B-435C-BC81-5CA0EEF4BE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13648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8A393FC-0990-90A9-2760-C803631AD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A31EC36-13D6-B74C-CC2F-FA5E370F78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56454E70-F2E4-8B9E-01AE-5AFA217CB1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002942B-53B4-CD03-F8C6-89EE0AFDC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06290-46D9-4D2E-900F-963085E2E026}" type="datetimeFigureOut">
              <a:rPr lang="fi-FI" smtClean="0"/>
              <a:t>16.8.2023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F6F8C222-D06F-A53D-E86C-567869528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6CBD41A-E909-EC0A-2870-4266AC795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C8E8-A35B-435C-BC81-5CA0EEF4BE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9125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56C07B1-BF69-D562-212B-3ABF6E0CA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6FE85928-B2CD-C505-BE2B-6275187F08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9B3DFD62-79BB-9F0C-E58C-F970323F94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D891976-B12B-B387-C4D1-12B0917FC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06290-46D9-4D2E-900F-963085E2E026}" type="datetimeFigureOut">
              <a:rPr lang="fi-FI" smtClean="0"/>
              <a:t>16.8.2023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951093B-C4B9-E6F2-530D-192897152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C9A5761-9F2D-1E52-FE50-FDE25F538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C8E8-A35B-435C-BC81-5CA0EEF4BE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86943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65797929-FA34-DA1B-F46E-38F517223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13DC241-AEE5-C4B6-7D90-CF5455236F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496889A-BE18-9B8E-399A-84B26EF585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06290-46D9-4D2E-900F-963085E2E026}" type="datetimeFigureOut">
              <a:rPr lang="fi-FI" smtClean="0"/>
              <a:t>16.8.2023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A089E97-7EB2-4561-0D9C-E76D923DB2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8A14ED1-FF1B-E552-A744-FD553308D7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71C8E8-A35B-435C-BC81-5CA0EEF4BE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46558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Kuva 8" descr="Kuva, joka sisältää kohteen maa, ulko, vanha, likainen&#10;&#10;Kuvaus luotu automaattisesti">
            <a:extLst>
              <a:ext uri="{FF2B5EF4-FFF2-40B4-BE49-F238E27FC236}">
                <a16:creationId xmlns:a16="http://schemas.microsoft.com/office/drawing/2014/main" id="{6B42356F-737A-0596-C72F-F19CCD8A84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36"/>
          <a:stretch/>
        </p:blipFill>
        <p:spPr>
          <a:xfrm>
            <a:off x="-3047" y="10"/>
            <a:ext cx="9669642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9E42B18-8EE3-3CD6-89B7-D6EAF1C776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7306" y="1924299"/>
            <a:ext cx="5635949" cy="2323603"/>
          </a:xfrm>
          <a:noFill/>
        </p:spPr>
        <p:txBody>
          <a:bodyPr>
            <a:normAutofit/>
          </a:bodyPr>
          <a:lstStyle/>
          <a:p>
            <a:r>
              <a:rPr lang="fi-FI" sz="4400" b="1" dirty="0"/>
              <a:t>Terveyden ja sairauksien selitysmalleja eri aikakausina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D45E968F-18E6-5E8F-BDA4-4FA65623A2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14423" y="6264952"/>
            <a:ext cx="3445766" cy="328846"/>
          </a:xfrm>
          <a:noFill/>
        </p:spPr>
        <p:txBody>
          <a:bodyPr>
            <a:normAutofit/>
          </a:bodyPr>
          <a:lstStyle/>
          <a:p>
            <a:pPr algn="l"/>
            <a:r>
              <a:rPr lang="fi-FI" sz="1600" dirty="0"/>
              <a:t>Kuva: Unsplash.com Joyce </a:t>
            </a:r>
            <a:r>
              <a:rPr lang="fi-FI" sz="1600" dirty="0" err="1"/>
              <a:t>McCown</a:t>
            </a:r>
            <a:endParaRPr lang="fi-FI" sz="1600" dirty="0"/>
          </a:p>
        </p:txBody>
      </p:sp>
      <p:pic>
        <p:nvPicPr>
          <p:cNvPr id="4" name="Kuva 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5BBE06DF-8525-C147-7D36-91F028CD0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010" y="351831"/>
            <a:ext cx="1892024" cy="42893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F2B9DD99-4379-C395-AC14-A9C0647384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9897" y="6148663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982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 descr="Kuva, joka sisältää kohteen sisä, sotkuinen&#10;&#10;Kuvaus luotu automaattisesti">
            <a:extLst>
              <a:ext uri="{FF2B5EF4-FFF2-40B4-BE49-F238E27FC236}">
                <a16:creationId xmlns:a16="http://schemas.microsoft.com/office/drawing/2014/main" id="{D80F5FE8-D83F-EA83-71AE-5C8011049BB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9" r="833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6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8D16697-E331-5FD4-EF6C-EEF5CA47B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" y="142875"/>
            <a:ext cx="4452620" cy="177165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100" b="1" dirty="0" err="1"/>
              <a:t>Valistuksen</a:t>
            </a:r>
            <a:r>
              <a:rPr lang="en-US" sz="3100" b="1" dirty="0"/>
              <a:t> </a:t>
            </a:r>
            <a:r>
              <a:rPr lang="en-US" sz="3100" b="1" dirty="0" err="1"/>
              <a:t>aika</a:t>
            </a:r>
            <a:r>
              <a:rPr lang="en-US" sz="3100" b="1" dirty="0"/>
              <a:t> </a:t>
            </a:r>
            <a:r>
              <a:rPr lang="en-US" sz="3100" dirty="0"/>
              <a:t>– </a:t>
            </a:r>
            <a:r>
              <a:rPr lang="en-US" sz="3200" b="1" dirty="0" err="1"/>
              <a:t>lääketiede</a:t>
            </a:r>
            <a:r>
              <a:rPr lang="en-US" sz="3200" b="1" dirty="0"/>
              <a:t> ja </a:t>
            </a:r>
            <a:r>
              <a:rPr lang="en-US" sz="3200" b="1" dirty="0" err="1"/>
              <a:t>luonnontieteet</a:t>
            </a:r>
            <a:r>
              <a:rPr lang="en-US" sz="3200" b="1" dirty="0"/>
              <a:t> </a:t>
            </a:r>
            <a:r>
              <a:rPr lang="en-US" sz="3200" b="1" dirty="0" err="1"/>
              <a:t>kehittyvät</a:t>
            </a:r>
            <a:endParaRPr lang="en-US" sz="32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207D895-78F3-337D-548D-E56EE0D4EB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2057400"/>
            <a:ext cx="3990975" cy="4657725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dirty="0" err="1"/>
              <a:t>Usko</a:t>
            </a:r>
            <a:r>
              <a:rPr lang="en-US" sz="2000" dirty="0"/>
              <a:t> </a:t>
            </a:r>
            <a:r>
              <a:rPr lang="en-US" sz="2000" dirty="0" err="1"/>
              <a:t>humoraalioppiin</a:t>
            </a:r>
            <a:r>
              <a:rPr lang="en-US" sz="2000" dirty="0"/>
              <a:t> </a:t>
            </a:r>
            <a:r>
              <a:rPr lang="en-US" sz="2000" dirty="0" err="1"/>
              <a:t>alkoi</a:t>
            </a:r>
            <a:r>
              <a:rPr lang="en-US" sz="2000" dirty="0"/>
              <a:t> </a:t>
            </a:r>
            <a:r>
              <a:rPr lang="en-US" sz="2000" dirty="0" err="1"/>
              <a:t>horjua,</a:t>
            </a:r>
            <a:r>
              <a:rPr lang="en-US" sz="2000" dirty="0"/>
              <a:t> ja </a:t>
            </a:r>
            <a:r>
              <a:rPr lang="en-US" sz="2000" dirty="0" err="1"/>
              <a:t>uskonnollisiin</a:t>
            </a:r>
            <a:r>
              <a:rPr lang="en-US" sz="2000" dirty="0"/>
              <a:t> </a:t>
            </a:r>
            <a:r>
              <a:rPr lang="en-US" sz="2000" dirty="0" err="1"/>
              <a:t>näkemyksiin</a:t>
            </a:r>
            <a:r>
              <a:rPr lang="en-US" sz="2000" dirty="0"/>
              <a:t> </a:t>
            </a:r>
            <a:r>
              <a:rPr lang="en-US" sz="2000" dirty="0" err="1"/>
              <a:t>terveydestä</a:t>
            </a:r>
            <a:r>
              <a:rPr lang="en-US" sz="2000" dirty="0"/>
              <a:t> </a:t>
            </a:r>
            <a:r>
              <a:rPr lang="en-US" sz="2000" dirty="0" err="1"/>
              <a:t>suhtauduttiin</a:t>
            </a:r>
            <a:r>
              <a:rPr lang="en-US" sz="2000" dirty="0"/>
              <a:t> </a:t>
            </a:r>
            <a:r>
              <a:rPr lang="en-US" sz="2000" dirty="0" err="1"/>
              <a:t>kriittisesti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800" dirty="0"/>
          </a:p>
          <a:p>
            <a:r>
              <a:rPr lang="en-US" sz="2000" dirty="0" err="1"/>
              <a:t>Ruumiinavaukset</a:t>
            </a:r>
            <a:r>
              <a:rPr lang="en-US" sz="2000" dirty="0"/>
              <a:t> </a:t>
            </a:r>
            <a:r>
              <a:rPr lang="en-US" sz="2000" dirty="0" err="1"/>
              <a:t>lisäsivät</a:t>
            </a:r>
            <a:r>
              <a:rPr lang="en-US" sz="2000" dirty="0"/>
              <a:t> </a:t>
            </a:r>
            <a:r>
              <a:rPr lang="en-US" sz="2000" dirty="0" err="1"/>
              <a:t>anatomian</a:t>
            </a:r>
            <a:r>
              <a:rPr lang="en-US" sz="2000" dirty="0"/>
              <a:t> ja </a:t>
            </a:r>
            <a:r>
              <a:rPr lang="en-US" sz="2000" dirty="0" err="1"/>
              <a:t>fysiologian</a:t>
            </a:r>
            <a:r>
              <a:rPr lang="en-US" sz="2000" dirty="0"/>
              <a:t> </a:t>
            </a:r>
            <a:r>
              <a:rPr lang="en-US" sz="2000" dirty="0" err="1"/>
              <a:t>tuntemusta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900" dirty="0"/>
          </a:p>
          <a:p>
            <a:r>
              <a:rPr lang="en-US" sz="2000" dirty="0" err="1"/>
              <a:t>Mikroskoopin</a:t>
            </a:r>
            <a:r>
              <a:rPr lang="en-US" sz="2000" dirty="0"/>
              <a:t> </a:t>
            </a:r>
            <a:r>
              <a:rPr lang="en-US" sz="2000" dirty="0" err="1"/>
              <a:t>keksiminen</a:t>
            </a:r>
            <a:r>
              <a:rPr lang="en-US" sz="2000" dirty="0"/>
              <a:t> ja </a:t>
            </a:r>
            <a:r>
              <a:rPr lang="en-US" sz="2000" dirty="0" err="1"/>
              <a:t>käyttöönotto</a:t>
            </a:r>
            <a:r>
              <a:rPr lang="en-US" sz="2000" dirty="0"/>
              <a:t> </a:t>
            </a:r>
            <a:r>
              <a:rPr lang="en-US" sz="2000" dirty="0" err="1"/>
              <a:t>herättivät</a:t>
            </a:r>
            <a:r>
              <a:rPr lang="en-US" sz="2000" dirty="0"/>
              <a:t> </a:t>
            </a:r>
            <a:r>
              <a:rPr lang="en-US" sz="2000" dirty="0" err="1"/>
              <a:t>vähitellen</a:t>
            </a:r>
            <a:r>
              <a:rPr lang="en-US" sz="2000" dirty="0"/>
              <a:t> </a:t>
            </a:r>
            <a:r>
              <a:rPr lang="en-US" sz="2000" dirty="0" err="1"/>
              <a:t>ajatuksen</a:t>
            </a:r>
            <a:r>
              <a:rPr lang="en-US" sz="2000" dirty="0"/>
              <a:t> </a:t>
            </a:r>
            <a:r>
              <a:rPr lang="en-US" sz="2000" dirty="0" err="1"/>
              <a:t>mikrobien</a:t>
            </a:r>
            <a:r>
              <a:rPr lang="en-US" sz="2000" dirty="0"/>
              <a:t> ja </a:t>
            </a:r>
            <a:r>
              <a:rPr lang="en-US" sz="2000" dirty="0" err="1"/>
              <a:t>tautien</a:t>
            </a:r>
            <a:r>
              <a:rPr lang="en-US" sz="2000" dirty="0"/>
              <a:t> </a:t>
            </a:r>
            <a:r>
              <a:rPr lang="en-US" sz="2000" dirty="0" err="1"/>
              <a:t>välisestä</a:t>
            </a:r>
            <a:r>
              <a:rPr lang="en-US" sz="2000" dirty="0"/>
              <a:t> </a:t>
            </a:r>
            <a:r>
              <a:rPr lang="en-US" sz="2000" dirty="0" err="1"/>
              <a:t>yhteydestä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900" dirty="0"/>
          </a:p>
          <a:p>
            <a:r>
              <a:rPr lang="en-US" sz="2000" dirty="0" err="1"/>
              <a:t>Isorokkorokotus</a:t>
            </a:r>
            <a:r>
              <a:rPr lang="en-US" sz="2000" dirty="0"/>
              <a:t> </a:t>
            </a:r>
            <a:r>
              <a:rPr lang="en-US" sz="2000" dirty="0" err="1"/>
              <a:t>otettiin</a:t>
            </a:r>
            <a:r>
              <a:rPr lang="en-US" sz="2000" dirty="0"/>
              <a:t> </a:t>
            </a:r>
            <a:r>
              <a:rPr lang="en-US" sz="2000" dirty="0" err="1"/>
              <a:t>käyttöön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12" name="Kuva 11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833EEE69-0244-B2A6-CB8F-0E35A2A57B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3285" y="251465"/>
            <a:ext cx="1892024" cy="428937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C1903131-AA98-B66D-9674-0369E92D21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3285" y="6092185"/>
            <a:ext cx="2000250" cy="514350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DA478AD4-C5E2-6F9B-1E4E-AAFB6D4810D3}"/>
              </a:ext>
            </a:extLst>
          </p:cNvPr>
          <p:cNvSpPr txBox="1"/>
          <p:nvPr/>
        </p:nvSpPr>
        <p:spPr>
          <a:xfrm rot="5400000">
            <a:off x="8480552" y="3275107"/>
            <a:ext cx="68579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400" dirty="0">
                <a:solidFill>
                  <a:schemeClr val="bg1"/>
                </a:solidFill>
              </a:rPr>
              <a:t>Kuva: Unsplash.com </a:t>
            </a:r>
            <a:r>
              <a:rPr lang="fi-FI" sz="1400" dirty="0" err="1">
                <a:solidFill>
                  <a:schemeClr val="bg1"/>
                </a:solidFill>
              </a:rPr>
              <a:t>Wendy</a:t>
            </a:r>
            <a:r>
              <a:rPr lang="fi-FI" sz="1400" dirty="0">
                <a:solidFill>
                  <a:schemeClr val="bg1"/>
                </a:solidFill>
              </a:rPr>
              <a:t> </a:t>
            </a:r>
            <a:r>
              <a:rPr lang="fi-FI" sz="1400" dirty="0" err="1">
                <a:solidFill>
                  <a:schemeClr val="bg1"/>
                </a:solidFill>
              </a:rPr>
              <a:t>Scofield</a:t>
            </a:r>
            <a:endParaRPr lang="fi-FI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568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 descr="Kuva, joka sisältää kohteen teksti, henkilö, mies, sisä&#10;&#10;Kuvaus luotu automaattisesti">
            <a:extLst>
              <a:ext uri="{FF2B5EF4-FFF2-40B4-BE49-F238E27FC236}">
                <a16:creationId xmlns:a16="http://schemas.microsoft.com/office/drawing/2014/main" id="{C7630868-8648-15A1-0BBB-717AFDBBFF9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6" r="2" b="2"/>
          <a:stretch/>
        </p:blipFill>
        <p:spPr>
          <a:xfrm>
            <a:off x="2519309" y="0"/>
            <a:ext cx="9669642" cy="6857990"/>
          </a:xfrm>
          <a:prstGeom prst="rect">
            <a:avLst/>
          </a:prstGeom>
        </p:spPr>
      </p:pic>
      <p:sp>
        <p:nvSpPr>
          <p:cNvPr id="16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EBFDBE7-44BE-A5A5-25D7-26F703F83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916" y="162560"/>
            <a:ext cx="4579108" cy="12903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 err="1"/>
              <a:t>Spesifi</a:t>
            </a:r>
            <a:r>
              <a:rPr lang="en-US" sz="3600" b="1" dirty="0"/>
              <a:t> </a:t>
            </a:r>
            <a:r>
              <a:rPr lang="en-US" sz="3600" b="1" dirty="0" err="1"/>
              <a:t>etiologia</a:t>
            </a:r>
            <a:r>
              <a:rPr lang="en-US" sz="3600" b="1" dirty="0"/>
              <a:t> </a:t>
            </a:r>
            <a:br>
              <a:rPr lang="en-US" sz="3600" b="1" dirty="0"/>
            </a:br>
            <a:r>
              <a:rPr lang="en-US" sz="3600" b="1" dirty="0"/>
              <a:t>– </a:t>
            </a:r>
            <a:r>
              <a:rPr lang="en-US" sz="3600" b="1" dirty="0" err="1"/>
              <a:t>yksi</a:t>
            </a:r>
            <a:r>
              <a:rPr lang="en-US" sz="3600" b="1" dirty="0"/>
              <a:t> </a:t>
            </a:r>
            <a:r>
              <a:rPr lang="en-US" sz="3600" b="1" dirty="0" err="1"/>
              <a:t>syy</a:t>
            </a:r>
            <a:r>
              <a:rPr lang="en-US" sz="3600" b="1" dirty="0"/>
              <a:t>, </a:t>
            </a:r>
            <a:r>
              <a:rPr lang="en-US" sz="3600" b="1" dirty="0" err="1"/>
              <a:t>yksi</a:t>
            </a:r>
            <a:r>
              <a:rPr lang="en-US" sz="3600" b="1" dirty="0"/>
              <a:t> </a:t>
            </a:r>
            <a:r>
              <a:rPr lang="en-US" sz="3600" b="1" dirty="0" err="1"/>
              <a:t>sairaus</a:t>
            </a:r>
            <a:endParaRPr lang="en-US" sz="36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8431F70-AC8A-CE8B-39DF-ADEE52E24D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615440"/>
            <a:ext cx="4570192" cy="5242560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buNone/>
            </a:pPr>
            <a:r>
              <a:rPr lang="en-US" sz="2000" b="1" dirty="0" err="1"/>
              <a:t>Näkemystä</a:t>
            </a:r>
            <a:r>
              <a:rPr lang="en-US" sz="2000" b="1" dirty="0"/>
              <a:t> </a:t>
            </a:r>
            <a:r>
              <a:rPr lang="en-US" sz="2000" b="1" dirty="0" err="1"/>
              <a:t>tukivat</a:t>
            </a:r>
            <a:endParaRPr lang="en-US" sz="2000" b="1" dirty="0"/>
          </a:p>
          <a:p>
            <a:pPr>
              <a:buFontTx/>
              <a:buChar char="-"/>
            </a:pPr>
            <a:r>
              <a:rPr lang="en-US" sz="2000" dirty="0" err="1"/>
              <a:t>tartunttautien</a:t>
            </a:r>
            <a:r>
              <a:rPr lang="en-US" sz="2000" dirty="0"/>
              <a:t> </a:t>
            </a:r>
            <a:r>
              <a:rPr lang="en-US" sz="2000" dirty="0" err="1"/>
              <a:t>yleisyys</a:t>
            </a:r>
            <a:endParaRPr lang="en-US" sz="2000" dirty="0"/>
          </a:p>
          <a:p>
            <a:pPr>
              <a:buFontTx/>
              <a:buChar char="-"/>
            </a:pPr>
            <a:r>
              <a:rPr lang="en-US" sz="2000" dirty="0" err="1"/>
              <a:t>ruumiinavauksissa</a:t>
            </a:r>
            <a:r>
              <a:rPr lang="en-US" sz="2000" dirty="0"/>
              <a:t> </a:t>
            </a:r>
            <a:r>
              <a:rPr lang="en-US" sz="2000" dirty="0" err="1"/>
              <a:t>saadut</a:t>
            </a:r>
            <a:r>
              <a:rPr lang="en-US" sz="2000" dirty="0"/>
              <a:t> </a:t>
            </a:r>
            <a:r>
              <a:rPr lang="en-US" sz="2000" dirty="0" err="1"/>
              <a:t>havainnot</a:t>
            </a:r>
            <a:endParaRPr lang="en-US" sz="2000" dirty="0"/>
          </a:p>
          <a:p>
            <a:pPr>
              <a:buFontTx/>
              <a:buChar char="-"/>
            </a:pPr>
            <a:r>
              <a:rPr lang="en-US" sz="2000" dirty="0" err="1"/>
              <a:t>solubiologian</a:t>
            </a:r>
            <a:r>
              <a:rPr lang="en-US" sz="2000" dirty="0"/>
              <a:t> </a:t>
            </a:r>
            <a:r>
              <a:rPr lang="en-US" sz="2000" dirty="0" err="1"/>
              <a:t>kehittyminen</a:t>
            </a:r>
            <a:endParaRPr lang="en-US" sz="2000" dirty="0"/>
          </a:p>
          <a:p>
            <a:pPr>
              <a:buFontTx/>
              <a:buChar char="-"/>
            </a:pPr>
            <a:r>
              <a:rPr lang="en-US" sz="2000" dirty="0" err="1"/>
              <a:t>mikrobien</a:t>
            </a:r>
            <a:r>
              <a:rPr lang="en-US" sz="2000" dirty="0"/>
              <a:t> </a:t>
            </a:r>
            <a:r>
              <a:rPr lang="en-US" sz="2000" dirty="0" err="1"/>
              <a:t>saastuttaman</a:t>
            </a:r>
            <a:r>
              <a:rPr lang="en-US" sz="2000" dirty="0"/>
              <a:t> </a:t>
            </a:r>
            <a:r>
              <a:rPr lang="en-US" sz="2000" dirty="0" err="1"/>
              <a:t>juomaveden osoittautuminen laajojen</a:t>
            </a:r>
            <a:r>
              <a:rPr lang="en-US" sz="2000" dirty="0"/>
              <a:t> </a:t>
            </a:r>
            <a:r>
              <a:rPr lang="en-US" sz="2000" dirty="0" err="1"/>
              <a:t>koleraepidemioiden</a:t>
            </a:r>
            <a:r>
              <a:rPr lang="en-US" sz="2000" dirty="0"/>
              <a:t> </a:t>
            </a:r>
            <a:r>
              <a:rPr lang="en-US" sz="2000" dirty="0" err="1"/>
              <a:t>aiheuttajaksi.</a:t>
            </a:r>
            <a:endParaRPr lang="en-US" sz="800" dirty="0"/>
          </a:p>
          <a:p>
            <a:pPr marL="0" indent="0">
              <a:buNone/>
            </a:pPr>
            <a:r>
              <a:rPr lang="en-US" sz="2000" b="1" dirty="0" err="1"/>
              <a:t>Ymmärrettiin hygienian</a:t>
            </a:r>
            <a:r>
              <a:rPr lang="en-US" sz="2000" b="1" dirty="0"/>
              <a:t> </a:t>
            </a:r>
            <a:r>
              <a:rPr lang="en-US" sz="2000" b="1" dirty="0" err="1"/>
              <a:t>tärkeys</a:t>
            </a:r>
            <a:r>
              <a:rPr lang="en-US" sz="2000" b="1" dirty="0"/>
              <a:t> </a:t>
            </a:r>
            <a:r>
              <a:rPr lang="en-US" sz="2000" b="1" dirty="0" err="1"/>
              <a:t>tautien</a:t>
            </a:r>
            <a:r>
              <a:rPr lang="en-US" sz="2000" b="1" dirty="0"/>
              <a:t> </a:t>
            </a:r>
            <a:r>
              <a:rPr lang="en-US" sz="2000" b="1" dirty="0" err="1"/>
              <a:t>ehkäisyssä</a:t>
            </a:r>
            <a:endParaRPr lang="en-US" sz="2000" dirty="0"/>
          </a:p>
          <a:p>
            <a:pPr>
              <a:buFontTx/>
              <a:buChar char="-"/>
            </a:pPr>
            <a:r>
              <a:rPr lang="en-US" sz="2000" dirty="0" err="1"/>
              <a:t>parannettiin sanitaatiota</a:t>
            </a:r>
            <a:r>
              <a:rPr lang="en-US" sz="2000" dirty="0"/>
              <a:t> </a:t>
            </a:r>
          </a:p>
          <a:p>
            <a:pPr>
              <a:buFontTx/>
              <a:buChar char="-"/>
            </a:pPr>
            <a:r>
              <a:rPr lang="en-US" sz="2000" dirty="0" err="1"/>
              <a:t>kehitettiin kaupunkien</a:t>
            </a:r>
            <a:r>
              <a:rPr lang="en-US" sz="2000" dirty="0"/>
              <a:t> </a:t>
            </a:r>
            <a:r>
              <a:rPr lang="en-US" sz="2000" dirty="0" err="1"/>
              <a:t>vesi</a:t>
            </a:r>
            <a:r>
              <a:rPr lang="en-US" sz="2000" dirty="0"/>
              <a:t>- ja </a:t>
            </a:r>
            <a:r>
              <a:rPr lang="en-US" sz="2000" dirty="0" err="1"/>
              <a:t>jätehuoltoa</a:t>
            </a:r>
          </a:p>
          <a:p>
            <a:pPr>
              <a:buFontTx/>
              <a:buChar char="-"/>
            </a:pPr>
            <a:r>
              <a:rPr lang="en-US" sz="2000" dirty="0" err="1"/>
              <a:t>säädettiin hygieniaa</a:t>
            </a:r>
            <a:r>
              <a:rPr lang="en-US" sz="2000" dirty="0"/>
              <a:t> ja </a:t>
            </a:r>
            <a:r>
              <a:rPr lang="en-US" sz="2000" dirty="0" err="1"/>
              <a:t>ympäristöä</a:t>
            </a:r>
            <a:r>
              <a:rPr lang="en-US" sz="2000" dirty="0"/>
              <a:t> </a:t>
            </a:r>
            <a:r>
              <a:rPr lang="en-US" sz="2000" dirty="0" err="1"/>
              <a:t>koskevia</a:t>
            </a:r>
            <a:r>
              <a:rPr lang="en-US" sz="2000" dirty="0"/>
              <a:t> </a:t>
            </a:r>
            <a:r>
              <a:rPr lang="en-US" sz="2000" dirty="0" err="1"/>
              <a:t>lakeja</a:t>
            </a:r>
            <a:endParaRPr lang="en-US" sz="2000" dirty="0"/>
          </a:p>
        </p:txBody>
      </p:sp>
      <p:pic>
        <p:nvPicPr>
          <p:cNvPr id="12" name="Kuva 11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82D56A80-3BF3-C22C-C75B-816907B2D0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3285" y="251465"/>
            <a:ext cx="1892024" cy="428937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B666A3BF-03A4-89DF-913A-25668BE19F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3285" y="6092185"/>
            <a:ext cx="2000250" cy="514350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E00EBBF0-B197-0177-E2D0-41962D0CDA53}"/>
              </a:ext>
            </a:extLst>
          </p:cNvPr>
          <p:cNvSpPr txBox="1"/>
          <p:nvPr/>
        </p:nvSpPr>
        <p:spPr>
          <a:xfrm rot="5400000">
            <a:off x="9802913" y="2081301"/>
            <a:ext cx="4470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Kuva: Unsplash.com National </a:t>
            </a:r>
            <a:r>
              <a:rPr lang="fi-FI" sz="1400" dirty="0" err="1"/>
              <a:t>Cancer</a:t>
            </a:r>
            <a:r>
              <a:rPr lang="fi-FI" sz="1400" dirty="0"/>
              <a:t> Institute</a:t>
            </a:r>
          </a:p>
        </p:txBody>
      </p:sp>
    </p:spTree>
    <p:extLst>
      <p:ext uri="{BB962C8B-B14F-4D97-AF65-F5344CB8AC3E}">
        <p14:creationId xmlns:p14="http://schemas.microsoft.com/office/powerpoint/2010/main" val="17208679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EC09C01F-42E5-7441-6BCE-68FF93A85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968" y="539836"/>
            <a:ext cx="4457701" cy="146837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b="1" dirty="0" err="1"/>
              <a:t>Nykyaika</a:t>
            </a:r>
            <a:br>
              <a:rPr lang="en-US" sz="3200" dirty="0"/>
            </a:br>
            <a:r>
              <a:rPr lang="en-US" sz="3200" dirty="0"/>
              <a:t> – </a:t>
            </a:r>
            <a:r>
              <a:rPr lang="en-US" sz="3200" b="1" dirty="0"/>
              <a:t>m</a:t>
            </a:r>
            <a:r>
              <a:rPr lang="en-US" sz="3200" b="1" dirty="0" err="1"/>
              <a:t>onietiologinen</a:t>
            </a:r>
            <a:r>
              <a:rPr lang="en-US" sz="3200" b="1" dirty="0"/>
              <a:t> </a:t>
            </a:r>
            <a:r>
              <a:rPr lang="en-US" sz="3200" b="1" dirty="0" err="1"/>
              <a:t>teoria</a:t>
            </a:r>
            <a:r>
              <a:rPr lang="en-US" sz="3200" b="1" dirty="0"/>
              <a:t> ja One Health -</a:t>
            </a:r>
            <a:r>
              <a:rPr lang="en-US" sz="3200" b="1" dirty="0" err="1"/>
              <a:t>ajattelu</a:t>
            </a:r>
            <a:endParaRPr lang="en-US" sz="3200" b="1" dirty="0"/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C74EB71-6541-E45E-734A-095D29CE22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9550" y="2872899"/>
            <a:ext cx="4674119" cy="385591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dirty="0" err="1"/>
              <a:t>Kun</a:t>
            </a:r>
            <a:r>
              <a:rPr lang="en-US" sz="2000" dirty="0"/>
              <a:t> </a:t>
            </a:r>
            <a:r>
              <a:rPr lang="en-US" sz="2000" dirty="0" err="1"/>
              <a:t>elintapasairaudet</a:t>
            </a:r>
            <a:r>
              <a:rPr lang="en-US" sz="2000" dirty="0"/>
              <a:t> </a:t>
            </a:r>
            <a:r>
              <a:rPr lang="en-US" sz="2000" dirty="0" err="1"/>
              <a:t>yleistyivät,</a:t>
            </a:r>
            <a:r>
              <a:rPr lang="en-US" sz="2000" dirty="0"/>
              <a:t> </a:t>
            </a:r>
            <a:r>
              <a:rPr lang="en-US" sz="2000" dirty="0" err="1"/>
              <a:t>oivallettiin</a:t>
            </a:r>
            <a:r>
              <a:rPr lang="en-US" sz="2000" dirty="0"/>
              <a:t>, </a:t>
            </a:r>
            <a:r>
              <a:rPr lang="en-US" sz="2000" dirty="0" err="1"/>
              <a:t>että</a:t>
            </a:r>
            <a:r>
              <a:rPr lang="en-US" sz="2000" dirty="0"/>
              <a:t> </a:t>
            </a:r>
            <a:r>
              <a:rPr lang="en-US" sz="2000" dirty="0" err="1"/>
              <a:t>yhdellä</a:t>
            </a:r>
            <a:r>
              <a:rPr lang="en-US" sz="2000" dirty="0"/>
              <a:t> </a:t>
            </a:r>
            <a:r>
              <a:rPr lang="en-US" sz="2000" dirty="0" err="1"/>
              <a:t>sairaudella</a:t>
            </a:r>
            <a:r>
              <a:rPr lang="en-US" sz="2000" dirty="0"/>
              <a:t> </a:t>
            </a:r>
            <a:r>
              <a:rPr lang="en-US" sz="2000" dirty="0" err="1"/>
              <a:t>saattaakin</a:t>
            </a:r>
            <a:r>
              <a:rPr lang="en-US" sz="2000" dirty="0"/>
              <a:t> olla </a:t>
            </a:r>
            <a:r>
              <a:rPr lang="en-US" sz="2000" dirty="0" err="1"/>
              <a:t>useita</a:t>
            </a:r>
            <a:r>
              <a:rPr lang="en-US" sz="2000" dirty="0"/>
              <a:t> </a:t>
            </a:r>
            <a:r>
              <a:rPr lang="en-US" sz="2000" dirty="0" err="1"/>
              <a:t>syitä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Monien</a:t>
            </a:r>
            <a:r>
              <a:rPr lang="en-US" sz="2000" dirty="0"/>
              <a:t> </a:t>
            </a:r>
            <a:r>
              <a:rPr lang="en-US" sz="2000" dirty="0" err="1"/>
              <a:t>sairauksien</a:t>
            </a:r>
            <a:r>
              <a:rPr lang="en-US" sz="2000" dirty="0"/>
              <a:t>, </a:t>
            </a:r>
            <a:r>
              <a:rPr lang="en-US" sz="2000" dirty="0" err="1"/>
              <a:t>kuten</a:t>
            </a:r>
            <a:r>
              <a:rPr lang="en-US" sz="2000" dirty="0"/>
              <a:t> </a:t>
            </a:r>
            <a:r>
              <a:rPr lang="en-US" sz="2000" dirty="0" err="1"/>
              <a:t>sydän</a:t>
            </a:r>
            <a:r>
              <a:rPr lang="en-US" sz="2000" dirty="0"/>
              <a:t>- ja </a:t>
            </a:r>
            <a:r>
              <a:rPr lang="en-US" sz="2000" dirty="0" err="1"/>
              <a:t>verisuonitautien</a:t>
            </a:r>
            <a:r>
              <a:rPr lang="en-US" sz="2000" dirty="0"/>
              <a:t> </a:t>
            </a:r>
            <a:r>
              <a:rPr lang="en-US" sz="2000" dirty="0" err="1"/>
              <a:t>sekä</a:t>
            </a:r>
            <a:r>
              <a:rPr lang="en-US" sz="2000" dirty="0"/>
              <a:t>  </a:t>
            </a:r>
            <a:r>
              <a:rPr lang="en-US" sz="2000" dirty="0" err="1"/>
              <a:t>diabeteksen,</a:t>
            </a:r>
            <a:r>
              <a:rPr lang="en-US" sz="2000" dirty="0"/>
              <a:t> </a:t>
            </a:r>
            <a:r>
              <a:rPr lang="en-US" sz="2000" dirty="0" err="1"/>
              <a:t>syntyyn</a:t>
            </a:r>
            <a:r>
              <a:rPr lang="en-US" sz="2000" dirty="0"/>
              <a:t> </a:t>
            </a:r>
            <a:r>
              <a:rPr lang="en-US" sz="2000" dirty="0" err="1"/>
              <a:t>vaikuttavat</a:t>
            </a:r>
            <a:r>
              <a:rPr lang="en-US" sz="2000" dirty="0"/>
              <a:t> </a:t>
            </a:r>
            <a:r>
              <a:rPr lang="en-US" sz="2000" dirty="0" err="1"/>
              <a:t>monet</a:t>
            </a:r>
            <a:r>
              <a:rPr lang="en-US" sz="2000" dirty="0"/>
              <a:t> </a:t>
            </a:r>
            <a:r>
              <a:rPr lang="en-US" sz="2000" dirty="0" err="1"/>
              <a:t>eri</a:t>
            </a:r>
            <a:r>
              <a:rPr lang="en-US" sz="2000" dirty="0"/>
              <a:t> </a:t>
            </a:r>
            <a:r>
              <a:rPr lang="en-US" sz="2000" dirty="0" err="1"/>
              <a:t>tekijät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Nykyinen</a:t>
            </a:r>
            <a:r>
              <a:rPr lang="en-US" sz="2000" dirty="0"/>
              <a:t> </a:t>
            </a:r>
            <a:r>
              <a:rPr lang="en-US" sz="2000" dirty="0" err="1"/>
              <a:t>terveyskäsitys</a:t>
            </a:r>
            <a:r>
              <a:rPr lang="en-US" sz="2000" dirty="0"/>
              <a:t> </a:t>
            </a:r>
            <a:r>
              <a:rPr lang="en-US" sz="2000" dirty="0" err="1"/>
              <a:t>sisältää</a:t>
            </a:r>
            <a:r>
              <a:rPr lang="en-US" sz="2000" dirty="0"/>
              <a:t> One Health -</a:t>
            </a:r>
            <a:r>
              <a:rPr lang="en-US" sz="2000" dirty="0" err="1"/>
              <a:t>ajattelua</a:t>
            </a:r>
            <a:r>
              <a:rPr lang="en-US" sz="2000"/>
              <a:t>.</a:t>
            </a:r>
            <a:endParaRPr lang="en-US" sz="2000" dirty="0"/>
          </a:p>
          <a:p>
            <a:r>
              <a:rPr lang="en-US" sz="2000" dirty="0" err="1"/>
              <a:t>Ihmisten terveys</a:t>
            </a:r>
            <a:r>
              <a:rPr lang="en-US" sz="2000" dirty="0"/>
              <a:t>, </a:t>
            </a:r>
            <a:r>
              <a:rPr lang="en-US" sz="2000" dirty="0" err="1"/>
              <a:t>eläinten terveys</a:t>
            </a:r>
            <a:r>
              <a:rPr lang="en-US" sz="2000" dirty="0"/>
              <a:t> ja </a:t>
            </a:r>
            <a:r>
              <a:rPr lang="en-US" sz="2000" dirty="0" err="1"/>
              <a:t>ympäristön</a:t>
            </a:r>
            <a:r>
              <a:rPr lang="en-US" sz="2000" dirty="0"/>
              <a:t> </a:t>
            </a:r>
            <a:r>
              <a:rPr lang="en-US" sz="2000" dirty="0" err="1"/>
              <a:t>terveys</a:t>
            </a:r>
            <a:r>
              <a:rPr lang="en-US" sz="2000" dirty="0"/>
              <a:t> ovat </a:t>
            </a:r>
            <a:r>
              <a:rPr lang="en-US" sz="2000" dirty="0" err="1"/>
              <a:t>sidoksissa</a:t>
            </a:r>
            <a:r>
              <a:rPr lang="en-US" sz="2000" dirty="0"/>
              <a:t> </a:t>
            </a:r>
            <a:r>
              <a:rPr lang="en-US" sz="2000" dirty="0" err="1"/>
              <a:t>toisiinsa</a:t>
            </a:r>
            <a:r>
              <a:rPr lang="en-US" sz="2000" dirty="0"/>
              <a:t>.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B15FE8A0-8850-D19D-2EEC-C4BF3CFF9F4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9" name="Kuva 8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F5DC56C5-9C2B-589A-44A9-D3BFC7E900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6485" y="110900"/>
            <a:ext cx="1892024" cy="428937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C43E7847-6910-73C9-9C6C-A23DE843BB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2372" y="6232750"/>
            <a:ext cx="2000250" cy="514350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FDE0B801-2671-DBE9-4703-FB876437188F}"/>
              </a:ext>
            </a:extLst>
          </p:cNvPr>
          <p:cNvSpPr txBox="1"/>
          <p:nvPr/>
        </p:nvSpPr>
        <p:spPr>
          <a:xfrm rot="16200000">
            <a:off x="9180805" y="3176954"/>
            <a:ext cx="55820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1"/>
                </a:solidFill>
              </a:rPr>
              <a:t>Kuva: Unsplash.com NASA</a:t>
            </a:r>
          </a:p>
        </p:txBody>
      </p:sp>
    </p:spTree>
    <p:extLst>
      <p:ext uri="{BB962C8B-B14F-4D97-AF65-F5344CB8AC3E}">
        <p14:creationId xmlns:p14="http://schemas.microsoft.com/office/powerpoint/2010/main" val="4284778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51BA4DF-2BD4-4EC2-B1DB-B27C8AC71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21C32D9-04F2-94F0-E53D-BC25B21F5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9412" y="239149"/>
            <a:ext cx="6798541" cy="167562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700" b="1" dirty="0" err="1"/>
              <a:t>Menneen</a:t>
            </a:r>
            <a:r>
              <a:rPr lang="en-US" sz="3700" b="1" dirty="0"/>
              <a:t> </a:t>
            </a:r>
            <a:r>
              <a:rPr lang="en-US" sz="3700" b="1" dirty="0" err="1"/>
              <a:t>ajan</a:t>
            </a:r>
            <a:r>
              <a:rPr lang="en-US" sz="3700" b="1" dirty="0"/>
              <a:t> </a:t>
            </a:r>
            <a:r>
              <a:rPr lang="en-US" sz="3700" b="1" dirty="0" err="1"/>
              <a:t>terveyden</a:t>
            </a:r>
            <a:r>
              <a:rPr lang="en-US" sz="3700" b="1" dirty="0"/>
              <a:t> ja </a:t>
            </a:r>
            <a:r>
              <a:rPr lang="en-US" sz="3700" b="1" dirty="0" err="1"/>
              <a:t>sairauden</a:t>
            </a:r>
            <a:r>
              <a:rPr lang="en-US" sz="3700" b="1" dirty="0"/>
              <a:t> </a:t>
            </a:r>
            <a:r>
              <a:rPr lang="en-US" sz="3700" b="1" dirty="0" err="1"/>
              <a:t>selitysmallien</a:t>
            </a:r>
            <a:r>
              <a:rPr lang="en-US" sz="3700" b="1" dirty="0"/>
              <a:t> </a:t>
            </a:r>
            <a:r>
              <a:rPr lang="en-US" sz="3700" b="1" dirty="0" err="1"/>
              <a:t>ymmärtäminen</a:t>
            </a:r>
            <a:endParaRPr lang="en-US" sz="3700" b="1" dirty="0"/>
          </a:p>
        </p:txBody>
      </p:sp>
      <p:pic>
        <p:nvPicPr>
          <p:cNvPr id="6" name="Sisällön paikkamerkki 5" descr="Kuva, joka sisältää kohteen henkilö, sisä&#10;&#10;Kuvaus luotu automaattisesti">
            <a:extLst>
              <a:ext uri="{FF2B5EF4-FFF2-40B4-BE49-F238E27FC236}">
                <a16:creationId xmlns:a16="http://schemas.microsoft.com/office/drawing/2014/main" id="{B2B54AC0-B4F7-73E2-28F9-8F484E123EC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9" r="15544"/>
          <a:stretch/>
        </p:blipFill>
        <p:spPr>
          <a:xfrm>
            <a:off x="1" y="10"/>
            <a:ext cx="4196496" cy="6857990"/>
          </a:xfrm>
          <a:prstGeom prst="rect">
            <a:avLst/>
          </a:prstGeom>
          <a:effectLst/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8A90EB0-A2ED-3690-3E8E-6032DAE399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79414" y="2100997"/>
            <a:ext cx="6798539" cy="4562016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fontAlgn="base">
              <a:buNone/>
            </a:pPr>
            <a:r>
              <a:rPr lang="en-US" sz="2000" b="1" dirty="0" err="1"/>
              <a:t>Selitysmalleja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voidaan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yrittää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ymmärtää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etsimällä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vastauksia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esimerkiksi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seuraaviin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kysymyksiin:</a:t>
            </a:r>
            <a:endParaRPr lang="en-US" sz="2000" b="1" i="0" dirty="0">
              <a:effectLst/>
            </a:endParaRPr>
          </a:p>
          <a:p>
            <a:pPr marL="0" indent="0" fontAlgn="base">
              <a:buNone/>
            </a:pPr>
            <a:endParaRPr lang="en-US" sz="800" b="1" i="0" dirty="0">
              <a:effectLst/>
            </a:endParaRPr>
          </a:p>
          <a:p>
            <a:pPr fontAlgn="base"/>
            <a:r>
              <a:rPr lang="en-US" sz="2000" b="0" i="0" dirty="0" err="1">
                <a:effectLst/>
              </a:rPr>
              <a:t>Miten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sairastumista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pyrittiin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selvittämään</a:t>
            </a:r>
            <a:r>
              <a:rPr lang="en-US" sz="2000" b="0" i="0" dirty="0">
                <a:effectLst/>
              </a:rPr>
              <a:t>? </a:t>
            </a:r>
          </a:p>
          <a:p>
            <a:pPr fontAlgn="base"/>
            <a:r>
              <a:rPr lang="en-US" sz="2000" b="0" i="0" dirty="0" err="1">
                <a:effectLst/>
              </a:rPr>
              <a:t>Ketkä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toimivat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parantajina</a:t>
            </a:r>
            <a:r>
              <a:rPr lang="en-US" sz="2000" b="0" i="0" dirty="0">
                <a:effectLst/>
              </a:rPr>
              <a:t>? </a:t>
            </a:r>
          </a:p>
          <a:p>
            <a:pPr fontAlgn="base"/>
            <a:r>
              <a:rPr lang="en-US" sz="2000" b="0" i="0" dirty="0" err="1">
                <a:effectLst/>
              </a:rPr>
              <a:t>Kenellä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oli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valta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hoitaa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sairaita</a:t>
            </a:r>
            <a:r>
              <a:rPr lang="en-US" sz="2000" b="0" i="0" dirty="0">
                <a:effectLst/>
              </a:rPr>
              <a:t>? </a:t>
            </a:r>
          </a:p>
          <a:p>
            <a:pPr fontAlgn="base"/>
            <a:r>
              <a:rPr lang="en-US" sz="2000" b="0" i="0" dirty="0" err="1">
                <a:effectLst/>
              </a:rPr>
              <a:t>Miten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sairautta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tutkittiin</a:t>
            </a:r>
            <a:r>
              <a:rPr lang="en-US" sz="2000" b="0" i="0" dirty="0">
                <a:effectLst/>
              </a:rPr>
              <a:t>? </a:t>
            </a:r>
          </a:p>
          <a:p>
            <a:pPr fontAlgn="base"/>
            <a:r>
              <a:rPr lang="en-US" sz="2000" b="0" i="0" dirty="0" err="1">
                <a:effectLst/>
              </a:rPr>
              <a:t>Millaisia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hoitolaitokset</a:t>
            </a:r>
            <a:r>
              <a:rPr lang="en-US" sz="2000" b="0" i="0" dirty="0">
                <a:effectLst/>
              </a:rPr>
              <a:t> tai </a:t>
            </a:r>
            <a:r>
              <a:rPr lang="en-US" sz="2000" b="0" i="0" dirty="0" err="1">
                <a:effectLst/>
              </a:rPr>
              <a:t>sairaalat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olivat</a:t>
            </a:r>
            <a:r>
              <a:rPr lang="en-US" sz="2000" b="0" i="0" dirty="0">
                <a:effectLst/>
              </a:rPr>
              <a:t>? </a:t>
            </a:r>
          </a:p>
          <a:p>
            <a:pPr fontAlgn="base"/>
            <a:r>
              <a:rPr lang="en-US" sz="2000" b="0" i="0" dirty="0" err="1">
                <a:effectLst/>
              </a:rPr>
              <a:t>Millaisia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potilaiden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kokemukset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sairauksista</a:t>
            </a:r>
            <a:r>
              <a:rPr lang="en-US" sz="2000" b="0" i="0" dirty="0">
                <a:effectLst/>
              </a:rPr>
              <a:t> ja </a:t>
            </a:r>
            <a:r>
              <a:rPr lang="en-US" sz="2000" b="0" i="0" dirty="0" err="1">
                <a:effectLst/>
              </a:rPr>
              <a:t>niiden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parantamisesta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olivat</a:t>
            </a:r>
            <a:r>
              <a:rPr lang="en-US" sz="2000" b="0" i="0" dirty="0">
                <a:effectLst/>
              </a:rPr>
              <a:t>? </a:t>
            </a:r>
          </a:p>
          <a:p>
            <a:pPr fontAlgn="base"/>
            <a:r>
              <a:rPr lang="en-US" sz="2000" b="0" i="0" dirty="0" err="1">
                <a:effectLst/>
              </a:rPr>
              <a:t>Mikä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vaikutus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ympäristöllä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oli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sairastumiseen</a:t>
            </a:r>
            <a:r>
              <a:rPr lang="en-US" sz="2000" b="0" i="0" dirty="0">
                <a:effectLst/>
              </a:rPr>
              <a:t> ja </a:t>
            </a:r>
            <a:r>
              <a:rPr lang="en-US" sz="2000" b="0" i="0" dirty="0" err="1">
                <a:effectLst/>
              </a:rPr>
              <a:t>sairauden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hoitamiseen</a:t>
            </a:r>
            <a:r>
              <a:rPr lang="en-US" sz="2000" b="0" i="0" dirty="0">
                <a:effectLst/>
              </a:rPr>
              <a:t>? </a:t>
            </a:r>
          </a:p>
          <a:p>
            <a:endParaRPr lang="en-US" sz="1700" dirty="0"/>
          </a:p>
        </p:txBody>
      </p:sp>
      <p:pic>
        <p:nvPicPr>
          <p:cNvPr id="8" name="Kuva 7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5A65206B-4CE0-8F01-E6E5-6BAFEF3335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010" y="351831"/>
            <a:ext cx="1892024" cy="428937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13F52F7B-6C67-8175-3A5C-5B1C7E88BA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9897" y="6148663"/>
            <a:ext cx="2000250" cy="514350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B39DAEA4-21D1-5FCA-1C53-E44F6B7A28C4}"/>
              </a:ext>
            </a:extLst>
          </p:cNvPr>
          <p:cNvSpPr txBox="1"/>
          <p:nvPr/>
        </p:nvSpPr>
        <p:spPr>
          <a:xfrm>
            <a:off x="0" y="0"/>
            <a:ext cx="41964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400" dirty="0"/>
              <a:t>Kuva: Unsplash.com </a:t>
            </a:r>
            <a:r>
              <a:rPr lang="fi-FI" sz="1400" dirty="0" err="1"/>
              <a:t>sean</a:t>
            </a:r>
            <a:r>
              <a:rPr lang="fi-FI" sz="1400" dirty="0"/>
              <a:t> Kong</a:t>
            </a:r>
          </a:p>
        </p:txBody>
      </p:sp>
    </p:spTree>
    <p:extLst>
      <p:ext uri="{BB962C8B-B14F-4D97-AF65-F5344CB8AC3E}">
        <p14:creationId xmlns:p14="http://schemas.microsoft.com/office/powerpoint/2010/main" val="368390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5E733961-8BB9-C058-070E-6F3FA59DC1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029" y="0"/>
            <a:ext cx="10260142" cy="6858000"/>
          </a:xfrm>
          <a:prstGeom prst="rect">
            <a:avLst/>
          </a:prstGeom>
        </p:spPr>
      </p:pic>
      <p:pic>
        <p:nvPicPr>
          <p:cNvPr id="4" name="Kuva 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E3D1DD96-9536-77A7-6FF7-C42A88A564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0630" y="179111"/>
            <a:ext cx="1892024" cy="42893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73DCF161-C149-F700-7785-C78D274B78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0630" y="6320114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132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Sisällön paikkamerkki 13" descr="Kuva, joka sisältää kohteen luonto&#10;&#10;Kuvaus luotu automaattisesti">
            <a:extLst>
              <a:ext uri="{FF2B5EF4-FFF2-40B4-BE49-F238E27FC236}">
                <a16:creationId xmlns:a16="http://schemas.microsoft.com/office/drawing/2014/main" id="{B115E6CE-82BA-2D73-95A2-42D5067B234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92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85EF132-C496-7979-C95B-91F8CBF59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931867"/>
            <a:ext cx="4343699" cy="123189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 err="1"/>
              <a:t>Esihistoriallinen</a:t>
            </a:r>
            <a:r>
              <a:rPr lang="en-US" sz="4000" b="1" dirty="0"/>
              <a:t> </a:t>
            </a:r>
            <a:r>
              <a:rPr lang="en-US" sz="4000" b="1" dirty="0" err="1"/>
              <a:t>aika</a:t>
            </a:r>
            <a:r>
              <a:rPr lang="en-US" sz="4000" b="1" dirty="0"/>
              <a:t>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5728D6C-B0F2-3056-3B10-D3466E771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31610" y="2415227"/>
            <a:ext cx="4487670" cy="3761736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b="1" dirty="0" err="1"/>
              <a:t>Demonologinen</a:t>
            </a:r>
            <a:r>
              <a:rPr lang="en-US" sz="2400" b="1" dirty="0"/>
              <a:t> </a:t>
            </a:r>
            <a:r>
              <a:rPr lang="en-US" sz="2400" b="1" dirty="0" err="1"/>
              <a:t>sairauskäsitys</a:t>
            </a:r>
            <a:endParaRPr lang="en-US" sz="2400" b="1" dirty="0"/>
          </a:p>
          <a:p>
            <a:r>
              <a:rPr lang="en-US" sz="2400" dirty="0" err="1"/>
              <a:t>Sairauden</a:t>
            </a:r>
            <a:r>
              <a:rPr lang="en-US" sz="2400" dirty="0"/>
              <a:t> </a:t>
            </a:r>
            <a:r>
              <a:rPr lang="en-US" sz="2400" dirty="0" err="1"/>
              <a:t>syynä</a:t>
            </a:r>
            <a:r>
              <a:rPr lang="en-US" sz="2400" dirty="0"/>
              <a:t> </a:t>
            </a:r>
            <a:r>
              <a:rPr lang="en-US" sz="2400" dirty="0" err="1"/>
              <a:t>pahojen</a:t>
            </a:r>
            <a:r>
              <a:rPr lang="en-US" sz="2400" dirty="0"/>
              <a:t> </a:t>
            </a:r>
            <a:r>
              <a:rPr lang="en-US" sz="2400" dirty="0" err="1"/>
              <a:t>henkien</a:t>
            </a:r>
            <a:r>
              <a:rPr lang="en-US" sz="2400" dirty="0"/>
              <a:t> </a:t>
            </a:r>
            <a:r>
              <a:rPr lang="en-US" sz="2400" dirty="0" err="1"/>
              <a:t>eli</a:t>
            </a:r>
            <a:r>
              <a:rPr lang="en-US" sz="2400" dirty="0"/>
              <a:t> </a:t>
            </a:r>
            <a:r>
              <a:rPr lang="en-US" sz="2400" dirty="0" err="1"/>
              <a:t>demonien</a:t>
            </a:r>
            <a:r>
              <a:rPr lang="en-US" sz="2400" dirty="0"/>
              <a:t> </a:t>
            </a:r>
            <a:r>
              <a:rPr lang="en-US" sz="2400" dirty="0" err="1"/>
              <a:t>viha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Noidat</a:t>
            </a:r>
            <a:r>
              <a:rPr lang="en-US" sz="2400" dirty="0"/>
              <a:t> tai </a:t>
            </a:r>
            <a:r>
              <a:rPr lang="en-US" sz="2400" dirty="0" err="1"/>
              <a:t>shamaanit</a:t>
            </a:r>
            <a:r>
              <a:rPr lang="en-US" sz="2400" dirty="0"/>
              <a:t> </a:t>
            </a:r>
            <a:r>
              <a:rPr lang="en-US" sz="2400" dirty="0" err="1"/>
              <a:t>yrittivät</a:t>
            </a:r>
            <a:r>
              <a:rPr lang="en-US" sz="2400" dirty="0"/>
              <a:t> </a:t>
            </a:r>
            <a:r>
              <a:rPr lang="en-US" sz="2400" dirty="0" err="1"/>
              <a:t>lepyttää</a:t>
            </a:r>
            <a:r>
              <a:rPr lang="en-US" sz="2400" dirty="0"/>
              <a:t> </a:t>
            </a:r>
            <a:r>
              <a:rPr lang="en-US" sz="2400" dirty="0" err="1"/>
              <a:t>henkiolentoja</a:t>
            </a:r>
            <a:r>
              <a:rPr lang="en-US" sz="2400" dirty="0"/>
              <a:t> </a:t>
            </a:r>
            <a:r>
              <a:rPr lang="en-US" sz="2400" dirty="0" err="1"/>
              <a:t>erilaisin</a:t>
            </a:r>
            <a:r>
              <a:rPr lang="en-US" sz="2400" dirty="0"/>
              <a:t> </a:t>
            </a:r>
            <a:r>
              <a:rPr lang="en-US" sz="2400" dirty="0" err="1"/>
              <a:t>rituaalein</a:t>
            </a:r>
            <a:r>
              <a:rPr lang="en-US" sz="2400" dirty="0"/>
              <a:t> ja </a:t>
            </a:r>
            <a:r>
              <a:rPr lang="en-US" sz="2400" dirty="0" err="1"/>
              <a:t>uhrimenoin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Vähitellen</a:t>
            </a:r>
            <a:r>
              <a:rPr lang="en-US" sz="2400" dirty="0"/>
              <a:t> </a:t>
            </a:r>
            <a:r>
              <a:rPr lang="en-US" sz="2400" dirty="0" err="1"/>
              <a:t>opittiin</a:t>
            </a:r>
            <a:r>
              <a:rPr lang="en-US" sz="2400" dirty="0"/>
              <a:t> </a:t>
            </a:r>
            <a:r>
              <a:rPr lang="en-US" sz="2400" dirty="0" err="1"/>
              <a:t>käyttämään</a:t>
            </a:r>
            <a:r>
              <a:rPr lang="en-US" sz="2400" dirty="0"/>
              <a:t> </a:t>
            </a:r>
            <a:r>
              <a:rPr lang="en-US" sz="2400" dirty="0" err="1"/>
              <a:t>yrttejä</a:t>
            </a:r>
            <a:r>
              <a:rPr lang="en-US" sz="2400" dirty="0"/>
              <a:t> ja </a:t>
            </a:r>
            <a:r>
              <a:rPr lang="en-US" sz="2400" dirty="0" err="1"/>
              <a:t>muita</a:t>
            </a:r>
            <a:r>
              <a:rPr lang="en-US" sz="2400" dirty="0"/>
              <a:t> </a:t>
            </a:r>
            <a:r>
              <a:rPr lang="en-US" sz="2400" dirty="0" err="1"/>
              <a:t>kasveja</a:t>
            </a:r>
            <a:r>
              <a:rPr lang="en-US" sz="2400" dirty="0"/>
              <a:t> </a:t>
            </a:r>
            <a:r>
              <a:rPr lang="en-US" sz="2400" dirty="0" err="1"/>
              <a:t>lääkinnällisiin</a:t>
            </a:r>
            <a:r>
              <a:rPr lang="en-US" sz="2400" dirty="0"/>
              <a:t> </a:t>
            </a:r>
            <a:r>
              <a:rPr lang="en-US" sz="2400" dirty="0" err="1"/>
              <a:t>tarkoituksiin</a:t>
            </a:r>
            <a:r>
              <a:rPr lang="en-US" sz="2400" dirty="0"/>
              <a:t>.</a:t>
            </a:r>
          </a:p>
          <a:p>
            <a:endParaRPr lang="en-US" sz="2000" dirty="0"/>
          </a:p>
        </p:txBody>
      </p:sp>
      <p:pic>
        <p:nvPicPr>
          <p:cNvPr id="22" name="Kuva 21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ECE404D0-D41B-BEA0-7312-FCFC2EE7B1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3285" y="251465"/>
            <a:ext cx="1892024" cy="428937"/>
          </a:xfrm>
          <a:prstGeom prst="rect">
            <a:avLst/>
          </a:prstGeom>
        </p:spPr>
      </p:pic>
      <p:pic>
        <p:nvPicPr>
          <p:cNvPr id="23" name="Kuva 22">
            <a:extLst>
              <a:ext uri="{FF2B5EF4-FFF2-40B4-BE49-F238E27FC236}">
                <a16:creationId xmlns:a16="http://schemas.microsoft.com/office/drawing/2014/main" id="{8F11F925-338A-523F-E477-EEC621D52C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6950" y="6172200"/>
            <a:ext cx="2000250" cy="514350"/>
          </a:xfrm>
          <a:prstGeom prst="rect">
            <a:avLst/>
          </a:prstGeom>
        </p:spPr>
      </p:pic>
      <p:sp>
        <p:nvSpPr>
          <p:cNvPr id="18" name="Tekstiruutu 17">
            <a:extLst>
              <a:ext uri="{FF2B5EF4-FFF2-40B4-BE49-F238E27FC236}">
                <a16:creationId xmlns:a16="http://schemas.microsoft.com/office/drawing/2014/main" id="{59E083AB-98E6-DDAA-02D9-48BC455CC691}"/>
              </a:ext>
            </a:extLst>
          </p:cNvPr>
          <p:cNvSpPr txBox="1"/>
          <p:nvPr/>
        </p:nvSpPr>
        <p:spPr>
          <a:xfrm>
            <a:off x="7531610" y="6569388"/>
            <a:ext cx="39949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Kuva: Unsplash.com Joshua Newton</a:t>
            </a:r>
          </a:p>
        </p:txBody>
      </p:sp>
    </p:spTree>
    <p:extLst>
      <p:ext uri="{BB962C8B-B14F-4D97-AF65-F5344CB8AC3E}">
        <p14:creationId xmlns:p14="http://schemas.microsoft.com/office/powerpoint/2010/main" val="3420675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 descr="Kuva, joka sisältää kohteen tumma, yö&#10;&#10;Kuvaus luotu automaattisesti">
            <a:extLst>
              <a:ext uri="{FF2B5EF4-FFF2-40B4-BE49-F238E27FC236}">
                <a16:creationId xmlns:a16="http://schemas.microsoft.com/office/drawing/2014/main" id="{70448A9F-183C-A737-A122-E20B96F39C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/>
        </p:blipFill>
        <p:spPr>
          <a:xfrm>
            <a:off x="2522358" y="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41BA3FC-0545-F434-BB20-40E6EC60B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60" y="262378"/>
            <a:ext cx="3822189" cy="13091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 err="1"/>
              <a:t>Teogeeninen</a:t>
            </a:r>
            <a:r>
              <a:rPr lang="en-US" sz="4000" b="1" dirty="0"/>
              <a:t> </a:t>
            </a:r>
            <a:r>
              <a:rPr lang="en-US" sz="4000" b="1" dirty="0" err="1"/>
              <a:t>sairauskäsitys</a:t>
            </a:r>
            <a:endParaRPr lang="en-US" sz="40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C758173-F542-18FB-2227-5DCEB2E0D7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679977"/>
            <a:ext cx="4221481" cy="476174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dirty="0" err="1"/>
              <a:t>Sairaudet</a:t>
            </a:r>
            <a:r>
              <a:rPr lang="en-US" sz="2400" dirty="0"/>
              <a:t> </a:t>
            </a:r>
            <a:r>
              <a:rPr lang="en-US" sz="2400" dirty="0" err="1"/>
              <a:t>olivat</a:t>
            </a:r>
            <a:r>
              <a:rPr lang="en-US" sz="2400" dirty="0"/>
              <a:t> </a:t>
            </a:r>
            <a:r>
              <a:rPr lang="en-US" sz="2400" dirty="0" err="1"/>
              <a:t>synnin</a:t>
            </a:r>
            <a:r>
              <a:rPr lang="en-US" sz="2400" dirty="0"/>
              <a:t> </a:t>
            </a:r>
            <a:r>
              <a:rPr lang="en-US" sz="2400" dirty="0" err="1"/>
              <a:t>palkka</a:t>
            </a:r>
            <a:r>
              <a:rPr lang="en-US" sz="2400" dirty="0"/>
              <a:t> tai </a:t>
            </a:r>
            <a:r>
              <a:rPr lang="en-US" sz="2400" dirty="0" err="1"/>
              <a:t>jumalan</a:t>
            </a:r>
            <a:r>
              <a:rPr lang="en-US" sz="2400" dirty="0"/>
              <a:t> </a:t>
            </a:r>
            <a:r>
              <a:rPr lang="en-US" sz="2400" dirty="0" err="1"/>
              <a:t>ennalta</a:t>
            </a:r>
            <a:r>
              <a:rPr lang="en-US" sz="2400" dirty="0"/>
              <a:t> </a:t>
            </a:r>
            <a:r>
              <a:rPr lang="en-US" sz="2400" dirty="0" err="1"/>
              <a:t>määräämä</a:t>
            </a:r>
            <a:r>
              <a:rPr lang="en-US" sz="2400" dirty="0"/>
              <a:t> </a:t>
            </a:r>
            <a:r>
              <a:rPr lang="en-US" sz="2400" dirty="0" err="1"/>
              <a:t>kohtalo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sz="800" dirty="0"/>
          </a:p>
          <a:p>
            <a:r>
              <a:rPr lang="en-US" sz="2400" dirty="0" err="1"/>
              <a:t>Parannuskeinoja</a:t>
            </a:r>
            <a:r>
              <a:rPr lang="en-US" sz="2400" dirty="0"/>
              <a:t> </a:t>
            </a:r>
            <a:r>
              <a:rPr lang="en-US" sz="2400" dirty="0" err="1"/>
              <a:t>olivat</a:t>
            </a:r>
            <a:r>
              <a:rPr lang="en-US" sz="2400" dirty="0"/>
              <a:t> </a:t>
            </a:r>
            <a:r>
              <a:rPr lang="en-US" sz="2400" dirty="0" err="1"/>
              <a:t>rukoilu</a:t>
            </a:r>
            <a:r>
              <a:rPr lang="en-US" sz="2400" dirty="0"/>
              <a:t> ja </a:t>
            </a:r>
            <a:r>
              <a:rPr lang="en-US" sz="2400" dirty="0" err="1"/>
              <a:t>katumus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sz="800" dirty="0"/>
          </a:p>
          <a:p>
            <a:r>
              <a:rPr lang="en-US" sz="2400" dirty="0" err="1"/>
              <a:t>Apuun</a:t>
            </a:r>
            <a:r>
              <a:rPr lang="en-US" sz="2400" dirty="0"/>
              <a:t> </a:t>
            </a:r>
            <a:r>
              <a:rPr lang="en-US" sz="2400" dirty="0" err="1"/>
              <a:t>saatettiin</a:t>
            </a:r>
            <a:r>
              <a:rPr lang="en-US" sz="2400" dirty="0"/>
              <a:t> </a:t>
            </a:r>
            <a:r>
              <a:rPr lang="en-US" sz="2400" dirty="0" err="1"/>
              <a:t>kutsua</a:t>
            </a:r>
            <a:r>
              <a:rPr lang="en-US" sz="2400" dirty="0"/>
              <a:t> pappi.</a:t>
            </a:r>
          </a:p>
          <a:p>
            <a:pPr marL="0" indent="0">
              <a:buNone/>
            </a:pPr>
            <a:endParaRPr lang="en-US" sz="800" dirty="0"/>
          </a:p>
          <a:p>
            <a:r>
              <a:rPr lang="en-US" sz="2400" dirty="0" err="1"/>
              <a:t>Vakavasti</a:t>
            </a:r>
            <a:r>
              <a:rPr lang="en-US" sz="2400" dirty="0"/>
              <a:t> </a:t>
            </a:r>
            <a:r>
              <a:rPr lang="en-US" sz="2400" dirty="0" err="1"/>
              <a:t>sairaat</a:t>
            </a:r>
            <a:r>
              <a:rPr lang="en-US" sz="2400" dirty="0"/>
              <a:t> </a:t>
            </a:r>
            <a:r>
              <a:rPr lang="en-US" sz="2400" dirty="0" err="1"/>
              <a:t>karkotettiin</a:t>
            </a:r>
            <a:r>
              <a:rPr lang="en-US" sz="2400" dirty="0"/>
              <a:t> </a:t>
            </a:r>
            <a:r>
              <a:rPr lang="en-US" sz="2400" dirty="0" err="1"/>
              <a:t>yhteisön</a:t>
            </a:r>
            <a:r>
              <a:rPr lang="en-US" sz="2400" dirty="0"/>
              <a:t> </a:t>
            </a:r>
            <a:r>
              <a:rPr lang="en-US" sz="2400" dirty="0" err="1"/>
              <a:t>ulkopuolelle</a:t>
            </a:r>
            <a:r>
              <a:rPr lang="en-US" sz="2400" dirty="0"/>
              <a:t> (</a:t>
            </a:r>
            <a:r>
              <a:rPr lang="en-US" sz="2400" dirty="0" err="1"/>
              <a:t>sairauden</a:t>
            </a:r>
            <a:r>
              <a:rPr lang="en-US" sz="2400" dirty="0"/>
              <a:t> stigma).</a:t>
            </a:r>
          </a:p>
          <a:p>
            <a:endParaRPr lang="en-US" sz="2000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33B549FC-3311-A3A6-9C69-2330240EA9BF}"/>
              </a:ext>
            </a:extLst>
          </p:cNvPr>
          <p:cNvSpPr txBox="1"/>
          <p:nvPr/>
        </p:nvSpPr>
        <p:spPr>
          <a:xfrm>
            <a:off x="436880" y="6441733"/>
            <a:ext cx="5659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Kuva: </a:t>
            </a:r>
            <a:r>
              <a:rPr lang="fi-FI" sz="1400" dirty="0" err="1"/>
              <a:t>Unsplash.comJosh</a:t>
            </a:r>
            <a:r>
              <a:rPr lang="fi-FI" sz="1400" dirty="0"/>
              <a:t> </a:t>
            </a:r>
            <a:r>
              <a:rPr lang="fi-FI" sz="1400" dirty="0" err="1"/>
              <a:t>Applegate</a:t>
            </a:r>
            <a:endParaRPr lang="fi-FI" sz="1400" dirty="0"/>
          </a:p>
        </p:txBody>
      </p:sp>
      <p:pic>
        <p:nvPicPr>
          <p:cNvPr id="10" name="Kuva 9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DEDBD0FF-F37C-4E95-EB1A-F796ED7CA2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5390" y="262378"/>
            <a:ext cx="1892024" cy="428937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D7BFCF2A-725D-A65C-CBAF-849D7351E3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7164" y="6200855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417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E023867-31F0-E063-C133-51792BAA5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78" y="233045"/>
            <a:ext cx="11120120" cy="640715"/>
          </a:xfrm>
        </p:spPr>
        <p:txBody>
          <a:bodyPr>
            <a:normAutofit/>
          </a:bodyPr>
          <a:lstStyle/>
          <a:p>
            <a:r>
              <a:rPr lang="fi-FI" sz="3200" b="1" dirty="0" err="1"/>
              <a:t>Humoraalioppi</a:t>
            </a:r>
            <a:r>
              <a:rPr lang="fi-FI" sz="3200" b="1" dirty="0"/>
              <a:t> </a:t>
            </a:r>
            <a:r>
              <a:rPr lang="fi-FI" sz="2800" b="1" dirty="0"/>
              <a:t>– terveys perustui ruumiinnesteiden tasapainoon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C3DABFEE-713E-2D1C-F296-51CC167E42E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8378" y="1310640"/>
            <a:ext cx="6352741" cy="5476240"/>
          </a:xfrm>
        </p:spPr>
      </p:pic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A74FF3E3-9329-935E-0FC3-3C963C8791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21119" y="1066800"/>
            <a:ext cx="5702503" cy="5558155"/>
          </a:xfrm>
        </p:spPr>
        <p:txBody>
          <a:bodyPr/>
          <a:lstStyle/>
          <a:p>
            <a:r>
              <a:rPr lang="fi-FI" sz="2400" dirty="0"/>
              <a:t>Sairauden aiheutti ruumiinnesteiden epätasapaino</a:t>
            </a:r>
          </a:p>
          <a:p>
            <a:r>
              <a:rPr lang="fi-FI" sz="2400" dirty="0"/>
              <a:t>Ruumiinnesteitä oli veri, lima, keltainen sappi ja musta sappi.</a:t>
            </a:r>
          </a:p>
          <a:p>
            <a:r>
              <a:rPr lang="fi-FI" sz="2400" dirty="0"/>
              <a:t>Hoidon tavoitteena oli palauttaa kehon nesteiden tasapaino, esim. poistamalla ”pahaa verta”.</a:t>
            </a:r>
          </a:p>
          <a:p>
            <a:r>
              <a:rPr lang="fi-FI" sz="2400" dirty="0"/>
              <a:t>Hoitokeinot olivat usein mielivaltaisia ja jopa vaarallisia.</a:t>
            </a:r>
          </a:p>
          <a:p>
            <a:r>
              <a:rPr lang="fi-FI" sz="2400" dirty="0" err="1"/>
              <a:t>Humoraalioppi</a:t>
            </a:r>
            <a:r>
              <a:rPr lang="fi-FI" sz="2400" dirty="0"/>
              <a:t> oli vallalla yli 2 000 vuotta.</a:t>
            </a:r>
          </a:p>
          <a:p>
            <a:r>
              <a:rPr lang="fi-FI" sz="2400" dirty="0"/>
              <a:t>Vähitellen se muuttui yhä monimutkaisemmaksi ja siihen lisättiin muita elementtejä.</a:t>
            </a:r>
          </a:p>
          <a:p>
            <a:endParaRPr lang="fi-FI" dirty="0"/>
          </a:p>
        </p:txBody>
      </p:sp>
      <p:pic>
        <p:nvPicPr>
          <p:cNvPr id="5" name="Kuva 4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1802B451-9D22-01F9-3E09-0305405ED3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543" y="311317"/>
            <a:ext cx="1892024" cy="428937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987587B8-355E-AB98-061F-00AE1E6EA5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5390" y="6214105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164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 descr="Kuva, joka sisältää kohteen henkilö, mies, päähine&#10;&#10;Kuvaus luotu automaattisesti">
            <a:extLst>
              <a:ext uri="{FF2B5EF4-FFF2-40B4-BE49-F238E27FC236}">
                <a16:creationId xmlns:a16="http://schemas.microsoft.com/office/drawing/2014/main" id="{E43061EA-4FD3-F01E-6A03-C65FAB1F4D1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51" r="-1" b="24988"/>
          <a:stretch/>
        </p:blipFill>
        <p:spPr>
          <a:xfrm>
            <a:off x="-3047" y="1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DBAA02C-63C6-5112-1A47-9B07E7262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60" y="782320"/>
            <a:ext cx="3215639" cy="79248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br>
              <a:rPr lang="en-US" sz="4000" dirty="0"/>
            </a:br>
            <a:r>
              <a:rPr lang="en-US" sz="4000" b="1" dirty="0" err="1"/>
              <a:t>Miasmateoria</a:t>
            </a:r>
            <a:r>
              <a:rPr lang="en-US" sz="4000" b="1" dirty="0"/>
              <a:t> </a:t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E38D0BA0-840F-CC55-88C9-0CB8146CEF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65439" y="1717040"/>
            <a:ext cx="4223511" cy="499872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dirty="0" err="1"/>
              <a:t>Kulkutautien</a:t>
            </a:r>
            <a:r>
              <a:rPr lang="en-US" sz="2000" dirty="0"/>
              <a:t> </a:t>
            </a:r>
            <a:r>
              <a:rPr lang="en-US" sz="2000" dirty="0" err="1"/>
              <a:t>syynä</a:t>
            </a:r>
            <a:r>
              <a:rPr lang="en-US" sz="2000" dirty="0"/>
              <a:t> </a:t>
            </a:r>
            <a:r>
              <a:rPr lang="en-US" sz="2000" dirty="0" err="1"/>
              <a:t>uskottiin</a:t>
            </a:r>
            <a:r>
              <a:rPr lang="en-US" sz="2000" dirty="0"/>
              <a:t> </a:t>
            </a:r>
            <a:r>
              <a:rPr lang="en-US" sz="2000" dirty="0" err="1"/>
              <a:t>olevan</a:t>
            </a:r>
            <a:r>
              <a:rPr lang="en-US" sz="2000" dirty="0"/>
              <a:t> </a:t>
            </a:r>
            <a:r>
              <a:rPr lang="en-US" sz="2000" dirty="0" err="1"/>
              <a:t>pahanhajuinen</a:t>
            </a:r>
            <a:r>
              <a:rPr lang="en-US" sz="2000" dirty="0"/>
              <a:t> </a:t>
            </a:r>
            <a:r>
              <a:rPr lang="en-US" sz="2000" dirty="0" err="1"/>
              <a:t>ilma</a:t>
            </a:r>
            <a:r>
              <a:rPr lang="en-US" sz="2000" dirty="0"/>
              <a:t> </a:t>
            </a:r>
            <a:r>
              <a:rPr lang="en-US" sz="2000" dirty="0" err="1"/>
              <a:t>eli</a:t>
            </a:r>
            <a:r>
              <a:rPr lang="en-US" sz="2000" dirty="0"/>
              <a:t> </a:t>
            </a:r>
            <a:r>
              <a:rPr lang="en-US" sz="2000" b="1" dirty="0"/>
              <a:t>miasma</a:t>
            </a:r>
            <a:r>
              <a:rPr lang="en-US" sz="2000" dirty="0"/>
              <a:t>, </a:t>
            </a:r>
            <a:r>
              <a:rPr lang="en-US" sz="2000" dirty="0" err="1"/>
              <a:t>joka</a:t>
            </a:r>
            <a:r>
              <a:rPr lang="en-US" sz="2000" dirty="0"/>
              <a:t> </a:t>
            </a:r>
            <a:r>
              <a:rPr lang="en-US" sz="2000" dirty="0" err="1"/>
              <a:t>levisi</a:t>
            </a:r>
            <a:r>
              <a:rPr lang="en-US" sz="2000" dirty="0"/>
              <a:t> </a:t>
            </a:r>
            <a:r>
              <a:rPr lang="en-US" sz="2000" dirty="0" err="1"/>
              <a:t>tuulten</a:t>
            </a:r>
            <a:r>
              <a:rPr lang="en-US" sz="2000" dirty="0"/>
              <a:t> ja </a:t>
            </a:r>
            <a:r>
              <a:rPr lang="en-US" sz="2000" dirty="0" err="1"/>
              <a:t>sumun</a:t>
            </a:r>
            <a:r>
              <a:rPr lang="en-US" sz="2000" dirty="0"/>
              <a:t> </a:t>
            </a:r>
            <a:r>
              <a:rPr lang="en-US" sz="2000" dirty="0" err="1"/>
              <a:t>mukana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Miasman</a:t>
            </a:r>
            <a:r>
              <a:rPr lang="en-US" sz="2000" dirty="0"/>
              <a:t> </a:t>
            </a:r>
            <a:r>
              <a:rPr lang="en-US" sz="2000" dirty="0" err="1"/>
              <a:t>arveltiin</a:t>
            </a:r>
            <a:r>
              <a:rPr lang="en-US" sz="2000" dirty="0"/>
              <a:t> </a:t>
            </a:r>
            <a:r>
              <a:rPr lang="en-US" sz="2000" dirty="0" err="1"/>
              <a:t>olevan</a:t>
            </a:r>
            <a:r>
              <a:rPr lang="en-US" sz="2000" dirty="0"/>
              <a:t> </a:t>
            </a:r>
            <a:r>
              <a:rPr lang="en-US" sz="2000" dirty="0" err="1"/>
              <a:t>peräisin</a:t>
            </a:r>
            <a:r>
              <a:rPr lang="en-US" sz="2000" dirty="0"/>
              <a:t> </a:t>
            </a:r>
            <a:r>
              <a:rPr lang="en-US" sz="2000" dirty="0" err="1"/>
              <a:t>seisovasta</a:t>
            </a:r>
            <a:r>
              <a:rPr lang="en-US" sz="2000" dirty="0"/>
              <a:t> </a:t>
            </a:r>
            <a:r>
              <a:rPr lang="en-US" sz="2000" dirty="0" err="1"/>
              <a:t>vedestä</a:t>
            </a:r>
            <a:r>
              <a:rPr lang="en-US" sz="2000" dirty="0"/>
              <a:t>, </a:t>
            </a:r>
            <a:r>
              <a:rPr lang="en-US" sz="2000" dirty="0" err="1"/>
              <a:t>mätänevistä</a:t>
            </a:r>
            <a:r>
              <a:rPr lang="en-US" sz="2000" dirty="0"/>
              <a:t> </a:t>
            </a:r>
            <a:r>
              <a:rPr lang="en-US" sz="2000" dirty="0" err="1"/>
              <a:t>jätteistä</a:t>
            </a:r>
            <a:r>
              <a:rPr lang="en-US" sz="2000" dirty="0"/>
              <a:t> ja </a:t>
            </a:r>
            <a:r>
              <a:rPr lang="en-US" sz="2000" dirty="0" err="1"/>
              <a:t>ulosteista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Sairauksia</a:t>
            </a:r>
            <a:r>
              <a:rPr lang="en-US" sz="2000" dirty="0"/>
              <a:t> </a:t>
            </a:r>
            <a:r>
              <a:rPr lang="en-US" sz="2000" dirty="0" err="1"/>
              <a:t>ehkäistiin</a:t>
            </a:r>
            <a:r>
              <a:rPr lang="en-US" sz="2000" dirty="0"/>
              <a:t> </a:t>
            </a:r>
            <a:r>
              <a:rPr lang="en-US" sz="2000" dirty="0" err="1"/>
              <a:t>suojautumalla</a:t>
            </a:r>
            <a:r>
              <a:rPr lang="en-US" sz="2000" dirty="0"/>
              <a:t> </a:t>
            </a:r>
            <a:r>
              <a:rPr lang="en-US" sz="2000" dirty="0" err="1"/>
              <a:t>pahoilta</a:t>
            </a:r>
            <a:r>
              <a:rPr lang="en-US" sz="2000" dirty="0"/>
              <a:t> </a:t>
            </a:r>
            <a:r>
              <a:rPr lang="en-US" sz="2000" dirty="0" err="1"/>
              <a:t>hajuilta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Esim</a:t>
            </a:r>
            <a:r>
              <a:rPr lang="en-US" sz="2000" dirty="0"/>
              <a:t>. </a:t>
            </a:r>
            <a:r>
              <a:rPr lang="en-US" sz="2000" dirty="0" err="1"/>
              <a:t>ruttolääkäreillä</a:t>
            </a:r>
            <a:r>
              <a:rPr lang="en-US" sz="2000" dirty="0"/>
              <a:t> </a:t>
            </a:r>
            <a:r>
              <a:rPr lang="en-US" sz="2000" dirty="0" err="1"/>
              <a:t>oli</a:t>
            </a:r>
            <a:r>
              <a:rPr lang="en-US" sz="2000" dirty="0"/>
              <a:t> </a:t>
            </a:r>
            <a:r>
              <a:rPr lang="en-US" sz="2000" dirty="0" err="1"/>
              <a:t>suojanaan</a:t>
            </a:r>
            <a:r>
              <a:rPr lang="en-US" sz="2000" dirty="0"/>
              <a:t> </a:t>
            </a:r>
            <a:r>
              <a:rPr lang="en-US" sz="2000" dirty="0" err="1"/>
              <a:t>nilkkoihin</a:t>
            </a:r>
            <a:r>
              <a:rPr lang="en-US" sz="2000" dirty="0"/>
              <a:t> </a:t>
            </a:r>
            <a:r>
              <a:rPr lang="en-US" sz="2000" dirty="0" err="1"/>
              <a:t>asti</a:t>
            </a:r>
            <a:r>
              <a:rPr lang="en-US" sz="2000" dirty="0"/>
              <a:t> </a:t>
            </a:r>
            <a:r>
              <a:rPr lang="en-US" sz="2000" dirty="0" err="1"/>
              <a:t>ulottuva</a:t>
            </a:r>
            <a:r>
              <a:rPr lang="en-US" sz="2000" dirty="0"/>
              <a:t> </a:t>
            </a:r>
            <a:r>
              <a:rPr lang="en-US" sz="2000" dirty="0" err="1"/>
              <a:t>kaapu</a:t>
            </a:r>
            <a:r>
              <a:rPr lang="en-US" sz="2000" dirty="0"/>
              <a:t> ja </a:t>
            </a:r>
            <a:r>
              <a:rPr lang="en-US" sz="2000" dirty="0" err="1"/>
              <a:t>linnun</a:t>
            </a:r>
            <a:r>
              <a:rPr lang="en-US" sz="2000" dirty="0"/>
              <a:t> </a:t>
            </a:r>
            <a:r>
              <a:rPr lang="en-US" sz="2000" dirty="0" err="1"/>
              <a:t>päätä</a:t>
            </a:r>
            <a:r>
              <a:rPr lang="en-US" sz="2000" dirty="0"/>
              <a:t> </a:t>
            </a:r>
            <a:r>
              <a:rPr lang="en-US" sz="2000" dirty="0" err="1"/>
              <a:t>muistuttava</a:t>
            </a:r>
            <a:r>
              <a:rPr lang="en-US" sz="2000" dirty="0"/>
              <a:t> </a:t>
            </a:r>
            <a:r>
              <a:rPr lang="en-US" sz="2000" dirty="0" err="1"/>
              <a:t>päähine</a:t>
            </a:r>
            <a:r>
              <a:rPr lang="en-US" sz="2000" dirty="0"/>
              <a:t>. </a:t>
            </a:r>
            <a:r>
              <a:rPr lang="en-US" sz="2000" dirty="0" err="1"/>
              <a:t>Pitkän</a:t>
            </a:r>
            <a:r>
              <a:rPr lang="en-US" sz="2000" dirty="0"/>
              <a:t> </a:t>
            </a:r>
            <a:r>
              <a:rPr lang="en-US" sz="2000" dirty="0" err="1"/>
              <a:t>nokan</a:t>
            </a:r>
            <a:r>
              <a:rPr lang="en-US" sz="2000" dirty="0"/>
              <a:t> </a:t>
            </a:r>
            <a:r>
              <a:rPr lang="en-US" sz="2000" dirty="0" err="1"/>
              <a:t>sisällä</a:t>
            </a:r>
            <a:r>
              <a:rPr lang="en-US" sz="2000" dirty="0"/>
              <a:t> </a:t>
            </a:r>
            <a:r>
              <a:rPr lang="en-US" sz="2000" dirty="0" err="1"/>
              <a:t>oli</a:t>
            </a:r>
            <a:r>
              <a:rPr lang="en-US" sz="2000" dirty="0"/>
              <a:t> </a:t>
            </a:r>
            <a:r>
              <a:rPr lang="en-US" sz="2000" dirty="0" err="1"/>
              <a:t>etikkaan</a:t>
            </a:r>
            <a:r>
              <a:rPr lang="en-US" sz="2000" dirty="0"/>
              <a:t> ja </a:t>
            </a:r>
            <a:r>
              <a:rPr lang="en-US" sz="2000" dirty="0" err="1"/>
              <a:t>hajusteisiin</a:t>
            </a:r>
            <a:r>
              <a:rPr lang="en-US" sz="2000" dirty="0"/>
              <a:t> </a:t>
            </a:r>
            <a:r>
              <a:rPr lang="en-US" sz="2000" dirty="0" err="1"/>
              <a:t>kastettu</a:t>
            </a:r>
            <a:r>
              <a:rPr lang="en-US" sz="2000" dirty="0"/>
              <a:t> </a:t>
            </a:r>
            <a:r>
              <a:rPr lang="en-US" sz="2000" dirty="0" err="1"/>
              <a:t>sieni</a:t>
            </a:r>
            <a:r>
              <a:rPr lang="en-US" sz="2000" dirty="0"/>
              <a:t>, </a:t>
            </a:r>
            <a:r>
              <a:rPr lang="en-US" sz="2000" dirty="0" err="1"/>
              <a:t>jonka</a:t>
            </a:r>
            <a:r>
              <a:rPr lang="en-US" sz="2000" dirty="0"/>
              <a:t> </a:t>
            </a:r>
            <a:r>
              <a:rPr lang="en-US" sz="2000" dirty="0" err="1"/>
              <a:t>uskottiin</a:t>
            </a:r>
            <a:r>
              <a:rPr lang="en-US" sz="2000" dirty="0"/>
              <a:t> </a:t>
            </a:r>
            <a:r>
              <a:rPr lang="en-US" sz="2000" dirty="0" err="1"/>
              <a:t>torjuvan</a:t>
            </a:r>
            <a:r>
              <a:rPr lang="en-US" sz="2000" dirty="0"/>
              <a:t> </a:t>
            </a:r>
            <a:r>
              <a:rPr lang="en-US" sz="2000" dirty="0" err="1"/>
              <a:t>miasmaa</a:t>
            </a:r>
            <a:r>
              <a:rPr lang="en-US" sz="2000" dirty="0"/>
              <a:t>.</a:t>
            </a:r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12" name="Kuva 11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B32BC7E9-2AFA-C4CA-7584-8DB458E23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6680" y="211143"/>
            <a:ext cx="1892024" cy="428937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5877A0EA-6FD6-86D3-736C-49320AEDEA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1750" y="6243141"/>
            <a:ext cx="2000250" cy="514350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6521DCCF-D447-A41F-BA41-1C18216C0C61}"/>
              </a:ext>
            </a:extLst>
          </p:cNvPr>
          <p:cNvSpPr txBox="1"/>
          <p:nvPr/>
        </p:nvSpPr>
        <p:spPr>
          <a:xfrm>
            <a:off x="144430" y="6346428"/>
            <a:ext cx="3627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1"/>
                </a:solidFill>
              </a:rPr>
              <a:t>Kuva: Unsplash.com Peter </a:t>
            </a:r>
            <a:r>
              <a:rPr lang="fi-FI" sz="1400" dirty="0" err="1">
                <a:solidFill>
                  <a:schemeClr val="bg1"/>
                </a:solidFill>
              </a:rPr>
              <a:t>Kvetny</a:t>
            </a:r>
            <a:endParaRPr lang="fi-FI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762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7A203437-703A-4E00-A8C0-91D328D6C7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3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D33E7A1-799D-16E4-486C-A3FD0FEA2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18" y="139728"/>
            <a:ext cx="4267199" cy="24150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Antiikin</a:t>
            </a: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aikana</a:t>
            </a: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heräsi</a:t>
            </a: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kiinnostus</a:t>
            </a: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siihen, miten </a:t>
            </a:r>
            <a:r>
              <a:rPr lang="en-US" sz="3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ympäristö</a:t>
            </a: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vaikuttaa</a:t>
            </a: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terveyteen</a:t>
            </a: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E958FD5F-904B-4925-B315-432770A57DE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1"/>
          <a:stretch/>
        </p:blipFill>
        <p:spPr>
          <a:xfrm>
            <a:off x="4555236" y="6"/>
            <a:ext cx="7636763" cy="276272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D84038B-4A56-439B-A184-79B2D4506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762729"/>
            <a:ext cx="12192000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pic>
        <p:nvPicPr>
          <p:cNvPr id="8" name="Kuva 7" descr="Kuva, joka sisältää kohteen rakennus, kaari&#10;&#10;Kuvaus luotu automaattisesti">
            <a:extLst>
              <a:ext uri="{FF2B5EF4-FFF2-40B4-BE49-F238E27FC236}">
                <a16:creationId xmlns:a16="http://schemas.microsoft.com/office/drawing/2014/main" id="{CEBF88C5-82C0-9857-D95E-2083E61773C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6" r="20116" b="2"/>
          <a:stretch/>
        </p:blipFill>
        <p:spPr>
          <a:xfrm>
            <a:off x="-1" y="2826737"/>
            <a:ext cx="4565779" cy="4031263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9C31202-01A6-6454-CB64-EE68490819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86782" y="3165290"/>
            <a:ext cx="6837679" cy="297833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dirty="0" err="1"/>
              <a:t>Mikrobien</a:t>
            </a:r>
            <a:r>
              <a:rPr lang="en-US" sz="2400" dirty="0"/>
              <a:t> </a:t>
            </a:r>
            <a:r>
              <a:rPr lang="en-US" sz="2400" dirty="0" err="1"/>
              <a:t>yhteyttä</a:t>
            </a:r>
            <a:r>
              <a:rPr lang="en-US" sz="2400" dirty="0"/>
              <a:t> </a:t>
            </a:r>
            <a:r>
              <a:rPr lang="en-US" sz="2400" dirty="0" err="1"/>
              <a:t>tarttuviin</a:t>
            </a:r>
            <a:r>
              <a:rPr lang="en-US" sz="2400" dirty="0"/>
              <a:t> </a:t>
            </a:r>
            <a:r>
              <a:rPr lang="en-US" sz="2400" dirty="0" err="1"/>
              <a:t>tauteihin</a:t>
            </a:r>
            <a:r>
              <a:rPr lang="en-US" sz="2400" dirty="0"/>
              <a:t> </a:t>
            </a:r>
            <a:r>
              <a:rPr lang="en-US" sz="2400" dirty="0" err="1"/>
              <a:t>ei</a:t>
            </a:r>
            <a:r>
              <a:rPr lang="en-US" sz="2400" dirty="0"/>
              <a:t> </a:t>
            </a:r>
            <a:r>
              <a:rPr lang="en-US" sz="2400" dirty="0" err="1"/>
              <a:t>tunnettu</a:t>
            </a:r>
            <a:r>
              <a:rPr lang="en-US" sz="2400" dirty="0"/>
              <a:t>, </a:t>
            </a:r>
            <a:r>
              <a:rPr lang="en-US" sz="2400" dirty="0" err="1"/>
              <a:t>mutta</a:t>
            </a:r>
            <a:r>
              <a:rPr lang="en-US" sz="2400" dirty="0"/>
              <a:t> </a:t>
            </a:r>
            <a:r>
              <a:rPr lang="en-US" sz="2400" dirty="0" err="1"/>
              <a:t>puhtaan</a:t>
            </a:r>
            <a:r>
              <a:rPr lang="en-US" sz="2400" dirty="0"/>
              <a:t> </a:t>
            </a:r>
            <a:r>
              <a:rPr lang="en-US" sz="2400" dirty="0" err="1"/>
              <a:t>veden</a:t>
            </a:r>
            <a:r>
              <a:rPr lang="en-US" sz="2400" dirty="0"/>
              <a:t> ja </a:t>
            </a:r>
            <a:r>
              <a:rPr lang="en-US" sz="2400" dirty="0" err="1"/>
              <a:t>raikkaan</a:t>
            </a:r>
            <a:r>
              <a:rPr lang="en-US" sz="2400" dirty="0"/>
              <a:t> </a:t>
            </a:r>
            <a:r>
              <a:rPr lang="en-US" sz="2400" dirty="0" err="1"/>
              <a:t>ilman</a:t>
            </a:r>
            <a:r>
              <a:rPr lang="en-US" sz="2400" dirty="0"/>
              <a:t> </a:t>
            </a:r>
            <a:r>
              <a:rPr lang="en-US" sz="2400" dirty="0" err="1"/>
              <a:t>ihannointi</a:t>
            </a:r>
            <a:r>
              <a:rPr lang="en-US" sz="2400" dirty="0"/>
              <a:t> </a:t>
            </a:r>
            <a:r>
              <a:rPr lang="en-US" sz="2400" dirty="0" err="1"/>
              <a:t>kuitenkin</a:t>
            </a:r>
            <a:r>
              <a:rPr lang="en-US" sz="2400" dirty="0"/>
              <a:t> </a:t>
            </a:r>
            <a:r>
              <a:rPr lang="en-US" sz="2400" dirty="0" err="1"/>
              <a:t>ehkäisi</a:t>
            </a:r>
            <a:r>
              <a:rPr lang="en-US" sz="2400" dirty="0"/>
              <a:t> </a:t>
            </a:r>
            <a:r>
              <a:rPr lang="en-US" sz="2400" dirty="0" err="1"/>
              <a:t>sairauksia</a:t>
            </a:r>
            <a:r>
              <a:rPr lang="en-US" sz="2400" dirty="0"/>
              <a:t>.</a:t>
            </a:r>
          </a:p>
          <a:p>
            <a:endParaRPr lang="en-US" sz="800" dirty="0"/>
          </a:p>
          <a:p>
            <a:r>
              <a:rPr lang="en-US" sz="2400" dirty="0" err="1"/>
              <a:t>Roomalaiset</a:t>
            </a:r>
            <a:r>
              <a:rPr lang="en-US" sz="2400" dirty="0"/>
              <a:t> </a:t>
            </a:r>
            <a:r>
              <a:rPr lang="en-US" sz="2400" dirty="0" err="1"/>
              <a:t>viettivät</a:t>
            </a:r>
            <a:r>
              <a:rPr lang="en-US" sz="2400" dirty="0"/>
              <a:t> </a:t>
            </a:r>
            <a:r>
              <a:rPr lang="en-US" sz="2400" dirty="0" err="1"/>
              <a:t>aikaa</a:t>
            </a:r>
            <a:r>
              <a:rPr lang="en-US" sz="2400" dirty="0"/>
              <a:t> </a:t>
            </a:r>
            <a:r>
              <a:rPr lang="en-US" sz="2400" dirty="0" err="1"/>
              <a:t>kylpylöissä</a:t>
            </a:r>
            <a:r>
              <a:rPr lang="en-US" sz="2400" dirty="0"/>
              <a:t> ja </a:t>
            </a:r>
            <a:r>
              <a:rPr lang="en-US" sz="2400" dirty="0" err="1"/>
              <a:t>rakensivat</a:t>
            </a:r>
            <a:r>
              <a:rPr lang="en-US" sz="2400" dirty="0"/>
              <a:t> </a:t>
            </a:r>
            <a:r>
              <a:rPr lang="en-US" sz="2400" dirty="0" err="1"/>
              <a:t>valtavia</a:t>
            </a:r>
            <a:r>
              <a:rPr lang="en-US" sz="2400" dirty="0"/>
              <a:t> </a:t>
            </a:r>
            <a:r>
              <a:rPr lang="en-US" sz="2400" dirty="0" err="1"/>
              <a:t>vesijohtojärjestelmiä</a:t>
            </a:r>
            <a:r>
              <a:rPr lang="en-US" sz="2400" dirty="0"/>
              <a:t>, </a:t>
            </a:r>
            <a:r>
              <a:rPr lang="en-US" sz="2400" b="1" dirty="0" err="1"/>
              <a:t>akvedukteja</a:t>
            </a:r>
            <a:r>
              <a:rPr lang="en-US" sz="2400" dirty="0"/>
              <a:t>, </a:t>
            </a:r>
            <a:r>
              <a:rPr lang="en-US" sz="2400" dirty="0" err="1"/>
              <a:t>puhtaan</a:t>
            </a:r>
            <a:r>
              <a:rPr lang="en-US" sz="2400" dirty="0"/>
              <a:t> </a:t>
            </a:r>
            <a:r>
              <a:rPr lang="en-US" sz="2400" dirty="0" err="1"/>
              <a:t>veden</a:t>
            </a:r>
            <a:r>
              <a:rPr lang="en-US" sz="2400" dirty="0"/>
              <a:t> </a:t>
            </a:r>
            <a:r>
              <a:rPr lang="en-US" sz="2400" dirty="0" err="1"/>
              <a:t>saannin</a:t>
            </a:r>
            <a:r>
              <a:rPr lang="en-US" sz="2400" dirty="0"/>
              <a:t> </a:t>
            </a:r>
            <a:r>
              <a:rPr lang="en-US" sz="2400" dirty="0" err="1"/>
              <a:t>turvaamiseksi</a:t>
            </a:r>
            <a:r>
              <a:rPr lang="en-US" sz="2400" dirty="0"/>
              <a:t>.</a:t>
            </a:r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4F96EE13-2C4D-4262-812E-DDE5FC35F0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58239" y="3396995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1DAAEC55-4F36-D1E4-9DAC-70DE2AEFEE5A}"/>
              </a:ext>
            </a:extLst>
          </p:cNvPr>
          <p:cNvSpPr txBox="1"/>
          <p:nvPr/>
        </p:nvSpPr>
        <p:spPr>
          <a:xfrm>
            <a:off x="4619244" y="2794733"/>
            <a:ext cx="75727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600" dirty="0"/>
              <a:t>Kuva: Unsplash.com </a:t>
            </a:r>
            <a:r>
              <a:rPr lang="fi-FI" sz="1600" dirty="0" err="1"/>
              <a:t>K.Mitch</a:t>
            </a:r>
            <a:r>
              <a:rPr lang="fi-FI" sz="1600" dirty="0"/>
              <a:t> </a:t>
            </a:r>
            <a:r>
              <a:rPr lang="fi-FI" sz="1600" dirty="0" err="1"/>
              <a:t>Hodge</a:t>
            </a:r>
            <a:endParaRPr lang="fi-FI" sz="1600" dirty="0"/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6EB4EB47-3FAF-2B54-5B53-C16493E3EA52}"/>
              </a:ext>
            </a:extLst>
          </p:cNvPr>
          <p:cNvSpPr txBox="1"/>
          <p:nvPr/>
        </p:nvSpPr>
        <p:spPr>
          <a:xfrm>
            <a:off x="0" y="2428408"/>
            <a:ext cx="46992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400" dirty="0"/>
              <a:t>Kuva: Unplach.com Marco De </a:t>
            </a:r>
            <a:r>
              <a:rPr lang="fi-FI" sz="1400" dirty="0" err="1"/>
              <a:t>Hevia</a:t>
            </a:r>
            <a:endParaRPr lang="fi-FI" sz="1400" dirty="0"/>
          </a:p>
        </p:txBody>
      </p:sp>
      <p:pic>
        <p:nvPicPr>
          <p:cNvPr id="16" name="Kuva 15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189C586D-225D-55A3-8F78-0CE022FE0B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2437" y="108133"/>
            <a:ext cx="1892024" cy="428937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DCC6E585-9008-E433-2322-21EE0CE716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1930" y="6235517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538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 descr="Kuva, joka sisältää kohteen vaatetus, henkilö&#10;&#10;Kuvaus luotu automaattisesti">
            <a:extLst>
              <a:ext uri="{FF2B5EF4-FFF2-40B4-BE49-F238E27FC236}">
                <a16:creationId xmlns:a16="http://schemas.microsoft.com/office/drawing/2014/main" id="{97729A6D-B556-297B-F7AD-C0583744F45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06" b="38453"/>
          <a:stretch/>
        </p:blipFill>
        <p:spPr>
          <a:xfrm>
            <a:off x="2519309" y="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E74B985-EC9B-66D3-79F1-E23C01A23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66" y="233688"/>
            <a:ext cx="4556760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dirty="0" err="1"/>
              <a:t>Keskiajan</a:t>
            </a:r>
            <a:r>
              <a:rPr lang="en-US" sz="3200" b="1" dirty="0"/>
              <a:t> </a:t>
            </a:r>
            <a:r>
              <a:rPr lang="en-US" sz="3200" b="1" dirty="0" err="1"/>
              <a:t>lääketiede</a:t>
            </a:r>
            <a:r>
              <a:rPr lang="en-US" sz="3200" b="1" dirty="0"/>
              <a:t> </a:t>
            </a:r>
            <a:r>
              <a:rPr lang="en-US" sz="3200" b="1" dirty="0" err="1"/>
              <a:t>oli</a:t>
            </a:r>
            <a:r>
              <a:rPr lang="en-US" sz="3200" b="1" dirty="0"/>
              <a:t> </a:t>
            </a:r>
            <a:r>
              <a:rPr lang="en-US" sz="3200" b="1" dirty="0" err="1"/>
              <a:t>sekoitus</a:t>
            </a:r>
            <a:r>
              <a:rPr lang="en-US" sz="3200" b="1" dirty="0"/>
              <a:t> </a:t>
            </a:r>
            <a:r>
              <a:rPr lang="en-US" sz="3200" b="1" dirty="0" err="1"/>
              <a:t>uskontoa</a:t>
            </a:r>
            <a:r>
              <a:rPr lang="en-US" sz="3200" b="1" dirty="0"/>
              <a:t>, </a:t>
            </a:r>
            <a:r>
              <a:rPr lang="en-US" sz="3200" b="1" dirty="0" err="1"/>
              <a:t>yrttilääkintää</a:t>
            </a:r>
            <a:r>
              <a:rPr lang="en-US" sz="3200" b="1" dirty="0"/>
              <a:t>, </a:t>
            </a:r>
            <a:r>
              <a:rPr lang="en-US" sz="3200" b="1" dirty="0" err="1"/>
              <a:t>astrologiaa</a:t>
            </a:r>
            <a:r>
              <a:rPr lang="en-US" sz="3200" b="1" dirty="0"/>
              <a:t> ja </a:t>
            </a:r>
            <a:r>
              <a:rPr lang="en-US" sz="3200" b="1" dirty="0" err="1"/>
              <a:t>rituaaleja</a:t>
            </a:r>
            <a:endParaRPr lang="en-US" sz="32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C811BF9-DB9A-036A-E792-B43EB448DC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8252" y="2476500"/>
            <a:ext cx="4556760" cy="47244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dirty="0" err="1"/>
              <a:t>Rukoilemalla</a:t>
            </a:r>
            <a:r>
              <a:rPr lang="en-US" sz="2000" dirty="0"/>
              <a:t> </a:t>
            </a:r>
            <a:r>
              <a:rPr lang="en-US" sz="2000" dirty="0" err="1"/>
              <a:t>pyydettiin</a:t>
            </a:r>
            <a:r>
              <a:rPr lang="en-US" sz="2000" dirty="0"/>
              <a:t> </a:t>
            </a:r>
            <a:r>
              <a:rPr lang="en-US" sz="2000" dirty="0" err="1"/>
              <a:t>parannusta</a:t>
            </a:r>
            <a:r>
              <a:rPr lang="en-US" sz="2000" dirty="0"/>
              <a:t> </a:t>
            </a:r>
            <a:r>
              <a:rPr lang="en-US" sz="2000" dirty="0" err="1"/>
              <a:t>jumalalta</a:t>
            </a:r>
            <a:r>
              <a:rPr lang="en-US" sz="2000" dirty="0"/>
              <a:t> tai </a:t>
            </a:r>
            <a:r>
              <a:rPr lang="en-US" sz="2000" dirty="0" err="1"/>
              <a:t>uskonsa</a:t>
            </a:r>
            <a:r>
              <a:rPr lang="en-US" sz="2000" dirty="0"/>
              <a:t> </a:t>
            </a:r>
            <a:r>
              <a:rPr lang="en-US" sz="2000" dirty="0" err="1"/>
              <a:t>vuoksi</a:t>
            </a:r>
            <a:r>
              <a:rPr lang="en-US" sz="2000" dirty="0"/>
              <a:t> </a:t>
            </a:r>
            <a:r>
              <a:rPr lang="en-US" sz="2000" dirty="0" err="1"/>
              <a:t>kuolleilta</a:t>
            </a:r>
            <a:r>
              <a:rPr lang="en-US" sz="2000" dirty="0"/>
              <a:t> </a:t>
            </a:r>
            <a:r>
              <a:rPr lang="en-US" sz="2000" dirty="0" err="1"/>
              <a:t>pyhimyksiltä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800" dirty="0"/>
          </a:p>
          <a:p>
            <a:r>
              <a:rPr lang="en-US" sz="2000" dirty="0" err="1"/>
              <a:t>Pyhimysten</a:t>
            </a:r>
            <a:r>
              <a:rPr lang="en-US" sz="2000" dirty="0"/>
              <a:t> </a:t>
            </a:r>
            <a:r>
              <a:rPr lang="en-US" sz="2000" dirty="0" err="1"/>
              <a:t>jäännöksillä</a:t>
            </a:r>
            <a:r>
              <a:rPr lang="en-US" sz="2000" dirty="0"/>
              <a:t> </a:t>
            </a:r>
            <a:r>
              <a:rPr lang="en-US" sz="2000" dirty="0" err="1"/>
              <a:t>uskottiin</a:t>
            </a:r>
            <a:r>
              <a:rPr lang="en-US" sz="2000" dirty="0"/>
              <a:t> </a:t>
            </a:r>
            <a:r>
              <a:rPr lang="en-US" sz="2000" dirty="0" err="1"/>
              <a:t>olevan</a:t>
            </a:r>
            <a:r>
              <a:rPr lang="en-US" sz="2000" dirty="0"/>
              <a:t> </a:t>
            </a:r>
            <a:r>
              <a:rPr lang="en-US" sz="2000" dirty="0" err="1"/>
              <a:t>parantavia</a:t>
            </a:r>
            <a:r>
              <a:rPr lang="en-US" sz="2000" dirty="0"/>
              <a:t> </a:t>
            </a:r>
            <a:r>
              <a:rPr lang="en-US" sz="2000" dirty="0" err="1"/>
              <a:t>voimia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800" dirty="0"/>
          </a:p>
          <a:p>
            <a:r>
              <a:rPr lang="en-US" sz="2000" dirty="0" err="1"/>
              <a:t>Munkki</a:t>
            </a:r>
            <a:r>
              <a:rPr lang="en-US" sz="2000" dirty="0"/>
              <a:t>- ja </a:t>
            </a:r>
            <a:r>
              <a:rPr lang="en-US" sz="2000" dirty="0" err="1"/>
              <a:t>nunnaluostareissa</a:t>
            </a:r>
            <a:r>
              <a:rPr lang="en-US" sz="2000" dirty="0"/>
              <a:t> </a:t>
            </a:r>
            <a:r>
              <a:rPr lang="en-US" sz="2000" dirty="0" err="1"/>
              <a:t>harjoitettiin</a:t>
            </a:r>
            <a:r>
              <a:rPr lang="en-US" sz="2000" dirty="0"/>
              <a:t> </a:t>
            </a:r>
            <a:r>
              <a:rPr lang="en-US" sz="2000" dirty="0" err="1"/>
              <a:t>yrttilääkintää ja</a:t>
            </a:r>
            <a:r>
              <a:rPr lang="en-US" sz="2000" dirty="0"/>
              <a:t> </a:t>
            </a:r>
            <a:r>
              <a:rPr lang="en-US" sz="2000" dirty="0" err="1"/>
              <a:t>alkeellista</a:t>
            </a:r>
            <a:r>
              <a:rPr lang="en-US" sz="2000" dirty="0"/>
              <a:t> </a:t>
            </a:r>
            <a:r>
              <a:rPr lang="en-US" sz="2000" dirty="0" err="1"/>
              <a:t>sairaalatoimintaa</a:t>
            </a:r>
            <a:r>
              <a:rPr lang="en-US" sz="2000" dirty="0"/>
              <a:t> sekä </a:t>
            </a:r>
            <a:r>
              <a:rPr lang="en-US" sz="2000" dirty="0" err="1"/>
              <a:t>kirjoitettiin</a:t>
            </a:r>
            <a:r>
              <a:rPr lang="en-US" sz="2000" dirty="0"/>
              <a:t> </a:t>
            </a:r>
            <a:r>
              <a:rPr lang="en-US" sz="2000" dirty="0" err="1"/>
              <a:t>terveysoppaita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800" dirty="0"/>
          </a:p>
          <a:p>
            <a:r>
              <a:rPr lang="en-US" sz="2000" dirty="0" err="1"/>
              <a:t>Hoidot</a:t>
            </a:r>
            <a:r>
              <a:rPr lang="en-US" sz="2000" dirty="0"/>
              <a:t> </a:t>
            </a:r>
            <a:r>
              <a:rPr lang="en-US" sz="2000" dirty="0" err="1"/>
              <a:t>perustuivat</a:t>
            </a:r>
            <a:r>
              <a:rPr lang="en-US" sz="2000" dirty="0"/>
              <a:t> </a:t>
            </a:r>
            <a:r>
              <a:rPr lang="en-US" sz="2000" dirty="0" err="1"/>
              <a:t>usein</a:t>
            </a:r>
            <a:r>
              <a:rPr lang="en-US" sz="2000" dirty="0"/>
              <a:t> </a:t>
            </a:r>
            <a:r>
              <a:rPr lang="en-US" sz="2000" dirty="0" err="1"/>
              <a:t>humoraalioppeihin</a:t>
            </a:r>
            <a:r>
              <a:rPr lang="en-US" sz="2000" dirty="0"/>
              <a:t>.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02EC3C7B-33BB-D3EE-BA38-84E40068B4D0}"/>
              </a:ext>
            </a:extLst>
          </p:cNvPr>
          <p:cNvSpPr txBox="1"/>
          <p:nvPr/>
        </p:nvSpPr>
        <p:spPr>
          <a:xfrm rot="16200000">
            <a:off x="2387600" y="3393440"/>
            <a:ext cx="6156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Kuva: </a:t>
            </a:r>
            <a:r>
              <a:rPr lang="fi-FI" dirty="0" err="1"/>
              <a:t>Gabriella</a:t>
            </a:r>
            <a:r>
              <a:rPr lang="fi-FI" dirty="0"/>
              <a:t> </a:t>
            </a:r>
            <a:r>
              <a:rPr lang="fi-FI" dirty="0" err="1"/>
              <a:t>Clare</a:t>
            </a:r>
            <a:r>
              <a:rPr lang="fi-FI" dirty="0"/>
              <a:t> Marino</a:t>
            </a:r>
          </a:p>
        </p:txBody>
      </p:sp>
      <p:pic>
        <p:nvPicPr>
          <p:cNvPr id="18" name="Kuva 17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D18F51B3-83AF-473C-95C3-CA8CDA1206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3285" y="251465"/>
            <a:ext cx="1892024" cy="428937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47271496-A567-E8A9-CB3A-0D03E6583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3285" y="6142236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6019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8e8df33-a090-4ce7-a58b-5234ff1e67e3">
      <Terms xmlns="http://schemas.microsoft.com/office/infopath/2007/PartnerControls"/>
    </lcf76f155ced4ddcb4097134ff3c332f>
    <TaxCatchAll xmlns="f0974581-4bbf-443e-902f-14073e9fb4f6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BFA0A3B0D7763A428C603A9965B631F3" ma:contentTypeVersion="15" ma:contentTypeDescription="Luo uusi asiakirja." ma:contentTypeScope="" ma:versionID="e9a2ac6108e975ea09913b3359f7f9cb">
  <xsd:schema xmlns:xsd="http://www.w3.org/2001/XMLSchema" xmlns:xs="http://www.w3.org/2001/XMLSchema" xmlns:p="http://schemas.microsoft.com/office/2006/metadata/properties" xmlns:ns2="48e8df33-a090-4ce7-a58b-5234ff1e67e3" xmlns:ns3="f5e6c97b-5595-4ee7-8a83-973ec926e39b" xmlns:ns4="f0974581-4bbf-443e-902f-14073e9fb4f6" targetNamespace="http://schemas.microsoft.com/office/2006/metadata/properties" ma:root="true" ma:fieldsID="5ba9bd7a23d351f6b90a87768955468a" ns2:_="" ns3:_="" ns4:_="">
    <xsd:import namespace="48e8df33-a090-4ce7-a58b-5234ff1e67e3"/>
    <xsd:import namespace="f5e6c97b-5595-4ee7-8a83-973ec926e39b"/>
    <xsd:import namespace="f0974581-4bbf-443e-902f-14073e9fb4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e8df33-a090-4ce7-a58b-5234ff1e67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Kuvien tunnisteet" ma:readOnly="false" ma:fieldId="{5cf76f15-5ced-4ddc-b409-7134ff3c332f}" ma:taxonomyMulti="true" ma:sspId="4d49524a-21d1-44ef-b988-918b9b43375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e6c97b-5595-4ee7-8a83-973ec926e39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974581-4bbf-443e-902f-14073e9fb4f6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a47c3ecc-9e27-4d18-ad78-bf79d5fad879}" ma:internalName="TaxCatchAll" ma:showField="CatchAllData" ma:web="f5e6c97b-5595-4ee7-8a83-973ec926e3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57B0065-9207-40A3-8A91-534B59CE2B42}">
  <ds:schemaRefs>
    <ds:schemaRef ds:uri="http://schemas.microsoft.com/office/2006/metadata/properties"/>
    <ds:schemaRef ds:uri="http://schemas.microsoft.com/office/infopath/2007/PartnerControls"/>
    <ds:schemaRef ds:uri="48e8df33-a090-4ce7-a58b-5234ff1e67e3"/>
    <ds:schemaRef ds:uri="f0974581-4bbf-443e-902f-14073e9fb4f6"/>
  </ds:schemaRefs>
</ds:datastoreItem>
</file>

<file path=customXml/itemProps2.xml><?xml version="1.0" encoding="utf-8"?>
<ds:datastoreItem xmlns:ds="http://schemas.openxmlformats.org/officeDocument/2006/customXml" ds:itemID="{D36E9C66-CCF4-4BC5-8A9A-402860DBC00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e8df33-a090-4ce7-a58b-5234ff1e67e3"/>
    <ds:schemaRef ds:uri="f5e6c97b-5595-4ee7-8a83-973ec926e39b"/>
    <ds:schemaRef ds:uri="f0974581-4bbf-443e-902f-14073e9fb4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6210441-1BE0-4A99-A29C-735061B5C16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835</TotalTime>
  <Words>576</Words>
  <Application>Microsoft Office PowerPoint</Application>
  <PresentationFormat>Laajakuva</PresentationFormat>
  <Paragraphs>82</Paragraphs>
  <Slides>12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Office-teema</vt:lpstr>
      <vt:lpstr>Terveyden ja sairauksien selitysmalleja eri aikakausina</vt:lpstr>
      <vt:lpstr>Menneen ajan terveyden ja sairauden selitysmallien ymmärtäminen</vt:lpstr>
      <vt:lpstr>PowerPoint-esitys</vt:lpstr>
      <vt:lpstr>Esihistoriallinen aika </vt:lpstr>
      <vt:lpstr>Teogeeninen sairauskäsitys</vt:lpstr>
      <vt:lpstr>Humoraalioppi – terveys perustui ruumiinnesteiden tasapainoon</vt:lpstr>
      <vt:lpstr> Miasmateoria  </vt:lpstr>
      <vt:lpstr>Antiikin aikana heräsi kiinnostus siihen, miten ympäristö vaikuttaa terveyteen </vt:lpstr>
      <vt:lpstr>Keskiajan lääketiede oli sekoitus uskontoa, yrttilääkintää, astrologiaa ja rituaaleja</vt:lpstr>
      <vt:lpstr>Valistuksen aika – lääketiede ja luonnontieteet kehittyvät</vt:lpstr>
      <vt:lpstr>Spesifi etiologia  – yksi syy, yksi sairaus</vt:lpstr>
      <vt:lpstr>Nykyaika  – monietiologinen teoria ja One Health -ajattelu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Terveyden ja sairauksien selitysmalleja eri aikausina</dc:title>
  <dc:creator>Paula</dc:creator>
  <cp:lastModifiedBy>Kati Huotari</cp:lastModifiedBy>
  <cp:revision>50</cp:revision>
  <dcterms:created xsi:type="dcterms:W3CDTF">2022-06-21T06:29:22Z</dcterms:created>
  <dcterms:modified xsi:type="dcterms:W3CDTF">2023-08-15T21:36:20Z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0x010100BFA0A3B0D7763A428C603A9965B631F3</vt:lpwstr>
  </property>
</Properties>
</file>