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147"/>
  </p:notesMasterIdLst>
  <p:handoutMasterIdLst>
    <p:handoutMasterId r:id="rId148"/>
  </p:handoutMasterIdLst>
  <p:sldIdLst>
    <p:sldId id="256" r:id="rId2"/>
    <p:sldId id="316" r:id="rId3"/>
    <p:sldId id="400" r:id="rId4"/>
    <p:sldId id="257" r:id="rId5"/>
    <p:sldId id="411" r:id="rId6"/>
    <p:sldId id="259" r:id="rId7"/>
    <p:sldId id="260" r:id="rId8"/>
    <p:sldId id="412" r:id="rId9"/>
    <p:sldId id="261" r:id="rId10"/>
    <p:sldId id="262" r:id="rId11"/>
    <p:sldId id="263" r:id="rId12"/>
    <p:sldId id="264" r:id="rId13"/>
    <p:sldId id="265" r:id="rId14"/>
    <p:sldId id="266" r:id="rId15"/>
    <p:sldId id="267" r:id="rId16"/>
    <p:sldId id="271" r:id="rId17"/>
    <p:sldId id="268" r:id="rId18"/>
    <p:sldId id="269" r:id="rId19"/>
    <p:sldId id="413" r:id="rId20"/>
    <p:sldId id="334" r:id="rId21"/>
    <p:sldId id="414" r:id="rId22"/>
    <p:sldId id="335" r:id="rId23"/>
    <p:sldId id="337" r:id="rId24"/>
    <p:sldId id="415" r:id="rId25"/>
    <p:sldId id="272" r:id="rId26"/>
    <p:sldId id="338" r:id="rId27"/>
    <p:sldId id="341" r:id="rId28"/>
    <p:sldId id="342" r:id="rId29"/>
    <p:sldId id="343" r:id="rId30"/>
    <p:sldId id="350" r:id="rId31"/>
    <p:sldId id="351" r:id="rId32"/>
    <p:sldId id="352" r:id="rId33"/>
    <p:sldId id="401" r:id="rId34"/>
    <p:sldId id="354" r:id="rId35"/>
    <p:sldId id="355" r:id="rId36"/>
    <p:sldId id="356" r:id="rId37"/>
    <p:sldId id="339" r:id="rId38"/>
    <p:sldId id="416" r:id="rId39"/>
    <p:sldId id="340" r:id="rId40"/>
    <p:sldId id="417" r:id="rId41"/>
    <p:sldId id="317" r:id="rId42"/>
    <p:sldId id="318" r:id="rId43"/>
    <p:sldId id="345" r:id="rId44"/>
    <p:sldId id="346" r:id="rId45"/>
    <p:sldId id="347" r:id="rId46"/>
    <p:sldId id="348" r:id="rId47"/>
    <p:sldId id="319" r:id="rId48"/>
    <p:sldId id="349" r:id="rId49"/>
    <p:sldId id="357" r:id="rId50"/>
    <p:sldId id="321" r:id="rId51"/>
    <p:sldId id="358" r:id="rId52"/>
    <p:sldId id="363" r:id="rId53"/>
    <p:sldId id="406" r:id="rId54"/>
    <p:sldId id="407" r:id="rId55"/>
    <p:sldId id="408" r:id="rId56"/>
    <p:sldId id="409" r:id="rId57"/>
    <p:sldId id="362" r:id="rId58"/>
    <p:sldId id="410" r:id="rId59"/>
    <p:sldId id="361" r:id="rId60"/>
    <p:sldId id="324" r:id="rId61"/>
    <p:sldId id="325" r:id="rId62"/>
    <p:sldId id="364" r:id="rId63"/>
    <p:sldId id="365" r:id="rId64"/>
    <p:sldId id="366" r:id="rId65"/>
    <p:sldId id="367" r:id="rId66"/>
    <p:sldId id="368" r:id="rId67"/>
    <p:sldId id="288" r:id="rId68"/>
    <p:sldId id="287" r:id="rId69"/>
    <p:sldId id="273" r:id="rId70"/>
    <p:sldId id="285" r:id="rId71"/>
    <p:sldId id="327" r:id="rId72"/>
    <p:sldId id="322" r:id="rId73"/>
    <p:sldId id="328" r:id="rId74"/>
    <p:sldId id="403" r:id="rId75"/>
    <p:sldId id="329" r:id="rId76"/>
    <p:sldId id="404" r:id="rId77"/>
    <p:sldId id="331" r:id="rId78"/>
    <p:sldId id="332" r:id="rId79"/>
    <p:sldId id="330" r:id="rId80"/>
    <p:sldId id="333" r:id="rId81"/>
    <p:sldId id="369" r:id="rId82"/>
    <p:sldId id="370" r:id="rId83"/>
    <p:sldId id="371" r:id="rId84"/>
    <p:sldId id="372" r:id="rId85"/>
    <p:sldId id="373" r:id="rId86"/>
    <p:sldId id="374" r:id="rId87"/>
    <p:sldId id="418" r:id="rId88"/>
    <p:sldId id="375" r:id="rId89"/>
    <p:sldId id="405" r:id="rId90"/>
    <p:sldId id="376" r:id="rId91"/>
    <p:sldId id="377" r:id="rId92"/>
    <p:sldId id="419" r:id="rId93"/>
    <p:sldId id="379" r:id="rId94"/>
    <p:sldId id="380" r:id="rId95"/>
    <p:sldId id="286" r:id="rId96"/>
    <p:sldId id="383" r:id="rId97"/>
    <p:sldId id="384" r:id="rId98"/>
    <p:sldId id="385" r:id="rId99"/>
    <p:sldId id="386" r:id="rId100"/>
    <p:sldId id="387" r:id="rId101"/>
    <p:sldId id="388" r:id="rId102"/>
    <p:sldId id="389" r:id="rId103"/>
    <p:sldId id="390" r:id="rId104"/>
    <p:sldId id="391" r:id="rId105"/>
    <p:sldId id="289" r:id="rId106"/>
    <p:sldId id="394" r:id="rId107"/>
    <p:sldId id="395" r:id="rId108"/>
    <p:sldId id="396" r:id="rId109"/>
    <p:sldId id="397" r:id="rId110"/>
    <p:sldId id="398" r:id="rId111"/>
    <p:sldId id="399" r:id="rId112"/>
    <p:sldId id="303" r:id="rId113"/>
    <p:sldId id="304" r:id="rId114"/>
    <p:sldId id="305" r:id="rId115"/>
    <p:sldId id="306" r:id="rId116"/>
    <p:sldId id="307" r:id="rId117"/>
    <p:sldId id="308" r:id="rId118"/>
    <p:sldId id="309" r:id="rId119"/>
    <p:sldId id="310" r:id="rId120"/>
    <p:sldId id="311" r:id="rId121"/>
    <p:sldId id="313" r:id="rId122"/>
    <p:sldId id="314" r:id="rId123"/>
    <p:sldId id="315" r:id="rId124"/>
    <p:sldId id="312" r:id="rId125"/>
    <p:sldId id="292" r:id="rId126"/>
    <p:sldId id="293" r:id="rId127"/>
    <p:sldId id="294" r:id="rId128"/>
    <p:sldId id="295" r:id="rId129"/>
    <p:sldId id="296" r:id="rId130"/>
    <p:sldId id="297" r:id="rId131"/>
    <p:sldId id="298" r:id="rId132"/>
    <p:sldId id="299" r:id="rId133"/>
    <p:sldId id="300" r:id="rId134"/>
    <p:sldId id="301" r:id="rId135"/>
    <p:sldId id="302" r:id="rId136"/>
    <p:sldId id="274" r:id="rId137"/>
    <p:sldId id="275" r:id="rId138"/>
    <p:sldId id="276" r:id="rId139"/>
    <p:sldId id="277" r:id="rId140"/>
    <p:sldId id="270" r:id="rId141"/>
    <p:sldId id="278" r:id="rId142"/>
    <p:sldId id="279" r:id="rId143"/>
    <p:sldId id="420" r:id="rId144"/>
    <p:sldId id="280" r:id="rId145"/>
    <p:sldId id="281" r:id="rId1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BC296D9E-4A4C-4E28-B78E-29A0D2181B5A}" type="datetimeFigureOut">
              <a:rPr lang="fi-FI"/>
              <a:pPr>
                <a:defRPr/>
              </a:pPr>
              <a:t>13.4.2016</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E5686116-E161-4A2D-8A8E-C1DC404E8A3E}" type="slidenum">
              <a:rPr lang="fi-FI"/>
              <a:pPr>
                <a:defRPr/>
              </a:pPr>
              <a:t>‹#›</a:t>
            </a:fld>
            <a:endParaRPr lang="fi-FI"/>
          </a:p>
        </p:txBody>
      </p:sp>
    </p:spTree>
    <p:extLst>
      <p:ext uri="{BB962C8B-B14F-4D97-AF65-F5344CB8AC3E}">
        <p14:creationId xmlns:p14="http://schemas.microsoft.com/office/powerpoint/2010/main" val="74425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fi-FI"/>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i-FI"/>
          </a:p>
        </p:txBody>
      </p:sp>
      <p:sp>
        <p:nvSpPr>
          <p:cNvPr id="153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fi-FI"/>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B179BE2-80D6-419F-9912-11514DD6C314}" type="slidenum">
              <a:rPr lang="fi-FI"/>
              <a:pPr>
                <a:defRPr/>
              </a:pPr>
              <a:t>‹#›</a:t>
            </a:fld>
            <a:endParaRPr lang="fi-FI"/>
          </a:p>
        </p:txBody>
      </p:sp>
    </p:spTree>
    <p:extLst>
      <p:ext uri="{BB962C8B-B14F-4D97-AF65-F5344CB8AC3E}">
        <p14:creationId xmlns:p14="http://schemas.microsoft.com/office/powerpoint/2010/main" val="3658011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n kuvan paikkamerkki 1"/>
          <p:cNvSpPr>
            <a:spLocks noGrp="1" noRot="1" noChangeAspect="1" noTextEdit="1"/>
          </p:cNvSpPr>
          <p:nvPr>
            <p:ph type="sldImg"/>
          </p:nvPr>
        </p:nvSpPr>
        <p:spPr>
          <a:ln/>
        </p:spPr>
      </p:sp>
      <p:sp>
        <p:nvSpPr>
          <p:cNvPr id="154627" name="Huomautusten paikkamerkki 2"/>
          <p:cNvSpPr>
            <a:spLocks noGrp="1"/>
          </p:cNvSpPr>
          <p:nvPr>
            <p:ph type="body" idx="1"/>
          </p:nvPr>
        </p:nvSpPr>
        <p:spPr>
          <a:noFill/>
          <a:ln/>
        </p:spPr>
        <p:txBody>
          <a:bodyPr/>
          <a:lstStyle/>
          <a:p>
            <a:pPr eaLnBrk="1" hangingPunct="1"/>
            <a:endParaRPr lang="fi-FI" smtClean="0"/>
          </a:p>
        </p:txBody>
      </p:sp>
      <p:sp>
        <p:nvSpPr>
          <p:cNvPr id="154628" name="Dian numeron paikkamerkki 3"/>
          <p:cNvSpPr>
            <a:spLocks noGrp="1"/>
          </p:cNvSpPr>
          <p:nvPr>
            <p:ph type="sldNum" sz="quarter" idx="5"/>
          </p:nvPr>
        </p:nvSpPr>
        <p:spPr>
          <a:noFill/>
        </p:spPr>
        <p:txBody>
          <a:bodyPr/>
          <a:lstStyle/>
          <a:p>
            <a:fld id="{A7F7DE26-186E-4506-B9F6-206E0EF565A5}" type="slidenum">
              <a:rPr lang="fi-FI" smtClean="0"/>
              <a:pPr/>
              <a:t>1</a:t>
            </a:fld>
            <a:endParaRPr lang="fi-FI" smtClean="0"/>
          </a:p>
        </p:txBody>
      </p:sp>
    </p:spTree>
    <p:extLst>
      <p:ext uri="{BB962C8B-B14F-4D97-AF65-F5344CB8AC3E}">
        <p14:creationId xmlns:p14="http://schemas.microsoft.com/office/powerpoint/2010/main" val="397194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ian kuvan paikkamerkki 1"/>
          <p:cNvSpPr>
            <a:spLocks noGrp="1" noRot="1" noChangeAspect="1" noTextEdit="1"/>
          </p:cNvSpPr>
          <p:nvPr>
            <p:ph type="sldImg"/>
          </p:nvPr>
        </p:nvSpPr>
        <p:spPr>
          <a:ln/>
        </p:spPr>
      </p:sp>
      <p:sp>
        <p:nvSpPr>
          <p:cNvPr id="163843" name="Huomautusten paikkamerkki 2"/>
          <p:cNvSpPr>
            <a:spLocks noGrp="1"/>
          </p:cNvSpPr>
          <p:nvPr>
            <p:ph type="body" idx="1"/>
          </p:nvPr>
        </p:nvSpPr>
        <p:spPr>
          <a:noFill/>
          <a:ln/>
        </p:spPr>
        <p:txBody>
          <a:bodyPr/>
          <a:lstStyle/>
          <a:p>
            <a:pPr eaLnBrk="1" hangingPunct="1"/>
            <a:endParaRPr lang="fi-FI" smtClean="0"/>
          </a:p>
        </p:txBody>
      </p:sp>
      <p:sp>
        <p:nvSpPr>
          <p:cNvPr id="163844" name="Dian numeron paikkamerkki 3"/>
          <p:cNvSpPr>
            <a:spLocks noGrp="1"/>
          </p:cNvSpPr>
          <p:nvPr>
            <p:ph type="sldNum" sz="quarter" idx="5"/>
          </p:nvPr>
        </p:nvSpPr>
        <p:spPr>
          <a:noFill/>
        </p:spPr>
        <p:txBody>
          <a:bodyPr/>
          <a:lstStyle/>
          <a:p>
            <a:fld id="{630079F1-09CE-4738-B692-B4DEF40AFB75}" type="slidenum">
              <a:rPr lang="fi-FI" smtClean="0"/>
              <a:pPr/>
              <a:t>12</a:t>
            </a:fld>
            <a:endParaRPr lang="fi-FI" smtClean="0"/>
          </a:p>
        </p:txBody>
      </p:sp>
    </p:spTree>
    <p:extLst>
      <p:ext uri="{BB962C8B-B14F-4D97-AF65-F5344CB8AC3E}">
        <p14:creationId xmlns:p14="http://schemas.microsoft.com/office/powerpoint/2010/main" val="4592921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Dian kuvan paikkamerkki 1"/>
          <p:cNvSpPr>
            <a:spLocks noGrp="1" noRot="1" noChangeAspect="1" noTextEdit="1"/>
          </p:cNvSpPr>
          <p:nvPr>
            <p:ph type="sldImg"/>
          </p:nvPr>
        </p:nvSpPr>
        <p:spPr>
          <a:ln/>
        </p:spPr>
      </p:sp>
      <p:sp>
        <p:nvSpPr>
          <p:cNvPr id="260099" name="Huomautusten paikkamerkki 2"/>
          <p:cNvSpPr>
            <a:spLocks noGrp="1"/>
          </p:cNvSpPr>
          <p:nvPr>
            <p:ph type="body" idx="1"/>
          </p:nvPr>
        </p:nvSpPr>
        <p:spPr>
          <a:noFill/>
          <a:ln/>
        </p:spPr>
        <p:txBody>
          <a:bodyPr/>
          <a:lstStyle/>
          <a:p>
            <a:pPr eaLnBrk="1" hangingPunct="1"/>
            <a:endParaRPr lang="fi-FI" smtClean="0"/>
          </a:p>
        </p:txBody>
      </p:sp>
      <p:sp>
        <p:nvSpPr>
          <p:cNvPr id="260100" name="Dian numeron paikkamerkki 3"/>
          <p:cNvSpPr>
            <a:spLocks noGrp="1"/>
          </p:cNvSpPr>
          <p:nvPr>
            <p:ph type="sldNum" sz="quarter" idx="5"/>
          </p:nvPr>
        </p:nvSpPr>
        <p:spPr>
          <a:noFill/>
        </p:spPr>
        <p:txBody>
          <a:bodyPr/>
          <a:lstStyle/>
          <a:p>
            <a:fld id="{BD7F48F6-FFF5-43E0-A220-D6849A895768}" type="slidenum">
              <a:rPr lang="fi-FI" smtClean="0"/>
              <a:pPr/>
              <a:t>109</a:t>
            </a:fld>
            <a:endParaRPr lang="fi-FI" smtClean="0"/>
          </a:p>
        </p:txBody>
      </p:sp>
    </p:spTree>
    <p:extLst>
      <p:ext uri="{BB962C8B-B14F-4D97-AF65-F5344CB8AC3E}">
        <p14:creationId xmlns:p14="http://schemas.microsoft.com/office/powerpoint/2010/main" val="39044831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Dian kuvan paikkamerkki 1"/>
          <p:cNvSpPr>
            <a:spLocks noGrp="1" noRot="1" noChangeAspect="1" noTextEdit="1"/>
          </p:cNvSpPr>
          <p:nvPr>
            <p:ph type="sldImg"/>
          </p:nvPr>
        </p:nvSpPr>
        <p:spPr>
          <a:ln/>
        </p:spPr>
      </p:sp>
      <p:sp>
        <p:nvSpPr>
          <p:cNvPr id="261123" name="Huomautusten paikkamerkki 2"/>
          <p:cNvSpPr>
            <a:spLocks noGrp="1"/>
          </p:cNvSpPr>
          <p:nvPr>
            <p:ph type="body" idx="1"/>
          </p:nvPr>
        </p:nvSpPr>
        <p:spPr>
          <a:noFill/>
          <a:ln/>
        </p:spPr>
        <p:txBody>
          <a:bodyPr/>
          <a:lstStyle/>
          <a:p>
            <a:pPr eaLnBrk="1" hangingPunct="1"/>
            <a:endParaRPr lang="fi-FI" smtClean="0"/>
          </a:p>
        </p:txBody>
      </p:sp>
      <p:sp>
        <p:nvSpPr>
          <p:cNvPr id="261124" name="Dian numeron paikkamerkki 3"/>
          <p:cNvSpPr>
            <a:spLocks noGrp="1"/>
          </p:cNvSpPr>
          <p:nvPr>
            <p:ph type="sldNum" sz="quarter" idx="5"/>
          </p:nvPr>
        </p:nvSpPr>
        <p:spPr>
          <a:noFill/>
        </p:spPr>
        <p:txBody>
          <a:bodyPr/>
          <a:lstStyle/>
          <a:p>
            <a:fld id="{36F7C453-3862-426A-B7B2-7CF80BD71089}" type="slidenum">
              <a:rPr lang="fi-FI" smtClean="0"/>
              <a:pPr/>
              <a:t>110</a:t>
            </a:fld>
            <a:endParaRPr lang="fi-FI" smtClean="0"/>
          </a:p>
        </p:txBody>
      </p:sp>
    </p:spTree>
    <p:extLst>
      <p:ext uri="{BB962C8B-B14F-4D97-AF65-F5344CB8AC3E}">
        <p14:creationId xmlns:p14="http://schemas.microsoft.com/office/powerpoint/2010/main" val="24116704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Dian kuvan paikkamerkki 1"/>
          <p:cNvSpPr>
            <a:spLocks noGrp="1" noRot="1" noChangeAspect="1" noTextEdit="1"/>
          </p:cNvSpPr>
          <p:nvPr>
            <p:ph type="sldImg"/>
          </p:nvPr>
        </p:nvSpPr>
        <p:spPr>
          <a:ln/>
        </p:spPr>
      </p:sp>
      <p:sp>
        <p:nvSpPr>
          <p:cNvPr id="262147" name="Huomautusten paikkamerkki 2"/>
          <p:cNvSpPr>
            <a:spLocks noGrp="1"/>
          </p:cNvSpPr>
          <p:nvPr>
            <p:ph type="body" idx="1"/>
          </p:nvPr>
        </p:nvSpPr>
        <p:spPr>
          <a:noFill/>
          <a:ln/>
        </p:spPr>
        <p:txBody>
          <a:bodyPr/>
          <a:lstStyle/>
          <a:p>
            <a:pPr eaLnBrk="1" hangingPunct="1"/>
            <a:endParaRPr lang="fi-FI" smtClean="0"/>
          </a:p>
        </p:txBody>
      </p:sp>
      <p:sp>
        <p:nvSpPr>
          <p:cNvPr id="262148" name="Dian numeron paikkamerkki 3"/>
          <p:cNvSpPr>
            <a:spLocks noGrp="1"/>
          </p:cNvSpPr>
          <p:nvPr>
            <p:ph type="sldNum" sz="quarter" idx="5"/>
          </p:nvPr>
        </p:nvSpPr>
        <p:spPr>
          <a:noFill/>
        </p:spPr>
        <p:txBody>
          <a:bodyPr/>
          <a:lstStyle/>
          <a:p>
            <a:fld id="{D9488BF0-FF62-4ADF-9704-9B277F5F833D}" type="slidenum">
              <a:rPr lang="fi-FI" smtClean="0"/>
              <a:pPr/>
              <a:t>111</a:t>
            </a:fld>
            <a:endParaRPr lang="fi-FI" smtClean="0"/>
          </a:p>
        </p:txBody>
      </p:sp>
    </p:spTree>
    <p:extLst>
      <p:ext uri="{BB962C8B-B14F-4D97-AF65-F5344CB8AC3E}">
        <p14:creationId xmlns:p14="http://schemas.microsoft.com/office/powerpoint/2010/main" val="356697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Dian kuvan paikkamerkki 1"/>
          <p:cNvSpPr>
            <a:spLocks noGrp="1" noRot="1" noChangeAspect="1" noTextEdit="1"/>
          </p:cNvSpPr>
          <p:nvPr>
            <p:ph type="sldImg"/>
          </p:nvPr>
        </p:nvSpPr>
        <p:spPr>
          <a:ln/>
        </p:spPr>
      </p:sp>
      <p:sp>
        <p:nvSpPr>
          <p:cNvPr id="263171" name="Huomautusten paikkamerkki 2"/>
          <p:cNvSpPr>
            <a:spLocks noGrp="1"/>
          </p:cNvSpPr>
          <p:nvPr>
            <p:ph type="body" idx="1"/>
          </p:nvPr>
        </p:nvSpPr>
        <p:spPr>
          <a:noFill/>
          <a:ln/>
        </p:spPr>
        <p:txBody>
          <a:bodyPr/>
          <a:lstStyle/>
          <a:p>
            <a:pPr eaLnBrk="1" hangingPunct="1"/>
            <a:endParaRPr lang="fi-FI" smtClean="0"/>
          </a:p>
        </p:txBody>
      </p:sp>
      <p:sp>
        <p:nvSpPr>
          <p:cNvPr id="263172" name="Dian numeron paikkamerkki 3"/>
          <p:cNvSpPr>
            <a:spLocks noGrp="1"/>
          </p:cNvSpPr>
          <p:nvPr>
            <p:ph type="sldNum" sz="quarter" idx="5"/>
          </p:nvPr>
        </p:nvSpPr>
        <p:spPr>
          <a:noFill/>
        </p:spPr>
        <p:txBody>
          <a:bodyPr/>
          <a:lstStyle/>
          <a:p>
            <a:fld id="{11734FF1-400B-4A7E-9061-631D7E9AEEBF}" type="slidenum">
              <a:rPr lang="fi-FI" smtClean="0"/>
              <a:pPr/>
              <a:t>112</a:t>
            </a:fld>
            <a:endParaRPr lang="fi-FI" smtClean="0"/>
          </a:p>
        </p:txBody>
      </p:sp>
    </p:spTree>
    <p:extLst>
      <p:ext uri="{BB962C8B-B14F-4D97-AF65-F5344CB8AC3E}">
        <p14:creationId xmlns:p14="http://schemas.microsoft.com/office/powerpoint/2010/main" val="8307580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Dian kuvan paikkamerkki 1"/>
          <p:cNvSpPr>
            <a:spLocks noGrp="1" noRot="1" noChangeAspect="1" noTextEdit="1"/>
          </p:cNvSpPr>
          <p:nvPr>
            <p:ph type="sldImg"/>
          </p:nvPr>
        </p:nvSpPr>
        <p:spPr>
          <a:ln/>
        </p:spPr>
      </p:sp>
      <p:sp>
        <p:nvSpPr>
          <p:cNvPr id="264195" name="Huomautusten paikkamerkki 2"/>
          <p:cNvSpPr>
            <a:spLocks noGrp="1"/>
          </p:cNvSpPr>
          <p:nvPr>
            <p:ph type="body" idx="1"/>
          </p:nvPr>
        </p:nvSpPr>
        <p:spPr>
          <a:noFill/>
          <a:ln/>
        </p:spPr>
        <p:txBody>
          <a:bodyPr/>
          <a:lstStyle/>
          <a:p>
            <a:pPr eaLnBrk="1" hangingPunct="1"/>
            <a:endParaRPr lang="fi-FI" smtClean="0"/>
          </a:p>
        </p:txBody>
      </p:sp>
      <p:sp>
        <p:nvSpPr>
          <p:cNvPr id="264196" name="Dian numeron paikkamerkki 3"/>
          <p:cNvSpPr>
            <a:spLocks noGrp="1"/>
          </p:cNvSpPr>
          <p:nvPr>
            <p:ph type="sldNum" sz="quarter" idx="5"/>
          </p:nvPr>
        </p:nvSpPr>
        <p:spPr>
          <a:noFill/>
        </p:spPr>
        <p:txBody>
          <a:bodyPr/>
          <a:lstStyle/>
          <a:p>
            <a:fld id="{E44EB211-2F26-4AF0-8B33-2A671CA68253}" type="slidenum">
              <a:rPr lang="fi-FI" smtClean="0"/>
              <a:pPr/>
              <a:t>113</a:t>
            </a:fld>
            <a:endParaRPr lang="fi-FI" smtClean="0"/>
          </a:p>
        </p:txBody>
      </p:sp>
    </p:spTree>
    <p:extLst>
      <p:ext uri="{BB962C8B-B14F-4D97-AF65-F5344CB8AC3E}">
        <p14:creationId xmlns:p14="http://schemas.microsoft.com/office/powerpoint/2010/main" val="24176415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Dian kuvan paikkamerkki 1"/>
          <p:cNvSpPr>
            <a:spLocks noGrp="1" noRot="1" noChangeAspect="1" noTextEdit="1"/>
          </p:cNvSpPr>
          <p:nvPr>
            <p:ph type="sldImg"/>
          </p:nvPr>
        </p:nvSpPr>
        <p:spPr>
          <a:ln/>
        </p:spPr>
      </p:sp>
      <p:sp>
        <p:nvSpPr>
          <p:cNvPr id="265219" name="Huomautusten paikkamerkki 2"/>
          <p:cNvSpPr>
            <a:spLocks noGrp="1"/>
          </p:cNvSpPr>
          <p:nvPr>
            <p:ph type="body" idx="1"/>
          </p:nvPr>
        </p:nvSpPr>
        <p:spPr>
          <a:noFill/>
          <a:ln/>
        </p:spPr>
        <p:txBody>
          <a:bodyPr/>
          <a:lstStyle/>
          <a:p>
            <a:pPr eaLnBrk="1" hangingPunct="1"/>
            <a:endParaRPr lang="fi-FI" smtClean="0"/>
          </a:p>
        </p:txBody>
      </p:sp>
      <p:sp>
        <p:nvSpPr>
          <p:cNvPr id="265220" name="Dian numeron paikkamerkki 3"/>
          <p:cNvSpPr>
            <a:spLocks noGrp="1"/>
          </p:cNvSpPr>
          <p:nvPr>
            <p:ph type="sldNum" sz="quarter" idx="5"/>
          </p:nvPr>
        </p:nvSpPr>
        <p:spPr>
          <a:noFill/>
        </p:spPr>
        <p:txBody>
          <a:bodyPr/>
          <a:lstStyle/>
          <a:p>
            <a:fld id="{DFA84618-D024-480B-A4B3-8FBD42305508}" type="slidenum">
              <a:rPr lang="fi-FI" smtClean="0"/>
              <a:pPr/>
              <a:t>114</a:t>
            </a:fld>
            <a:endParaRPr lang="fi-FI" smtClean="0"/>
          </a:p>
        </p:txBody>
      </p:sp>
    </p:spTree>
    <p:extLst>
      <p:ext uri="{BB962C8B-B14F-4D97-AF65-F5344CB8AC3E}">
        <p14:creationId xmlns:p14="http://schemas.microsoft.com/office/powerpoint/2010/main" val="23557026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Dian kuvan paikkamerkki 1"/>
          <p:cNvSpPr>
            <a:spLocks noGrp="1" noRot="1" noChangeAspect="1" noTextEdit="1"/>
          </p:cNvSpPr>
          <p:nvPr>
            <p:ph type="sldImg"/>
          </p:nvPr>
        </p:nvSpPr>
        <p:spPr>
          <a:ln/>
        </p:spPr>
      </p:sp>
      <p:sp>
        <p:nvSpPr>
          <p:cNvPr id="266243" name="Huomautusten paikkamerkki 2"/>
          <p:cNvSpPr>
            <a:spLocks noGrp="1"/>
          </p:cNvSpPr>
          <p:nvPr>
            <p:ph type="body" idx="1"/>
          </p:nvPr>
        </p:nvSpPr>
        <p:spPr>
          <a:noFill/>
          <a:ln/>
        </p:spPr>
        <p:txBody>
          <a:bodyPr/>
          <a:lstStyle/>
          <a:p>
            <a:pPr eaLnBrk="1" hangingPunct="1"/>
            <a:endParaRPr lang="fi-FI" smtClean="0"/>
          </a:p>
        </p:txBody>
      </p:sp>
      <p:sp>
        <p:nvSpPr>
          <p:cNvPr id="266244" name="Dian numeron paikkamerkki 3"/>
          <p:cNvSpPr>
            <a:spLocks noGrp="1"/>
          </p:cNvSpPr>
          <p:nvPr>
            <p:ph type="sldNum" sz="quarter" idx="5"/>
          </p:nvPr>
        </p:nvSpPr>
        <p:spPr>
          <a:noFill/>
        </p:spPr>
        <p:txBody>
          <a:bodyPr/>
          <a:lstStyle/>
          <a:p>
            <a:fld id="{D3B1E967-141C-4F97-AE4F-71350E274224}" type="slidenum">
              <a:rPr lang="fi-FI" smtClean="0"/>
              <a:pPr/>
              <a:t>115</a:t>
            </a:fld>
            <a:endParaRPr lang="fi-FI" smtClean="0"/>
          </a:p>
        </p:txBody>
      </p:sp>
    </p:spTree>
    <p:extLst>
      <p:ext uri="{BB962C8B-B14F-4D97-AF65-F5344CB8AC3E}">
        <p14:creationId xmlns:p14="http://schemas.microsoft.com/office/powerpoint/2010/main" val="16473588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Dian kuvan paikkamerkki 1"/>
          <p:cNvSpPr>
            <a:spLocks noGrp="1" noRot="1" noChangeAspect="1" noTextEdit="1"/>
          </p:cNvSpPr>
          <p:nvPr>
            <p:ph type="sldImg"/>
          </p:nvPr>
        </p:nvSpPr>
        <p:spPr>
          <a:ln/>
        </p:spPr>
      </p:sp>
      <p:sp>
        <p:nvSpPr>
          <p:cNvPr id="267267" name="Huomautusten paikkamerkki 2"/>
          <p:cNvSpPr>
            <a:spLocks noGrp="1"/>
          </p:cNvSpPr>
          <p:nvPr>
            <p:ph type="body" idx="1"/>
          </p:nvPr>
        </p:nvSpPr>
        <p:spPr>
          <a:noFill/>
          <a:ln/>
        </p:spPr>
        <p:txBody>
          <a:bodyPr/>
          <a:lstStyle/>
          <a:p>
            <a:pPr eaLnBrk="1" hangingPunct="1"/>
            <a:endParaRPr lang="fi-FI" smtClean="0"/>
          </a:p>
        </p:txBody>
      </p:sp>
      <p:sp>
        <p:nvSpPr>
          <p:cNvPr id="267268" name="Dian numeron paikkamerkki 3"/>
          <p:cNvSpPr>
            <a:spLocks noGrp="1"/>
          </p:cNvSpPr>
          <p:nvPr>
            <p:ph type="sldNum" sz="quarter" idx="5"/>
          </p:nvPr>
        </p:nvSpPr>
        <p:spPr>
          <a:noFill/>
        </p:spPr>
        <p:txBody>
          <a:bodyPr/>
          <a:lstStyle/>
          <a:p>
            <a:fld id="{9C6814B1-EF14-4B4F-B264-A413AD753E3B}" type="slidenum">
              <a:rPr lang="fi-FI" smtClean="0"/>
              <a:pPr/>
              <a:t>116</a:t>
            </a:fld>
            <a:endParaRPr lang="fi-FI" smtClean="0"/>
          </a:p>
        </p:txBody>
      </p:sp>
    </p:spTree>
    <p:extLst>
      <p:ext uri="{BB962C8B-B14F-4D97-AF65-F5344CB8AC3E}">
        <p14:creationId xmlns:p14="http://schemas.microsoft.com/office/powerpoint/2010/main" val="16396326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Dian kuvan paikkamerkki 1"/>
          <p:cNvSpPr>
            <a:spLocks noGrp="1" noRot="1" noChangeAspect="1" noTextEdit="1"/>
          </p:cNvSpPr>
          <p:nvPr>
            <p:ph type="sldImg"/>
          </p:nvPr>
        </p:nvSpPr>
        <p:spPr>
          <a:ln/>
        </p:spPr>
      </p:sp>
      <p:sp>
        <p:nvSpPr>
          <p:cNvPr id="268291" name="Huomautusten paikkamerkki 2"/>
          <p:cNvSpPr>
            <a:spLocks noGrp="1"/>
          </p:cNvSpPr>
          <p:nvPr>
            <p:ph type="body" idx="1"/>
          </p:nvPr>
        </p:nvSpPr>
        <p:spPr>
          <a:noFill/>
          <a:ln/>
        </p:spPr>
        <p:txBody>
          <a:bodyPr/>
          <a:lstStyle/>
          <a:p>
            <a:pPr eaLnBrk="1" hangingPunct="1"/>
            <a:endParaRPr lang="fi-FI" smtClean="0"/>
          </a:p>
        </p:txBody>
      </p:sp>
      <p:sp>
        <p:nvSpPr>
          <p:cNvPr id="268292" name="Dian numeron paikkamerkki 3"/>
          <p:cNvSpPr>
            <a:spLocks noGrp="1"/>
          </p:cNvSpPr>
          <p:nvPr>
            <p:ph type="sldNum" sz="quarter" idx="5"/>
          </p:nvPr>
        </p:nvSpPr>
        <p:spPr>
          <a:noFill/>
        </p:spPr>
        <p:txBody>
          <a:bodyPr/>
          <a:lstStyle/>
          <a:p>
            <a:fld id="{A69C3BB8-FFDD-4F75-9718-1BAEE7028F5E}" type="slidenum">
              <a:rPr lang="fi-FI" smtClean="0"/>
              <a:pPr/>
              <a:t>117</a:t>
            </a:fld>
            <a:endParaRPr lang="fi-FI" smtClean="0"/>
          </a:p>
        </p:txBody>
      </p:sp>
    </p:spTree>
    <p:extLst>
      <p:ext uri="{BB962C8B-B14F-4D97-AF65-F5344CB8AC3E}">
        <p14:creationId xmlns:p14="http://schemas.microsoft.com/office/powerpoint/2010/main" val="3199509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Dian kuvan paikkamerkki 1"/>
          <p:cNvSpPr>
            <a:spLocks noGrp="1" noRot="1" noChangeAspect="1" noTextEdit="1"/>
          </p:cNvSpPr>
          <p:nvPr>
            <p:ph type="sldImg"/>
          </p:nvPr>
        </p:nvSpPr>
        <p:spPr>
          <a:ln/>
        </p:spPr>
      </p:sp>
      <p:sp>
        <p:nvSpPr>
          <p:cNvPr id="269315" name="Huomautusten paikkamerkki 2"/>
          <p:cNvSpPr>
            <a:spLocks noGrp="1"/>
          </p:cNvSpPr>
          <p:nvPr>
            <p:ph type="body" idx="1"/>
          </p:nvPr>
        </p:nvSpPr>
        <p:spPr>
          <a:noFill/>
          <a:ln/>
        </p:spPr>
        <p:txBody>
          <a:bodyPr/>
          <a:lstStyle/>
          <a:p>
            <a:pPr eaLnBrk="1" hangingPunct="1"/>
            <a:endParaRPr lang="fi-FI" smtClean="0"/>
          </a:p>
        </p:txBody>
      </p:sp>
      <p:sp>
        <p:nvSpPr>
          <p:cNvPr id="269316" name="Dian numeron paikkamerkki 3"/>
          <p:cNvSpPr>
            <a:spLocks noGrp="1"/>
          </p:cNvSpPr>
          <p:nvPr>
            <p:ph type="sldNum" sz="quarter" idx="5"/>
          </p:nvPr>
        </p:nvSpPr>
        <p:spPr>
          <a:noFill/>
        </p:spPr>
        <p:txBody>
          <a:bodyPr/>
          <a:lstStyle/>
          <a:p>
            <a:fld id="{1128C0D3-1B72-4290-8D59-A40F744608F7}" type="slidenum">
              <a:rPr lang="fi-FI" smtClean="0"/>
              <a:pPr/>
              <a:t>118</a:t>
            </a:fld>
            <a:endParaRPr lang="fi-FI" smtClean="0"/>
          </a:p>
        </p:txBody>
      </p:sp>
    </p:spTree>
    <p:extLst>
      <p:ext uri="{BB962C8B-B14F-4D97-AF65-F5344CB8AC3E}">
        <p14:creationId xmlns:p14="http://schemas.microsoft.com/office/powerpoint/2010/main" val="161937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Dian kuvan paikkamerkki 1"/>
          <p:cNvSpPr>
            <a:spLocks noGrp="1" noRot="1" noChangeAspect="1" noTextEdit="1"/>
          </p:cNvSpPr>
          <p:nvPr>
            <p:ph type="sldImg"/>
          </p:nvPr>
        </p:nvSpPr>
        <p:spPr>
          <a:ln/>
        </p:spPr>
      </p:sp>
      <p:sp>
        <p:nvSpPr>
          <p:cNvPr id="164867" name="Huomautusten paikkamerkki 2"/>
          <p:cNvSpPr>
            <a:spLocks noGrp="1"/>
          </p:cNvSpPr>
          <p:nvPr>
            <p:ph type="body" idx="1"/>
          </p:nvPr>
        </p:nvSpPr>
        <p:spPr>
          <a:noFill/>
          <a:ln/>
        </p:spPr>
        <p:txBody>
          <a:bodyPr/>
          <a:lstStyle/>
          <a:p>
            <a:pPr eaLnBrk="1" hangingPunct="1"/>
            <a:endParaRPr lang="fi-FI" smtClean="0"/>
          </a:p>
        </p:txBody>
      </p:sp>
      <p:sp>
        <p:nvSpPr>
          <p:cNvPr id="164868" name="Dian numeron paikkamerkki 3"/>
          <p:cNvSpPr>
            <a:spLocks noGrp="1"/>
          </p:cNvSpPr>
          <p:nvPr>
            <p:ph type="sldNum" sz="quarter" idx="5"/>
          </p:nvPr>
        </p:nvSpPr>
        <p:spPr>
          <a:noFill/>
        </p:spPr>
        <p:txBody>
          <a:bodyPr/>
          <a:lstStyle/>
          <a:p>
            <a:fld id="{EE193C08-535D-4B7D-9C03-78173E0D00AC}" type="slidenum">
              <a:rPr lang="fi-FI" smtClean="0"/>
              <a:pPr/>
              <a:t>13</a:t>
            </a:fld>
            <a:endParaRPr lang="fi-FI" smtClean="0"/>
          </a:p>
        </p:txBody>
      </p:sp>
    </p:spTree>
    <p:extLst>
      <p:ext uri="{BB962C8B-B14F-4D97-AF65-F5344CB8AC3E}">
        <p14:creationId xmlns:p14="http://schemas.microsoft.com/office/powerpoint/2010/main" val="42814776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Dian kuvan paikkamerkki 1"/>
          <p:cNvSpPr>
            <a:spLocks noGrp="1" noRot="1" noChangeAspect="1" noTextEdit="1"/>
          </p:cNvSpPr>
          <p:nvPr>
            <p:ph type="sldImg"/>
          </p:nvPr>
        </p:nvSpPr>
        <p:spPr>
          <a:ln/>
        </p:spPr>
      </p:sp>
      <p:sp>
        <p:nvSpPr>
          <p:cNvPr id="270339" name="Huomautusten paikkamerkki 2"/>
          <p:cNvSpPr>
            <a:spLocks noGrp="1"/>
          </p:cNvSpPr>
          <p:nvPr>
            <p:ph type="body" idx="1"/>
          </p:nvPr>
        </p:nvSpPr>
        <p:spPr>
          <a:noFill/>
          <a:ln/>
        </p:spPr>
        <p:txBody>
          <a:bodyPr/>
          <a:lstStyle/>
          <a:p>
            <a:pPr eaLnBrk="1" hangingPunct="1"/>
            <a:endParaRPr lang="fi-FI" smtClean="0"/>
          </a:p>
        </p:txBody>
      </p:sp>
      <p:sp>
        <p:nvSpPr>
          <p:cNvPr id="270340" name="Dian numeron paikkamerkki 3"/>
          <p:cNvSpPr>
            <a:spLocks noGrp="1"/>
          </p:cNvSpPr>
          <p:nvPr>
            <p:ph type="sldNum" sz="quarter" idx="5"/>
          </p:nvPr>
        </p:nvSpPr>
        <p:spPr>
          <a:noFill/>
        </p:spPr>
        <p:txBody>
          <a:bodyPr/>
          <a:lstStyle/>
          <a:p>
            <a:fld id="{62AE6D17-28DD-4CCC-B298-18819339B8BC}" type="slidenum">
              <a:rPr lang="fi-FI" smtClean="0"/>
              <a:pPr/>
              <a:t>119</a:t>
            </a:fld>
            <a:endParaRPr lang="fi-FI" smtClean="0"/>
          </a:p>
        </p:txBody>
      </p:sp>
    </p:spTree>
    <p:extLst>
      <p:ext uri="{BB962C8B-B14F-4D97-AF65-F5344CB8AC3E}">
        <p14:creationId xmlns:p14="http://schemas.microsoft.com/office/powerpoint/2010/main" val="8923650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Dian kuvan paikkamerkki 1"/>
          <p:cNvSpPr>
            <a:spLocks noGrp="1" noRot="1" noChangeAspect="1" noTextEdit="1"/>
          </p:cNvSpPr>
          <p:nvPr>
            <p:ph type="sldImg"/>
          </p:nvPr>
        </p:nvSpPr>
        <p:spPr>
          <a:ln/>
        </p:spPr>
      </p:sp>
      <p:sp>
        <p:nvSpPr>
          <p:cNvPr id="271363" name="Huomautusten paikkamerkki 2"/>
          <p:cNvSpPr>
            <a:spLocks noGrp="1"/>
          </p:cNvSpPr>
          <p:nvPr>
            <p:ph type="body" idx="1"/>
          </p:nvPr>
        </p:nvSpPr>
        <p:spPr>
          <a:noFill/>
          <a:ln/>
        </p:spPr>
        <p:txBody>
          <a:bodyPr/>
          <a:lstStyle/>
          <a:p>
            <a:pPr eaLnBrk="1" hangingPunct="1"/>
            <a:endParaRPr lang="fi-FI" smtClean="0"/>
          </a:p>
        </p:txBody>
      </p:sp>
      <p:sp>
        <p:nvSpPr>
          <p:cNvPr id="271364" name="Dian numeron paikkamerkki 3"/>
          <p:cNvSpPr>
            <a:spLocks noGrp="1"/>
          </p:cNvSpPr>
          <p:nvPr>
            <p:ph type="sldNum" sz="quarter" idx="5"/>
          </p:nvPr>
        </p:nvSpPr>
        <p:spPr>
          <a:noFill/>
        </p:spPr>
        <p:txBody>
          <a:bodyPr/>
          <a:lstStyle/>
          <a:p>
            <a:fld id="{5A796DC1-62C2-4A4D-9627-803171F838F1}" type="slidenum">
              <a:rPr lang="fi-FI" smtClean="0"/>
              <a:pPr/>
              <a:t>120</a:t>
            </a:fld>
            <a:endParaRPr lang="fi-FI" smtClean="0"/>
          </a:p>
        </p:txBody>
      </p:sp>
    </p:spTree>
    <p:extLst>
      <p:ext uri="{BB962C8B-B14F-4D97-AF65-F5344CB8AC3E}">
        <p14:creationId xmlns:p14="http://schemas.microsoft.com/office/powerpoint/2010/main" val="422380168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3EB36F5-7EF7-406F-9F43-FA7F2FAABD11}" type="slidenum">
              <a:rPr lang="fi-FI" smtClean="0"/>
              <a:pPr/>
              <a:t>121</a:t>
            </a:fld>
            <a:endParaRPr lang="fi-FI"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r>
              <a:rPr lang="fi-FI" smtClean="0"/>
              <a:t>Elimistön pHn muuttumista happamempaan suuntaan sanotaan asidoosiksi, emäksiseen suuntaan muuttumista alkaloosiksi. Jos häiriö liittyy hengitykseen, sitä sanotaan respiratoriseksi. Jos häiriö taas liittyy muuhun aineenvaihduntaan, sitä sanotaan metaboliseksi</a:t>
            </a:r>
          </a:p>
        </p:txBody>
      </p:sp>
    </p:spTree>
    <p:extLst>
      <p:ext uri="{BB962C8B-B14F-4D97-AF65-F5344CB8AC3E}">
        <p14:creationId xmlns:p14="http://schemas.microsoft.com/office/powerpoint/2010/main" val="3358710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15DBDAEE-06C8-42E8-BE45-906626BE9878}" type="slidenum">
              <a:rPr lang="fi-FI" smtClean="0"/>
              <a:pPr/>
              <a:t>122</a:t>
            </a:fld>
            <a:endParaRPr lang="fi-FI"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r>
              <a:rPr lang="fi-FI" smtClean="0"/>
              <a:t>YSKÄ, AIVASTUS, NIKOTUS</a:t>
            </a:r>
            <a:endParaRPr lang="fi-FI" u="sng" smtClean="0"/>
          </a:p>
          <a:p>
            <a:pPr eaLnBrk="1" hangingPunct="1"/>
            <a:r>
              <a:rPr lang="fi-FI" u="sng" smtClean="0"/>
              <a:t>YSKÄ</a:t>
            </a:r>
            <a:endParaRPr lang="fi-FI" smtClean="0"/>
          </a:p>
          <a:p>
            <a:pPr lvl="3" eaLnBrk="1" hangingPunct="1"/>
            <a:r>
              <a:rPr lang="fi-FI" smtClean="0"/>
              <a:t>TARKOITUS ON POISTAA VIERAS MATERIAALI ALEMMISTA HENGITYSTEISTÄ</a:t>
            </a:r>
          </a:p>
          <a:p>
            <a:pPr eaLnBrk="1" hangingPunct="1"/>
            <a:r>
              <a:rPr lang="fi-FI" smtClean="0"/>
              <a:t>-YDINJATKOKSEN YSKÖSKESKUS   SÄÄTELEE</a:t>
            </a:r>
          </a:p>
          <a:p>
            <a:pPr eaLnBrk="1" hangingPunct="1"/>
            <a:r>
              <a:rPr lang="fi-FI" smtClean="0"/>
              <a:t>-KURKUNKANSI JA ÄÄNIHUULET SULKEUTUVAT VATSALIHAKSET (  +ULOSHENGITYSLIHAKSET) SUPISTUVAT -- &gt; PAINE KASVAA --- &gt; KURKUNPÄÄ AUKEAA JA ILMAA TULEE ULOS (100 – 200 KM T)</a:t>
            </a:r>
            <a:endParaRPr lang="fi-FI" b="1" smtClean="0"/>
          </a:p>
          <a:p>
            <a:pPr lvl="3" eaLnBrk="1" hangingPunct="1"/>
            <a:r>
              <a:rPr lang="fi-FI" b="1" smtClean="0"/>
              <a:t>AIVASTUS</a:t>
            </a:r>
            <a:endParaRPr lang="fi-FI" smtClean="0"/>
          </a:p>
          <a:p>
            <a:pPr eaLnBrk="1" hangingPunct="1"/>
            <a:r>
              <a:rPr lang="fi-FI" smtClean="0"/>
              <a:t>- TEHOKKAAMPI YLEMMISSÄ   HENGITYSTEISSÄ </a:t>
            </a:r>
          </a:p>
          <a:p>
            <a:pPr eaLnBrk="1" hangingPunct="1"/>
            <a:r>
              <a:rPr lang="fi-FI" smtClean="0"/>
              <a:t> -ÄRSYKE ON NENÄONTELOSSA</a:t>
            </a:r>
          </a:p>
          <a:p>
            <a:pPr eaLnBrk="1" hangingPunct="1"/>
            <a:r>
              <a:rPr lang="fi-FI" smtClean="0"/>
              <a:t>- ILMAVIRTA NENÄONTELON   KAUTTA ULOS</a:t>
            </a:r>
            <a:endParaRPr lang="fi-FI" b="1" smtClean="0"/>
          </a:p>
          <a:p>
            <a:pPr eaLnBrk="1" hangingPunct="1"/>
            <a:r>
              <a:rPr lang="fi-FI" b="1" smtClean="0"/>
              <a:t>   		3.  NIKOTUS</a:t>
            </a:r>
            <a:endParaRPr lang="fi-FI" smtClean="0"/>
          </a:p>
          <a:p>
            <a:pPr eaLnBrk="1" hangingPunct="1"/>
            <a:r>
              <a:rPr lang="fi-FI" smtClean="0"/>
              <a:t>                                                - SISÄÄNHENGITYSREFLEKSI</a:t>
            </a:r>
          </a:p>
          <a:p>
            <a:pPr eaLnBrk="1" hangingPunct="1"/>
            <a:r>
              <a:rPr lang="fi-FI" smtClean="0"/>
              <a:t>- PALLEAN SUPISTUMINEN   TAHDOSTA RIIPPUMATTA </a:t>
            </a:r>
          </a:p>
        </p:txBody>
      </p:sp>
    </p:spTree>
    <p:extLst>
      <p:ext uri="{BB962C8B-B14F-4D97-AF65-F5344CB8AC3E}">
        <p14:creationId xmlns:p14="http://schemas.microsoft.com/office/powerpoint/2010/main" val="2599352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Dian kuvan paikkamerkki 1"/>
          <p:cNvSpPr>
            <a:spLocks noGrp="1" noRot="1" noChangeAspect="1" noTextEdit="1"/>
          </p:cNvSpPr>
          <p:nvPr>
            <p:ph type="sldImg"/>
          </p:nvPr>
        </p:nvSpPr>
        <p:spPr>
          <a:ln/>
        </p:spPr>
      </p:sp>
      <p:sp>
        <p:nvSpPr>
          <p:cNvPr id="274435" name="Huomautusten paikkamerkki 2"/>
          <p:cNvSpPr>
            <a:spLocks noGrp="1"/>
          </p:cNvSpPr>
          <p:nvPr>
            <p:ph type="body" idx="1"/>
          </p:nvPr>
        </p:nvSpPr>
        <p:spPr>
          <a:noFill/>
          <a:ln/>
        </p:spPr>
        <p:txBody>
          <a:bodyPr/>
          <a:lstStyle/>
          <a:p>
            <a:pPr eaLnBrk="1" hangingPunct="1"/>
            <a:endParaRPr lang="fi-FI" smtClean="0"/>
          </a:p>
        </p:txBody>
      </p:sp>
      <p:sp>
        <p:nvSpPr>
          <p:cNvPr id="274436" name="Dian numeron paikkamerkki 3"/>
          <p:cNvSpPr>
            <a:spLocks noGrp="1"/>
          </p:cNvSpPr>
          <p:nvPr>
            <p:ph type="sldNum" sz="quarter" idx="5"/>
          </p:nvPr>
        </p:nvSpPr>
        <p:spPr>
          <a:noFill/>
        </p:spPr>
        <p:txBody>
          <a:bodyPr/>
          <a:lstStyle/>
          <a:p>
            <a:fld id="{5E8E6CBE-98CC-48F7-9E68-0A86CA06246B}" type="slidenum">
              <a:rPr lang="fi-FI" smtClean="0"/>
              <a:pPr/>
              <a:t>123</a:t>
            </a:fld>
            <a:endParaRPr lang="fi-FI" smtClean="0"/>
          </a:p>
        </p:txBody>
      </p:sp>
    </p:spTree>
    <p:extLst>
      <p:ext uri="{BB962C8B-B14F-4D97-AF65-F5344CB8AC3E}">
        <p14:creationId xmlns:p14="http://schemas.microsoft.com/office/powerpoint/2010/main" val="35687692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Dian kuvan paikkamerkki 1"/>
          <p:cNvSpPr>
            <a:spLocks noGrp="1" noRot="1" noChangeAspect="1" noTextEdit="1"/>
          </p:cNvSpPr>
          <p:nvPr>
            <p:ph type="sldImg"/>
          </p:nvPr>
        </p:nvSpPr>
        <p:spPr>
          <a:ln/>
        </p:spPr>
      </p:sp>
      <p:sp>
        <p:nvSpPr>
          <p:cNvPr id="275459" name="Huomautusten paikkamerkki 2"/>
          <p:cNvSpPr>
            <a:spLocks noGrp="1"/>
          </p:cNvSpPr>
          <p:nvPr>
            <p:ph type="body" idx="1"/>
          </p:nvPr>
        </p:nvSpPr>
        <p:spPr>
          <a:noFill/>
          <a:ln/>
        </p:spPr>
        <p:txBody>
          <a:bodyPr/>
          <a:lstStyle/>
          <a:p>
            <a:pPr eaLnBrk="1" hangingPunct="1"/>
            <a:endParaRPr lang="fi-FI" smtClean="0"/>
          </a:p>
        </p:txBody>
      </p:sp>
      <p:sp>
        <p:nvSpPr>
          <p:cNvPr id="275460" name="Dian numeron paikkamerkki 3"/>
          <p:cNvSpPr>
            <a:spLocks noGrp="1"/>
          </p:cNvSpPr>
          <p:nvPr>
            <p:ph type="sldNum" sz="quarter" idx="5"/>
          </p:nvPr>
        </p:nvSpPr>
        <p:spPr>
          <a:noFill/>
        </p:spPr>
        <p:txBody>
          <a:bodyPr/>
          <a:lstStyle/>
          <a:p>
            <a:fld id="{5DFE6156-790E-43A2-B59E-177302985127}" type="slidenum">
              <a:rPr lang="fi-FI" smtClean="0"/>
              <a:pPr/>
              <a:t>124</a:t>
            </a:fld>
            <a:endParaRPr lang="fi-FI" smtClean="0"/>
          </a:p>
        </p:txBody>
      </p:sp>
    </p:spTree>
    <p:extLst>
      <p:ext uri="{BB962C8B-B14F-4D97-AF65-F5344CB8AC3E}">
        <p14:creationId xmlns:p14="http://schemas.microsoft.com/office/powerpoint/2010/main" val="26634609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Dian kuvan paikkamerkki 1"/>
          <p:cNvSpPr>
            <a:spLocks noGrp="1" noRot="1" noChangeAspect="1" noTextEdit="1"/>
          </p:cNvSpPr>
          <p:nvPr>
            <p:ph type="sldImg"/>
          </p:nvPr>
        </p:nvSpPr>
        <p:spPr>
          <a:ln/>
        </p:spPr>
      </p:sp>
      <p:sp>
        <p:nvSpPr>
          <p:cNvPr id="276483" name="Huomautusten paikkamerkki 2"/>
          <p:cNvSpPr>
            <a:spLocks noGrp="1"/>
          </p:cNvSpPr>
          <p:nvPr>
            <p:ph type="body" idx="1"/>
          </p:nvPr>
        </p:nvSpPr>
        <p:spPr>
          <a:noFill/>
          <a:ln/>
        </p:spPr>
        <p:txBody>
          <a:bodyPr/>
          <a:lstStyle/>
          <a:p>
            <a:pPr eaLnBrk="1" hangingPunct="1"/>
            <a:endParaRPr lang="fi-FI" smtClean="0"/>
          </a:p>
        </p:txBody>
      </p:sp>
      <p:sp>
        <p:nvSpPr>
          <p:cNvPr id="276484" name="Dian numeron paikkamerkki 3"/>
          <p:cNvSpPr>
            <a:spLocks noGrp="1"/>
          </p:cNvSpPr>
          <p:nvPr>
            <p:ph type="sldNum" sz="quarter" idx="5"/>
          </p:nvPr>
        </p:nvSpPr>
        <p:spPr>
          <a:noFill/>
        </p:spPr>
        <p:txBody>
          <a:bodyPr/>
          <a:lstStyle/>
          <a:p>
            <a:fld id="{31FD2F47-64C8-43C8-ABCD-A9E447A08B28}" type="slidenum">
              <a:rPr lang="fi-FI" smtClean="0"/>
              <a:pPr/>
              <a:t>125</a:t>
            </a:fld>
            <a:endParaRPr lang="fi-FI" smtClean="0"/>
          </a:p>
        </p:txBody>
      </p:sp>
    </p:spTree>
    <p:extLst>
      <p:ext uri="{BB962C8B-B14F-4D97-AF65-F5344CB8AC3E}">
        <p14:creationId xmlns:p14="http://schemas.microsoft.com/office/powerpoint/2010/main" val="19968276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Dian kuvan paikkamerkki 1"/>
          <p:cNvSpPr>
            <a:spLocks noGrp="1" noRot="1" noChangeAspect="1" noTextEdit="1"/>
          </p:cNvSpPr>
          <p:nvPr>
            <p:ph type="sldImg"/>
          </p:nvPr>
        </p:nvSpPr>
        <p:spPr>
          <a:ln/>
        </p:spPr>
      </p:sp>
      <p:sp>
        <p:nvSpPr>
          <p:cNvPr id="277507" name="Huomautusten paikkamerkki 2"/>
          <p:cNvSpPr>
            <a:spLocks noGrp="1"/>
          </p:cNvSpPr>
          <p:nvPr>
            <p:ph type="body" idx="1"/>
          </p:nvPr>
        </p:nvSpPr>
        <p:spPr>
          <a:noFill/>
          <a:ln/>
        </p:spPr>
        <p:txBody>
          <a:bodyPr/>
          <a:lstStyle/>
          <a:p>
            <a:pPr eaLnBrk="1" hangingPunct="1"/>
            <a:endParaRPr lang="fi-FI" smtClean="0"/>
          </a:p>
        </p:txBody>
      </p:sp>
      <p:sp>
        <p:nvSpPr>
          <p:cNvPr id="277508" name="Dian numeron paikkamerkki 3"/>
          <p:cNvSpPr>
            <a:spLocks noGrp="1"/>
          </p:cNvSpPr>
          <p:nvPr>
            <p:ph type="sldNum" sz="quarter" idx="5"/>
          </p:nvPr>
        </p:nvSpPr>
        <p:spPr>
          <a:noFill/>
        </p:spPr>
        <p:txBody>
          <a:bodyPr/>
          <a:lstStyle/>
          <a:p>
            <a:fld id="{B96142DC-C321-433E-82A8-EDF48DABA02D}" type="slidenum">
              <a:rPr lang="fi-FI" smtClean="0"/>
              <a:pPr/>
              <a:t>126</a:t>
            </a:fld>
            <a:endParaRPr lang="fi-FI" smtClean="0"/>
          </a:p>
        </p:txBody>
      </p:sp>
    </p:spTree>
    <p:extLst>
      <p:ext uri="{BB962C8B-B14F-4D97-AF65-F5344CB8AC3E}">
        <p14:creationId xmlns:p14="http://schemas.microsoft.com/office/powerpoint/2010/main" val="227382654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Dian kuvan paikkamerkki 1"/>
          <p:cNvSpPr>
            <a:spLocks noGrp="1" noRot="1" noChangeAspect="1" noTextEdit="1"/>
          </p:cNvSpPr>
          <p:nvPr>
            <p:ph type="sldImg"/>
          </p:nvPr>
        </p:nvSpPr>
        <p:spPr>
          <a:ln/>
        </p:spPr>
      </p:sp>
      <p:sp>
        <p:nvSpPr>
          <p:cNvPr id="278531" name="Huomautusten paikkamerkki 2"/>
          <p:cNvSpPr>
            <a:spLocks noGrp="1"/>
          </p:cNvSpPr>
          <p:nvPr>
            <p:ph type="body" idx="1"/>
          </p:nvPr>
        </p:nvSpPr>
        <p:spPr>
          <a:noFill/>
          <a:ln/>
        </p:spPr>
        <p:txBody>
          <a:bodyPr/>
          <a:lstStyle/>
          <a:p>
            <a:pPr eaLnBrk="1" hangingPunct="1"/>
            <a:endParaRPr lang="fi-FI" smtClean="0"/>
          </a:p>
        </p:txBody>
      </p:sp>
      <p:sp>
        <p:nvSpPr>
          <p:cNvPr id="278532" name="Dian numeron paikkamerkki 3"/>
          <p:cNvSpPr>
            <a:spLocks noGrp="1"/>
          </p:cNvSpPr>
          <p:nvPr>
            <p:ph type="sldNum" sz="quarter" idx="5"/>
          </p:nvPr>
        </p:nvSpPr>
        <p:spPr>
          <a:noFill/>
        </p:spPr>
        <p:txBody>
          <a:bodyPr/>
          <a:lstStyle/>
          <a:p>
            <a:fld id="{FB1026ED-0033-43B2-B0ED-747E0AE8F150}" type="slidenum">
              <a:rPr lang="fi-FI" smtClean="0"/>
              <a:pPr/>
              <a:t>127</a:t>
            </a:fld>
            <a:endParaRPr lang="fi-FI" smtClean="0"/>
          </a:p>
        </p:txBody>
      </p:sp>
    </p:spTree>
    <p:extLst>
      <p:ext uri="{BB962C8B-B14F-4D97-AF65-F5344CB8AC3E}">
        <p14:creationId xmlns:p14="http://schemas.microsoft.com/office/powerpoint/2010/main" val="30670630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Dian kuvan paikkamerkki 1"/>
          <p:cNvSpPr>
            <a:spLocks noGrp="1" noRot="1" noChangeAspect="1" noTextEdit="1"/>
          </p:cNvSpPr>
          <p:nvPr>
            <p:ph type="sldImg"/>
          </p:nvPr>
        </p:nvSpPr>
        <p:spPr>
          <a:ln/>
        </p:spPr>
      </p:sp>
      <p:sp>
        <p:nvSpPr>
          <p:cNvPr id="279555" name="Huomautusten paikkamerkki 2"/>
          <p:cNvSpPr>
            <a:spLocks noGrp="1"/>
          </p:cNvSpPr>
          <p:nvPr>
            <p:ph type="body" idx="1"/>
          </p:nvPr>
        </p:nvSpPr>
        <p:spPr>
          <a:noFill/>
          <a:ln/>
        </p:spPr>
        <p:txBody>
          <a:bodyPr/>
          <a:lstStyle/>
          <a:p>
            <a:pPr eaLnBrk="1" hangingPunct="1"/>
            <a:endParaRPr lang="fi-FI" smtClean="0"/>
          </a:p>
        </p:txBody>
      </p:sp>
      <p:sp>
        <p:nvSpPr>
          <p:cNvPr id="279556" name="Dian numeron paikkamerkki 3"/>
          <p:cNvSpPr>
            <a:spLocks noGrp="1"/>
          </p:cNvSpPr>
          <p:nvPr>
            <p:ph type="sldNum" sz="quarter" idx="5"/>
          </p:nvPr>
        </p:nvSpPr>
        <p:spPr>
          <a:noFill/>
        </p:spPr>
        <p:txBody>
          <a:bodyPr/>
          <a:lstStyle/>
          <a:p>
            <a:fld id="{CFA4CD7C-98BC-421A-9A3C-CBE332CDBA4C}" type="slidenum">
              <a:rPr lang="fi-FI" smtClean="0"/>
              <a:pPr/>
              <a:t>128</a:t>
            </a:fld>
            <a:endParaRPr lang="fi-FI" smtClean="0"/>
          </a:p>
        </p:txBody>
      </p:sp>
    </p:spTree>
    <p:extLst>
      <p:ext uri="{BB962C8B-B14F-4D97-AF65-F5344CB8AC3E}">
        <p14:creationId xmlns:p14="http://schemas.microsoft.com/office/powerpoint/2010/main" val="22306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Dian kuvan paikkamerkki 1"/>
          <p:cNvSpPr>
            <a:spLocks noGrp="1" noRot="1" noChangeAspect="1" noTextEdit="1"/>
          </p:cNvSpPr>
          <p:nvPr>
            <p:ph type="sldImg"/>
          </p:nvPr>
        </p:nvSpPr>
        <p:spPr>
          <a:ln/>
        </p:spPr>
      </p:sp>
      <p:sp>
        <p:nvSpPr>
          <p:cNvPr id="165891" name="Huomautusten paikkamerkki 2"/>
          <p:cNvSpPr>
            <a:spLocks noGrp="1"/>
          </p:cNvSpPr>
          <p:nvPr>
            <p:ph type="body" idx="1"/>
          </p:nvPr>
        </p:nvSpPr>
        <p:spPr>
          <a:noFill/>
          <a:ln/>
        </p:spPr>
        <p:txBody>
          <a:bodyPr/>
          <a:lstStyle/>
          <a:p>
            <a:pPr eaLnBrk="1" hangingPunct="1"/>
            <a:endParaRPr lang="fi-FI" smtClean="0"/>
          </a:p>
        </p:txBody>
      </p:sp>
      <p:sp>
        <p:nvSpPr>
          <p:cNvPr id="165892" name="Dian numeron paikkamerkki 3"/>
          <p:cNvSpPr>
            <a:spLocks noGrp="1"/>
          </p:cNvSpPr>
          <p:nvPr>
            <p:ph type="sldNum" sz="quarter" idx="5"/>
          </p:nvPr>
        </p:nvSpPr>
        <p:spPr>
          <a:noFill/>
        </p:spPr>
        <p:txBody>
          <a:bodyPr/>
          <a:lstStyle/>
          <a:p>
            <a:fld id="{EAC3E286-1643-4264-A64E-C8ABBFCCEA64}" type="slidenum">
              <a:rPr lang="fi-FI" smtClean="0"/>
              <a:pPr/>
              <a:t>14</a:t>
            </a:fld>
            <a:endParaRPr lang="fi-FI" smtClean="0"/>
          </a:p>
        </p:txBody>
      </p:sp>
    </p:spTree>
    <p:extLst>
      <p:ext uri="{BB962C8B-B14F-4D97-AF65-F5344CB8AC3E}">
        <p14:creationId xmlns:p14="http://schemas.microsoft.com/office/powerpoint/2010/main" val="30064631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Dian kuvan paikkamerkki 1"/>
          <p:cNvSpPr>
            <a:spLocks noGrp="1" noRot="1" noChangeAspect="1" noTextEdit="1"/>
          </p:cNvSpPr>
          <p:nvPr>
            <p:ph type="sldImg"/>
          </p:nvPr>
        </p:nvSpPr>
        <p:spPr>
          <a:ln/>
        </p:spPr>
      </p:sp>
      <p:sp>
        <p:nvSpPr>
          <p:cNvPr id="280579" name="Huomautusten paikkamerkki 2"/>
          <p:cNvSpPr>
            <a:spLocks noGrp="1"/>
          </p:cNvSpPr>
          <p:nvPr>
            <p:ph type="body" idx="1"/>
          </p:nvPr>
        </p:nvSpPr>
        <p:spPr>
          <a:noFill/>
          <a:ln/>
        </p:spPr>
        <p:txBody>
          <a:bodyPr/>
          <a:lstStyle/>
          <a:p>
            <a:pPr eaLnBrk="1" hangingPunct="1"/>
            <a:endParaRPr lang="fi-FI" smtClean="0"/>
          </a:p>
        </p:txBody>
      </p:sp>
      <p:sp>
        <p:nvSpPr>
          <p:cNvPr id="280580" name="Dian numeron paikkamerkki 3"/>
          <p:cNvSpPr>
            <a:spLocks noGrp="1"/>
          </p:cNvSpPr>
          <p:nvPr>
            <p:ph type="sldNum" sz="quarter" idx="5"/>
          </p:nvPr>
        </p:nvSpPr>
        <p:spPr>
          <a:noFill/>
        </p:spPr>
        <p:txBody>
          <a:bodyPr/>
          <a:lstStyle/>
          <a:p>
            <a:fld id="{1F4C6EE4-EEB1-471B-9DA6-72BF0F7DD352}" type="slidenum">
              <a:rPr lang="fi-FI" smtClean="0"/>
              <a:pPr/>
              <a:t>129</a:t>
            </a:fld>
            <a:endParaRPr lang="fi-FI" smtClean="0"/>
          </a:p>
        </p:txBody>
      </p:sp>
    </p:spTree>
    <p:extLst>
      <p:ext uri="{BB962C8B-B14F-4D97-AF65-F5344CB8AC3E}">
        <p14:creationId xmlns:p14="http://schemas.microsoft.com/office/powerpoint/2010/main" val="204441306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Dian kuvan paikkamerkki 1"/>
          <p:cNvSpPr>
            <a:spLocks noGrp="1" noRot="1" noChangeAspect="1" noTextEdit="1"/>
          </p:cNvSpPr>
          <p:nvPr>
            <p:ph type="sldImg"/>
          </p:nvPr>
        </p:nvSpPr>
        <p:spPr>
          <a:ln/>
        </p:spPr>
      </p:sp>
      <p:sp>
        <p:nvSpPr>
          <p:cNvPr id="281603" name="Huomautusten paikkamerkki 2"/>
          <p:cNvSpPr>
            <a:spLocks noGrp="1"/>
          </p:cNvSpPr>
          <p:nvPr>
            <p:ph type="body" idx="1"/>
          </p:nvPr>
        </p:nvSpPr>
        <p:spPr>
          <a:noFill/>
          <a:ln/>
        </p:spPr>
        <p:txBody>
          <a:bodyPr/>
          <a:lstStyle/>
          <a:p>
            <a:pPr eaLnBrk="1" hangingPunct="1"/>
            <a:endParaRPr lang="fi-FI" smtClean="0"/>
          </a:p>
        </p:txBody>
      </p:sp>
      <p:sp>
        <p:nvSpPr>
          <p:cNvPr id="281604" name="Dian numeron paikkamerkki 3"/>
          <p:cNvSpPr>
            <a:spLocks noGrp="1"/>
          </p:cNvSpPr>
          <p:nvPr>
            <p:ph type="sldNum" sz="quarter" idx="5"/>
          </p:nvPr>
        </p:nvSpPr>
        <p:spPr>
          <a:noFill/>
        </p:spPr>
        <p:txBody>
          <a:bodyPr/>
          <a:lstStyle/>
          <a:p>
            <a:fld id="{FDF5B40D-A172-45D7-9698-47CB700F72A6}" type="slidenum">
              <a:rPr lang="fi-FI" smtClean="0"/>
              <a:pPr/>
              <a:t>130</a:t>
            </a:fld>
            <a:endParaRPr lang="fi-FI" smtClean="0"/>
          </a:p>
        </p:txBody>
      </p:sp>
    </p:spTree>
    <p:extLst>
      <p:ext uri="{BB962C8B-B14F-4D97-AF65-F5344CB8AC3E}">
        <p14:creationId xmlns:p14="http://schemas.microsoft.com/office/powerpoint/2010/main" val="137256752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Dian kuvan paikkamerkki 1"/>
          <p:cNvSpPr>
            <a:spLocks noGrp="1" noRot="1" noChangeAspect="1" noTextEdit="1"/>
          </p:cNvSpPr>
          <p:nvPr>
            <p:ph type="sldImg"/>
          </p:nvPr>
        </p:nvSpPr>
        <p:spPr>
          <a:ln/>
        </p:spPr>
      </p:sp>
      <p:sp>
        <p:nvSpPr>
          <p:cNvPr id="282627" name="Huomautusten paikkamerkki 2"/>
          <p:cNvSpPr>
            <a:spLocks noGrp="1"/>
          </p:cNvSpPr>
          <p:nvPr>
            <p:ph type="body" idx="1"/>
          </p:nvPr>
        </p:nvSpPr>
        <p:spPr>
          <a:noFill/>
          <a:ln/>
        </p:spPr>
        <p:txBody>
          <a:bodyPr/>
          <a:lstStyle/>
          <a:p>
            <a:pPr eaLnBrk="1" hangingPunct="1"/>
            <a:endParaRPr lang="fi-FI" smtClean="0"/>
          </a:p>
        </p:txBody>
      </p:sp>
      <p:sp>
        <p:nvSpPr>
          <p:cNvPr id="282628" name="Dian numeron paikkamerkki 3"/>
          <p:cNvSpPr>
            <a:spLocks noGrp="1"/>
          </p:cNvSpPr>
          <p:nvPr>
            <p:ph type="sldNum" sz="quarter" idx="5"/>
          </p:nvPr>
        </p:nvSpPr>
        <p:spPr>
          <a:noFill/>
        </p:spPr>
        <p:txBody>
          <a:bodyPr/>
          <a:lstStyle/>
          <a:p>
            <a:fld id="{966A1043-F570-44B3-AD09-CC0AF488AA54}" type="slidenum">
              <a:rPr lang="fi-FI" smtClean="0"/>
              <a:pPr/>
              <a:t>131</a:t>
            </a:fld>
            <a:endParaRPr lang="fi-FI" smtClean="0"/>
          </a:p>
        </p:txBody>
      </p:sp>
    </p:spTree>
    <p:extLst>
      <p:ext uri="{BB962C8B-B14F-4D97-AF65-F5344CB8AC3E}">
        <p14:creationId xmlns:p14="http://schemas.microsoft.com/office/powerpoint/2010/main" val="5774939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Dian kuvan paikkamerkki 1"/>
          <p:cNvSpPr>
            <a:spLocks noGrp="1" noRot="1" noChangeAspect="1" noTextEdit="1"/>
          </p:cNvSpPr>
          <p:nvPr>
            <p:ph type="sldImg"/>
          </p:nvPr>
        </p:nvSpPr>
        <p:spPr>
          <a:ln/>
        </p:spPr>
      </p:sp>
      <p:sp>
        <p:nvSpPr>
          <p:cNvPr id="283651" name="Huomautusten paikkamerkki 2"/>
          <p:cNvSpPr>
            <a:spLocks noGrp="1"/>
          </p:cNvSpPr>
          <p:nvPr>
            <p:ph type="body" idx="1"/>
          </p:nvPr>
        </p:nvSpPr>
        <p:spPr>
          <a:noFill/>
          <a:ln/>
        </p:spPr>
        <p:txBody>
          <a:bodyPr/>
          <a:lstStyle/>
          <a:p>
            <a:pPr eaLnBrk="1" hangingPunct="1"/>
            <a:endParaRPr lang="fi-FI" smtClean="0"/>
          </a:p>
        </p:txBody>
      </p:sp>
      <p:sp>
        <p:nvSpPr>
          <p:cNvPr id="283652" name="Dian numeron paikkamerkki 3"/>
          <p:cNvSpPr>
            <a:spLocks noGrp="1"/>
          </p:cNvSpPr>
          <p:nvPr>
            <p:ph type="sldNum" sz="quarter" idx="5"/>
          </p:nvPr>
        </p:nvSpPr>
        <p:spPr>
          <a:noFill/>
        </p:spPr>
        <p:txBody>
          <a:bodyPr/>
          <a:lstStyle/>
          <a:p>
            <a:fld id="{A5918CED-7D96-4854-A240-0645A4498B74}" type="slidenum">
              <a:rPr lang="fi-FI" smtClean="0"/>
              <a:pPr/>
              <a:t>132</a:t>
            </a:fld>
            <a:endParaRPr lang="fi-FI" smtClean="0"/>
          </a:p>
        </p:txBody>
      </p:sp>
    </p:spTree>
    <p:extLst>
      <p:ext uri="{BB962C8B-B14F-4D97-AF65-F5344CB8AC3E}">
        <p14:creationId xmlns:p14="http://schemas.microsoft.com/office/powerpoint/2010/main" val="8030239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Dian kuvan paikkamerkki 1"/>
          <p:cNvSpPr>
            <a:spLocks noGrp="1" noRot="1" noChangeAspect="1" noTextEdit="1"/>
          </p:cNvSpPr>
          <p:nvPr>
            <p:ph type="sldImg"/>
          </p:nvPr>
        </p:nvSpPr>
        <p:spPr>
          <a:ln/>
        </p:spPr>
      </p:sp>
      <p:sp>
        <p:nvSpPr>
          <p:cNvPr id="284675" name="Huomautusten paikkamerkki 2"/>
          <p:cNvSpPr>
            <a:spLocks noGrp="1"/>
          </p:cNvSpPr>
          <p:nvPr>
            <p:ph type="body" idx="1"/>
          </p:nvPr>
        </p:nvSpPr>
        <p:spPr>
          <a:noFill/>
          <a:ln/>
        </p:spPr>
        <p:txBody>
          <a:bodyPr/>
          <a:lstStyle/>
          <a:p>
            <a:pPr eaLnBrk="1" hangingPunct="1"/>
            <a:endParaRPr lang="fi-FI" smtClean="0"/>
          </a:p>
        </p:txBody>
      </p:sp>
      <p:sp>
        <p:nvSpPr>
          <p:cNvPr id="284676" name="Dian numeron paikkamerkki 3"/>
          <p:cNvSpPr>
            <a:spLocks noGrp="1"/>
          </p:cNvSpPr>
          <p:nvPr>
            <p:ph type="sldNum" sz="quarter" idx="5"/>
          </p:nvPr>
        </p:nvSpPr>
        <p:spPr>
          <a:noFill/>
        </p:spPr>
        <p:txBody>
          <a:bodyPr/>
          <a:lstStyle/>
          <a:p>
            <a:fld id="{B519B519-5536-4D10-866D-D51470C7E572}" type="slidenum">
              <a:rPr lang="fi-FI" smtClean="0"/>
              <a:pPr/>
              <a:t>133</a:t>
            </a:fld>
            <a:endParaRPr lang="fi-FI" smtClean="0"/>
          </a:p>
        </p:txBody>
      </p:sp>
    </p:spTree>
    <p:extLst>
      <p:ext uri="{BB962C8B-B14F-4D97-AF65-F5344CB8AC3E}">
        <p14:creationId xmlns:p14="http://schemas.microsoft.com/office/powerpoint/2010/main" val="399671127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Dian kuvan paikkamerkki 1"/>
          <p:cNvSpPr>
            <a:spLocks noGrp="1" noRot="1" noChangeAspect="1" noTextEdit="1"/>
          </p:cNvSpPr>
          <p:nvPr>
            <p:ph type="sldImg"/>
          </p:nvPr>
        </p:nvSpPr>
        <p:spPr>
          <a:ln/>
        </p:spPr>
      </p:sp>
      <p:sp>
        <p:nvSpPr>
          <p:cNvPr id="285699" name="Huomautusten paikkamerkki 2"/>
          <p:cNvSpPr>
            <a:spLocks noGrp="1"/>
          </p:cNvSpPr>
          <p:nvPr>
            <p:ph type="body" idx="1"/>
          </p:nvPr>
        </p:nvSpPr>
        <p:spPr>
          <a:noFill/>
          <a:ln/>
        </p:spPr>
        <p:txBody>
          <a:bodyPr/>
          <a:lstStyle/>
          <a:p>
            <a:pPr eaLnBrk="1" hangingPunct="1"/>
            <a:endParaRPr lang="fi-FI" smtClean="0"/>
          </a:p>
        </p:txBody>
      </p:sp>
      <p:sp>
        <p:nvSpPr>
          <p:cNvPr id="285700" name="Dian numeron paikkamerkki 3"/>
          <p:cNvSpPr>
            <a:spLocks noGrp="1"/>
          </p:cNvSpPr>
          <p:nvPr>
            <p:ph type="sldNum" sz="quarter" idx="5"/>
          </p:nvPr>
        </p:nvSpPr>
        <p:spPr>
          <a:noFill/>
        </p:spPr>
        <p:txBody>
          <a:bodyPr/>
          <a:lstStyle/>
          <a:p>
            <a:fld id="{00ED7CE4-1062-49CB-A2F2-ECB49BF6C5CF}" type="slidenum">
              <a:rPr lang="fi-FI" smtClean="0"/>
              <a:pPr/>
              <a:t>134</a:t>
            </a:fld>
            <a:endParaRPr lang="fi-FI" smtClean="0"/>
          </a:p>
        </p:txBody>
      </p:sp>
    </p:spTree>
    <p:extLst>
      <p:ext uri="{BB962C8B-B14F-4D97-AF65-F5344CB8AC3E}">
        <p14:creationId xmlns:p14="http://schemas.microsoft.com/office/powerpoint/2010/main" val="116980307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Dian kuvan paikkamerkki 1"/>
          <p:cNvSpPr>
            <a:spLocks noGrp="1" noRot="1" noChangeAspect="1" noTextEdit="1"/>
          </p:cNvSpPr>
          <p:nvPr>
            <p:ph type="sldImg"/>
          </p:nvPr>
        </p:nvSpPr>
        <p:spPr>
          <a:ln/>
        </p:spPr>
      </p:sp>
      <p:sp>
        <p:nvSpPr>
          <p:cNvPr id="286723" name="Huomautusten paikkamerkki 2"/>
          <p:cNvSpPr>
            <a:spLocks noGrp="1"/>
          </p:cNvSpPr>
          <p:nvPr>
            <p:ph type="body" idx="1"/>
          </p:nvPr>
        </p:nvSpPr>
        <p:spPr>
          <a:noFill/>
          <a:ln/>
        </p:spPr>
        <p:txBody>
          <a:bodyPr/>
          <a:lstStyle/>
          <a:p>
            <a:pPr eaLnBrk="1" hangingPunct="1"/>
            <a:endParaRPr lang="fi-FI" smtClean="0"/>
          </a:p>
        </p:txBody>
      </p:sp>
      <p:sp>
        <p:nvSpPr>
          <p:cNvPr id="286724" name="Dian numeron paikkamerkki 3"/>
          <p:cNvSpPr>
            <a:spLocks noGrp="1"/>
          </p:cNvSpPr>
          <p:nvPr>
            <p:ph type="sldNum" sz="quarter" idx="5"/>
          </p:nvPr>
        </p:nvSpPr>
        <p:spPr>
          <a:noFill/>
        </p:spPr>
        <p:txBody>
          <a:bodyPr/>
          <a:lstStyle/>
          <a:p>
            <a:fld id="{C9CB7D8F-B77D-4D6A-8DCB-B8D839BEA119}" type="slidenum">
              <a:rPr lang="fi-FI" smtClean="0"/>
              <a:pPr/>
              <a:t>135</a:t>
            </a:fld>
            <a:endParaRPr lang="fi-FI" smtClean="0"/>
          </a:p>
        </p:txBody>
      </p:sp>
    </p:spTree>
    <p:extLst>
      <p:ext uri="{BB962C8B-B14F-4D97-AF65-F5344CB8AC3E}">
        <p14:creationId xmlns:p14="http://schemas.microsoft.com/office/powerpoint/2010/main" val="42048137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Dian kuvan paikkamerkki 1"/>
          <p:cNvSpPr>
            <a:spLocks noGrp="1" noRot="1" noChangeAspect="1" noTextEdit="1"/>
          </p:cNvSpPr>
          <p:nvPr>
            <p:ph type="sldImg"/>
          </p:nvPr>
        </p:nvSpPr>
        <p:spPr>
          <a:ln/>
        </p:spPr>
      </p:sp>
      <p:sp>
        <p:nvSpPr>
          <p:cNvPr id="287747" name="Huomautusten paikkamerkki 2"/>
          <p:cNvSpPr>
            <a:spLocks noGrp="1"/>
          </p:cNvSpPr>
          <p:nvPr>
            <p:ph type="body" idx="1"/>
          </p:nvPr>
        </p:nvSpPr>
        <p:spPr>
          <a:noFill/>
          <a:ln/>
        </p:spPr>
        <p:txBody>
          <a:bodyPr/>
          <a:lstStyle/>
          <a:p>
            <a:pPr eaLnBrk="1" hangingPunct="1"/>
            <a:endParaRPr lang="fi-FI" smtClean="0"/>
          </a:p>
        </p:txBody>
      </p:sp>
      <p:sp>
        <p:nvSpPr>
          <p:cNvPr id="287748" name="Dian numeron paikkamerkki 3"/>
          <p:cNvSpPr>
            <a:spLocks noGrp="1"/>
          </p:cNvSpPr>
          <p:nvPr>
            <p:ph type="sldNum" sz="quarter" idx="5"/>
          </p:nvPr>
        </p:nvSpPr>
        <p:spPr>
          <a:noFill/>
        </p:spPr>
        <p:txBody>
          <a:bodyPr/>
          <a:lstStyle/>
          <a:p>
            <a:fld id="{DA5D07E8-9D76-4561-A1C0-BA2C0A6E2C32}" type="slidenum">
              <a:rPr lang="fi-FI" smtClean="0"/>
              <a:pPr/>
              <a:t>136</a:t>
            </a:fld>
            <a:endParaRPr lang="fi-FI" smtClean="0"/>
          </a:p>
        </p:txBody>
      </p:sp>
    </p:spTree>
    <p:extLst>
      <p:ext uri="{BB962C8B-B14F-4D97-AF65-F5344CB8AC3E}">
        <p14:creationId xmlns:p14="http://schemas.microsoft.com/office/powerpoint/2010/main" val="72414120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51B183C0-908E-4DB1-9EAC-475CB035F1BB}" type="slidenum">
              <a:rPr lang="fi-FI" smtClean="0"/>
              <a:pPr/>
              <a:t>137</a:t>
            </a:fld>
            <a:endParaRPr lang="fi-FI"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lnSpc>
                <a:spcPct val="80000"/>
              </a:lnSpc>
            </a:pPr>
            <a:r>
              <a:rPr lang="fi-FI" sz="800" smtClean="0"/>
              <a:t>2. KÄPYLISÄKE, (sijaitsee kolmannen aivokammion takaseinä­mässä)</a:t>
            </a:r>
          </a:p>
          <a:p>
            <a:pPr eaLnBrk="1" hangingPunct="1">
              <a:lnSpc>
                <a:spcPct val="80000"/>
              </a:lnSpc>
            </a:pPr>
            <a:r>
              <a:rPr lang="fi-FI" sz="800" smtClean="0"/>
              <a:t>- osallistuu mm. vuorokausirytmin säätelyyn erittämällä auringon­valon määrän mukaan melatoniini nimistä hormonia</a:t>
            </a:r>
          </a:p>
          <a:p>
            <a:pPr eaLnBrk="1" hangingPunct="1">
              <a:lnSpc>
                <a:spcPct val="80000"/>
              </a:lnSpc>
            </a:pPr>
            <a:r>
              <a:rPr lang="fi-FI" sz="800" smtClean="0"/>
              <a:t>3. AIVOLISÄKE ELI HYPOFYYSI</a:t>
            </a:r>
          </a:p>
          <a:p>
            <a:pPr eaLnBrk="1" hangingPunct="1">
              <a:lnSpc>
                <a:spcPct val="80000"/>
              </a:lnSpc>
            </a:pPr>
            <a:r>
              <a:rPr lang="fi-FI" sz="800" smtClean="0"/>
              <a:t>- sijaitsee kitaluun syvennyksessä aivojen alla</a:t>
            </a:r>
          </a:p>
          <a:p>
            <a:pPr eaLnBrk="1" hangingPunct="1">
              <a:lnSpc>
                <a:spcPct val="80000"/>
              </a:lnSpc>
            </a:pPr>
            <a:r>
              <a:rPr lang="fi-FI" sz="800" smtClean="0"/>
              <a:t>- erittää kahdeksaa hormonia mm.</a:t>
            </a:r>
          </a:p>
          <a:p>
            <a:pPr eaLnBrk="1" hangingPunct="1">
              <a:lnSpc>
                <a:spcPct val="80000"/>
              </a:lnSpc>
            </a:pPr>
            <a:r>
              <a:rPr lang="fi-FI" sz="800" smtClean="0"/>
              <a:t>- kohtulihakseen ja maitorauhaseen vaikuttavaa oksitoniinia</a:t>
            </a:r>
          </a:p>
          <a:p>
            <a:pPr eaLnBrk="1" hangingPunct="1">
              <a:lnSpc>
                <a:spcPct val="80000"/>
              </a:lnSpc>
            </a:pPr>
            <a:r>
              <a:rPr lang="fi-FI" sz="800" smtClean="0"/>
              <a:t>- tyreotoksikooni (TSH) edistää kilpirauhasen hormonieritystä</a:t>
            </a:r>
          </a:p>
          <a:p>
            <a:pPr eaLnBrk="1" hangingPunct="1">
              <a:lnSpc>
                <a:spcPct val="80000"/>
              </a:lnSpc>
            </a:pPr>
            <a:r>
              <a:rPr lang="fi-FI" sz="800" smtClean="0"/>
              <a:t>4.</a:t>
            </a:r>
            <a:r>
              <a:rPr lang="fi-FI" sz="800" b="1" smtClean="0"/>
              <a:t> Kateenkorva</a:t>
            </a:r>
            <a:r>
              <a:rPr lang="fi-FI" sz="800" smtClean="0"/>
              <a:t> eli tyymus (lat. thymus) on rintaontelossa välikarsinassa sydämen etuyläpuolella sijaitseva parillinen elin. Vastasyntyneen kateenkorva on ruumiin kokoon nähden suuri, puberteetin jälkeen se jälleen kehittyy, ja aikuisena se on pienimmillään kehonpainoon nähden, mutta se ei katoa kokonaan edes vanhuksilta. Kateenkorva toimii sikiöllä T-imusolujen kypsymispaikkana, joiden poistuttua kateenkorvasta niiden kehitys jatkuu muissa lymfaattisen järjestelmän elimissä. Kateenkorvan erittämä hormoni on Tymosiini.</a:t>
            </a:r>
          </a:p>
          <a:p>
            <a:pPr eaLnBrk="1" hangingPunct="1">
              <a:lnSpc>
                <a:spcPct val="80000"/>
              </a:lnSpc>
            </a:pPr>
            <a:r>
              <a:rPr lang="fi-FI" sz="800" smtClean="0"/>
              <a:t>5. KILPIRAUHANEN</a:t>
            </a:r>
          </a:p>
          <a:p>
            <a:pPr eaLnBrk="1" hangingPunct="1">
              <a:lnSpc>
                <a:spcPct val="80000"/>
              </a:lnSpc>
            </a:pPr>
            <a:r>
              <a:rPr lang="fi-FI" sz="800" smtClean="0"/>
              <a:t>- sijaitsee kaulan etuosassa hieman kurkunpään - alapuolella. - - siinä on kaksi lohkoa, joita yhdistää kapea kannas.</a:t>
            </a:r>
          </a:p>
          <a:p>
            <a:pPr eaLnBrk="1" hangingPunct="1">
              <a:lnSpc>
                <a:spcPct val="80000"/>
              </a:lnSpc>
            </a:pPr>
            <a:r>
              <a:rPr lang="fi-FI" sz="800" smtClean="0"/>
              <a:t>- jodipitoisia hormoneja tarvitaan energian- aineenvaihduntaan (tyroksiini T4 ja trijodityroniini, T3)</a:t>
            </a:r>
          </a:p>
          <a:p>
            <a:pPr eaLnBrk="1" hangingPunct="1">
              <a:lnSpc>
                <a:spcPct val="80000"/>
              </a:lnSpc>
            </a:pPr>
            <a:r>
              <a:rPr lang="fi-FI" sz="800" smtClean="0"/>
              <a:t>- kilpirauhashormonit vilkastuttavat verenkiertoa ja hengitystä</a:t>
            </a:r>
          </a:p>
          <a:p>
            <a:pPr eaLnBrk="1" hangingPunct="1">
              <a:lnSpc>
                <a:spcPct val="80000"/>
              </a:lnSpc>
            </a:pPr>
            <a:r>
              <a:rPr lang="fi-FI" sz="800" smtClean="0"/>
              <a:t>- solut tarvitsevat niitä uusien proteiinien valmistukseen sekä energiantuotannon säätelyyn</a:t>
            </a:r>
          </a:p>
          <a:p>
            <a:pPr eaLnBrk="1" hangingPunct="1">
              <a:lnSpc>
                <a:spcPct val="80000"/>
              </a:lnSpc>
            </a:pPr>
            <a:r>
              <a:rPr lang="fi-FI" sz="800" smtClean="0"/>
              <a:t>- kalsiumaineenvaihduntaan vaikuttavaa kalsitoniinia erittyy</a:t>
            </a:r>
          </a:p>
          <a:p>
            <a:pPr eaLnBrk="1" hangingPunct="1">
              <a:lnSpc>
                <a:spcPct val="80000"/>
              </a:lnSpc>
            </a:pPr>
            <a:r>
              <a:rPr lang="fi-FI" sz="800" smtClean="0"/>
              <a:t>- kilpirauhashormonien eritystä säätelee aivolisäkkeen tyreotrpiini ja sen eritystä säätelee vuorostaan hypotalamuksen tyreoliberiini</a:t>
            </a:r>
          </a:p>
          <a:p>
            <a:pPr eaLnBrk="1" hangingPunct="1">
              <a:lnSpc>
                <a:spcPct val="80000"/>
              </a:lnSpc>
            </a:pPr>
            <a:r>
              <a:rPr lang="fi-FI" sz="800" smtClean="0"/>
              <a:t>6. LISÄKILPIRAUHASETsijaitsevat kilpirauhasen takana</a:t>
            </a:r>
          </a:p>
          <a:p>
            <a:pPr eaLnBrk="1" hangingPunct="1">
              <a:lnSpc>
                <a:spcPct val="80000"/>
              </a:lnSpc>
            </a:pPr>
            <a:r>
              <a:rPr lang="fi-FI" sz="800" smtClean="0"/>
              <a:t>- erittävät parathormonia, joka säätelee veren kalsiumpitoisuutta (auttaa  kalsiumin imeytymistä takaisin vereen munuaistiehyissä)</a:t>
            </a:r>
          </a:p>
          <a:p>
            <a:pPr eaLnBrk="1" hangingPunct="1">
              <a:lnSpc>
                <a:spcPct val="80000"/>
              </a:lnSpc>
            </a:pPr>
            <a:r>
              <a:rPr lang="fi-FI" sz="800" smtClean="0"/>
              <a:t>- se on välttämätöntä esim. luukudosta hävittävien osteoklas­tisolujen normaalille toiminnalle</a:t>
            </a:r>
          </a:p>
          <a:p>
            <a:pPr eaLnBrk="1" hangingPunct="1">
              <a:lnSpc>
                <a:spcPct val="80000"/>
              </a:lnSpc>
            </a:pPr>
            <a:r>
              <a:rPr lang="fi-FI" sz="800" smtClean="0"/>
              <a:t>- </a:t>
            </a:r>
          </a:p>
          <a:p>
            <a:pPr eaLnBrk="1" hangingPunct="1">
              <a:lnSpc>
                <a:spcPct val="80000"/>
              </a:lnSpc>
            </a:pPr>
            <a:r>
              <a:rPr lang="fi-FI" sz="800" smtClean="0"/>
              <a:t>7. . MUNUAISET  -  -  LISÄMUNUAISEN KUORI erittää glukokortikoideja ja miessukupuolihormoneja  JA YDIN erittää noradrenaliinia ja adrenaliinia</a:t>
            </a:r>
          </a:p>
          <a:p>
            <a:pPr eaLnBrk="1" hangingPunct="1">
              <a:lnSpc>
                <a:spcPct val="80000"/>
              </a:lnSpc>
            </a:pPr>
            <a:r>
              <a:rPr lang="fi-FI" sz="800" smtClean="0"/>
              <a:t>8. HAIMAN UMPIRAUHASOSA erittää insuliinia ja glukagonia  jotka säätelee veren glukoosipitoisuutta</a:t>
            </a:r>
          </a:p>
          <a:p>
            <a:pPr eaLnBrk="1" hangingPunct="1">
              <a:lnSpc>
                <a:spcPct val="80000"/>
              </a:lnSpc>
            </a:pPr>
            <a:r>
              <a:rPr lang="fi-FI" sz="800" smtClean="0"/>
              <a:t>- haiman alfasolut eli A-solut erittävät veren glukoosipitoisuutta suurentavaa glukakonia</a:t>
            </a:r>
          </a:p>
          <a:p>
            <a:pPr eaLnBrk="1" hangingPunct="1">
              <a:lnSpc>
                <a:spcPct val="80000"/>
              </a:lnSpc>
            </a:pPr>
            <a:r>
              <a:rPr lang="fi-FI" sz="800" smtClean="0"/>
              <a:t>- haiman beetasolut eli B-solut erittävät veren glukoosipitoisuutta pienentävää insuliinia</a:t>
            </a:r>
          </a:p>
          <a:p>
            <a:pPr eaLnBrk="1" hangingPunct="1">
              <a:lnSpc>
                <a:spcPct val="80000"/>
              </a:lnSpc>
            </a:pPr>
            <a:r>
              <a:rPr lang="fi-FI" sz="800" smtClean="0"/>
              <a:t>- glukagonin vaikutuksesta maksan varastotärkkelyksestä</a:t>
            </a:r>
          </a:p>
          <a:p>
            <a:pPr eaLnBrk="1" hangingPunct="1">
              <a:lnSpc>
                <a:spcPct val="80000"/>
              </a:lnSpc>
            </a:pPr>
            <a:r>
              <a:rPr lang="fi-FI" sz="800" smtClean="0"/>
              <a:t>glykogeenistä pilkkoutuu glukoosia joka vapautuu verenkiertoon (esim. silloin kun ei saa sokeria)</a:t>
            </a:r>
          </a:p>
          <a:p>
            <a:pPr eaLnBrk="1" hangingPunct="1">
              <a:lnSpc>
                <a:spcPct val="80000"/>
              </a:lnSpc>
            </a:pPr>
            <a:r>
              <a:rPr lang="fi-FI" sz="800" smtClean="0"/>
              <a:t>10. MUNASARJAT (MIEHILLÄ KIVEKSET) erittävät steroidirakenteisia hormoneja</a:t>
            </a:r>
          </a:p>
          <a:p>
            <a:pPr eaLnBrk="1" hangingPunct="1">
              <a:lnSpc>
                <a:spcPct val="80000"/>
              </a:lnSpc>
            </a:pPr>
            <a:r>
              <a:rPr lang="fi-FI" sz="800" smtClean="0"/>
              <a:t/>
            </a:r>
            <a:br>
              <a:rPr lang="fi-FI" sz="800" smtClean="0"/>
            </a:br>
            <a:r>
              <a:rPr lang="fi-FI" sz="800" smtClean="0"/>
              <a:t>KATSO ESIM. NIMILLÄ TAI…</a:t>
            </a:r>
          </a:p>
          <a:p>
            <a:pPr eaLnBrk="1" hangingPunct="1">
              <a:lnSpc>
                <a:spcPct val="80000"/>
              </a:lnSpc>
            </a:pPr>
            <a:r>
              <a:rPr lang="fi-FI" sz="800" smtClean="0"/>
              <a:t> http://www.oph.fi/etalukio/opiskelumodulit/psykologia/aivot/ap4.html</a:t>
            </a:r>
          </a:p>
          <a:p>
            <a:pPr eaLnBrk="1" hangingPunct="1">
              <a:lnSpc>
                <a:spcPct val="80000"/>
              </a:lnSpc>
            </a:pPr>
            <a:r>
              <a:rPr lang="fi-FI" sz="800" smtClean="0"/>
              <a:t> aivojen rakenne    :     http://www.biomag.hus.fi/braincourse/L1.html</a:t>
            </a:r>
          </a:p>
          <a:p>
            <a:pPr eaLnBrk="1" hangingPunct="1">
              <a:lnSpc>
                <a:spcPct val="80000"/>
              </a:lnSpc>
            </a:pPr>
            <a:endParaRPr lang="fi-FI" sz="800" smtClean="0"/>
          </a:p>
          <a:p>
            <a:pPr eaLnBrk="1" hangingPunct="1">
              <a:lnSpc>
                <a:spcPct val="80000"/>
              </a:lnSpc>
            </a:pPr>
            <a:endParaRPr lang="fi-FI" sz="800" smtClean="0"/>
          </a:p>
        </p:txBody>
      </p:sp>
    </p:spTree>
    <p:extLst>
      <p:ext uri="{BB962C8B-B14F-4D97-AF65-F5344CB8AC3E}">
        <p14:creationId xmlns:p14="http://schemas.microsoft.com/office/powerpoint/2010/main" val="306386065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Dian kuvan paikkamerkki 1"/>
          <p:cNvSpPr>
            <a:spLocks noGrp="1" noRot="1" noChangeAspect="1" noTextEdit="1"/>
          </p:cNvSpPr>
          <p:nvPr>
            <p:ph type="sldImg"/>
          </p:nvPr>
        </p:nvSpPr>
        <p:spPr>
          <a:ln/>
        </p:spPr>
      </p:sp>
      <p:sp>
        <p:nvSpPr>
          <p:cNvPr id="289795" name="Huomautusten paikkamerkki 2"/>
          <p:cNvSpPr>
            <a:spLocks noGrp="1"/>
          </p:cNvSpPr>
          <p:nvPr>
            <p:ph type="body" idx="1"/>
          </p:nvPr>
        </p:nvSpPr>
        <p:spPr>
          <a:noFill/>
          <a:ln/>
        </p:spPr>
        <p:txBody>
          <a:bodyPr/>
          <a:lstStyle/>
          <a:p>
            <a:pPr eaLnBrk="1" hangingPunct="1"/>
            <a:endParaRPr lang="fi-FI" smtClean="0"/>
          </a:p>
        </p:txBody>
      </p:sp>
      <p:sp>
        <p:nvSpPr>
          <p:cNvPr id="289796" name="Dian numeron paikkamerkki 3"/>
          <p:cNvSpPr>
            <a:spLocks noGrp="1"/>
          </p:cNvSpPr>
          <p:nvPr>
            <p:ph type="sldNum" sz="quarter" idx="5"/>
          </p:nvPr>
        </p:nvSpPr>
        <p:spPr>
          <a:noFill/>
        </p:spPr>
        <p:txBody>
          <a:bodyPr/>
          <a:lstStyle/>
          <a:p>
            <a:fld id="{A58773B4-C04A-4B57-9A82-7852B89CA985}" type="slidenum">
              <a:rPr lang="fi-FI" smtClean="0"/>
              <a:pPr/>
              <a:t>138</a:t>
            </a:fld>
            <a:endParaRPr lang="fi-FI" smtClean="0"/>
          </a:p>
        </p:txBody>
      </p:sp>
    </p:spTree>
    <p:extLst>
      <p:ext uri="{BB962C8B-B14F-4D97-AF65-F5344CB8AC3E}">
        <p14:creationId xmlns:p14="http://schemas.microsoft.com/office/powerpoint/2010/main" val="313692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CF794764-345B-4BB9-9C1D-EB71457B54BD}" type="slidenum">
              <a:rPr lang="fi-FI" smtClean="0"/>
              <a:pPr/>
              <a:t>15</a:t>
            </a:fld>
            <a:endParaRPr lang="fi-FI"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fi-FI" smtClean="0"/>
              <a:t>Iho on eräs suurimmista elimistämme. Aikuisen ihon pinta-ala saattaa olla jopa 2 m2 ja sen paino on ruumiin painosta 5% ilman ihonalaiskudosta ja 15-25% ihonalaiskerroksen kanssa.. Erikoisen rakenteensa ansiosta iho pystyy täyttämään hyvin erilaisia vaatimuksia ja toimittamaan erilaisia tehtäviä, joita ympäristömme, elinolosuhteemme ja elimistömme toiminta kokonaisuudessaan sille asettaa. </a:t>
            </a:r>
            <a:r>
              <a:rPr lang="fi-FI" b="1" smtClean="0"/>
              <a:t>Iho koostuu kolmesta kerroksesta:</a:t>
            </a:r>
            <a:r>
              <a:rPr lang="fi-FI" smtClean="0"/>
              <a:t> marraskesi on kuollutta ihon pintaa, känsät ovat paksuuntumia marraskedessä</a:t>
            </a:r>
          </a:p>
          <a:p>
            <a:pPr eaLnBrk="1" hangingPunct="1"/>
            <a:r>
              <a:rPr lang="fi-FI" smtClean="0"/>
              <a:t>Epidermis eli orvaskesi – ihon uloin kerros, epiteelikudosta. Sen pintaosan solut kuolevat ja niistä muodostuu helposti irtoava sarveiskerros. Orvaskeden solut jakautuvat jatkuvasti, koko orvaskesi uusiutuu n.3-4 viikossa. Orvaskedessä on myös melaniiniä, jonka avulla iho suojautuu haitallisilta auringon uv-säteiltä. Orvaskedessä ei ole verisuonia.</a:t>
            </a:r>
          </a:p>
          <a:p>
            <a:pPr eaLnBrk="1" hangingPunct="1"/>
            <a:r>
              <a:rPr lang="fi-FI" smtClean="0"/>
              <a:t>Dermis – eli verinahka sisältää verisuonia, hermonpäätteitä sekä hiki- ja talirauhasia. verisuonten avulla iho huolehtii lämmönsäätelystä; kylmässä verisuonet supistuvat ja kuumassa laajenevat. </a:t>
            </a:r>
          </a:p>
          <a:p>
            <a:pPr eaLnBrk="1" hangingPunct="1"/>
            <a:r>
              <a:rPr lang="fi-FI" smtClean="0"/>
              <a:t>Subcutis – ihonalainen kudos liittää ihon pintakerrokset alla oleviin kudoksiin ja toimii rasvan varastointipaikkana. Ihonalaiskudos rakentuu sidekudoksesta ja sidekudosseinämien ympäröimistä rasvakudossaarekkeista. Rasva toimii lämmöneristeenä sekä energiavarastona. </a:t>
            </a:r>
            <a:br>
              <a:rPr lang="fi-FI" smtClean="0"/>
            </a:br>
            <a:r>
              <a:rPr lang="fi-FI" smtClean="0"/>
              <a:t/>
            </a:r>
            <a:br>
              <a:rPr lang="fi-FI" smtClean="0"/>
            </a:br>
            <a:endParaRPr lang="fi-FI" smtClean="0"/>
          </a:p>
          <a:p>
            <a:pPr eaLnBrk="1" hangingPunct="1">
              <a:buFont typeface="Symbol" pitchFamily="18" charset="2"/>
              <a:buChar char=""/>
            </a:pPr>
            <a:endParaRPr lang="fi-FI" smtClean="0"/>
          </a:p>
        </p:txBody>
      </p:sp>
    </p:spTree>
    <p:extLst>
      <p:ext uri="{BB962C8B-B14F-4D97-AF65-F5344CB8AC3E}">
        <p14:creationId xmlns:p14="http://schemas.microsoft.com/office/powerpoint/2010/main" val="218836319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Dian kuvan paikkamerkki 1"/>
          <p:cNvSpPr>
            <a:spLocks noGrp="1" noRot="1" noChangeAspect="1" noTextEdit="1"/>
          </p:cNvSpPr>
          <p:nvPr>
            <p:ph type="sldImg"/>
          </p:nvPr>
        </p:nvSpPr>
        <p:spPr>
          <a:ln/>
        </p:spPr>
      </p:sp>
      <p:sp>
        <p:nvSpPr>
          <p:cNvPr id="290819" name="Huomautusten paikkamerkki 2"/>
          <p:cNvSpPr>
            <a:spLocks noGrp="1"/>
          </p:cNvSpPr>
          <p:nvPr>
            <p:ph type="body" idx="1"/>
          </p:nvPr>
        </p:nvSpPr>
        <p:spPr>
          <a:noFill/>
          <a:ln/>
        </p:spPr>
        <p:txBody>
          <a:bodyPr/>
          <a:lstStyle/>
          <a:p>
            <a:pPr eaLnBrk="1" hangingPunct="1"/>
            <a:endParaRPr lang="fi-FI" smtClean="0"/>
          </a:p>
        </p:txBody>
      </p:sp>
      <p:sp>
        <p:nvSpPr>
          <p:cNvPr id="290820" name="Dian numeron paikkamerkki 3"/>
          <p:cNvSpPr>
            <a:spLocks noGrp="1"/>
          </p:cNvSpPr>
          <p:nvPr>
            <p:ph type="sldNum" sz="quarter" idx="5"/>
          </p:nvPr>
        </p:nvSpPr>
        <p:spPr>
          <a:noFill/>
        </p:spPr>
        <p:txBody>
          <a:bodyPr/>
          <a:lstStyle/>
          <a:p>
            <a:fld id="{FA0D9199-C7E6-4C4E-BE93-E6812CF5DD9C}" type="slidenum">
              <a:rPr lang="fi-FI" smtClean="0"/>
              <a:pPr/>
              <a:t>139</a:t>
            </a:fld>
            <a:endParaRPr lang="fi-FI" smtClean="0"/>
          </a:p>
        </p:txBody>
      </p:sp>
    </p:spTree>
    <p:extLst>
      <p:ext uri="{BB962C8B-B14F-4D97-AF65-F5344CB8AC3E}">
        <p14:creationId xmlns:p14="http://schemas.microsoft.com/office/powerpoint/2010/main" val="132747100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Dian kuvan paikkamerkki 1"/>
          <p:cNvSpPr>
            <a:spLocks noGrp="1" noRot="1" noChangeAspect="1" noTextEdit="1"/>
          </p:cNvSpPr>
          <p:nvPr>
            <p:ph type="sldImg"/>
          </p:nvPr>
        </p:nvSpPr>
        <p:spPr>
          <a:ln/>
        </p:spPr>
      </p:sp>
      <p:sp>
        <p:nvSpPr>
          <p:cNvPr id="291843" name="Huomautusten paikkamerkki 2"/>
          <p:cNvSpPr>
            <a:spLocks noGrp="1"/>
          </p:cNvSpPr>
          <p:nvPr>
            <p:ph type="body" idx="1"/>
          </p:nvPr>
        </p:nvSpPr>
        <p:spPr>
          <a:noFill/>
          <a:ln/>
        </p:spPr>
        <p:txBody>
          <a:bodyPr/>
          <a:lstStyle/>
          <a:p>
            <a:pPr eaLnBrk="1" hangingPunct="1"/>
            <a:endParaRPr lang="fi-FI" smtClean="0"/>
          </a:p>
        </p:txBody>
      </p:sp>
      <p:sp>
        <p:nvSpPr>
          <p:cNvPr id="291844" name="Dian numeron paikkamerkki 3"/>
          <p:cNvSpPr>
            <a:spLocks noGrp="1"/>
          </p:cNvSpPr>
          <p:nvPr>
            <p:ph type="sldNum" sz="quarter" idx="5"/>
          </p:nvPr>
        </p:nvSpPr>
        <p:spPr>
          <a:noFill/>
        </p:spPr>
        <p:txBody>
          <a:bodyPr/>
          <a:lstStyle/>
          <a:p>
            <a:fld id="{D3734C70-008E-4E4D-9BC0-019509BC1E8D}" type="slidenum">
              <a:rPr lang="fi-FI" smtClean="0"/>
              <a:pPr/>
              <a:t>140</a:t>
            </a:fld>
            <a:endParaRPr lang="fi-FI" smtClean="0"/>
          </a:p>
        </p:txBody>
      </p:sp>
    </p:spTree>
    <p:extLst>
      <p:ext uri="{BB962C8B-B14F-4D97-AF65-F5344CB8AC3E}">
        <p14:creationId xmlns:p14="http://schemas.microsoft.com/office/powerpoint/2010/main" val="172304272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Dian kuvan paikkamerkki 1"/>
          <p:cNvSpPr>
            <a:spLocks noGrp="1" noRot="1" noChangeAspect="1" noTextEdit="1"/>
          </p:cNvSpPr>
          <p:nvPr>
            <p:ph type="sldImg"/>
          </p:nvPr>
        </p:nvSpPr>
        <p:spPr>
          <a:ln/>
        </p:spPr>
      </p:sp>
      <p:sp>
        <p:nvSpPr>
          <p:cNvPr id="292867" name="Huomautusten paikkamerkki 2"/>
          <p:cNvSpPr>
            <a:spLocks noGrp="1"/>
          </p:cNvSpPr>
          <p:nvPr>
            <p:ph type="body" idx="1"/>
          </p:nvPr>
        </p:nvSpPr>
        <p:spPr>
          <a:noFill/>
          <a:ln/>
        </p:spPr>
        <p:txBody>
          <a:bodyPr/>
          <a:lstStyle/>
          <a:p>
            <a:pPr eaLnBrk="1" hangingPunct="1"/>
            <a:endParaRPr lang="fi-FI" smtClean="0"/>
          </a:p>
        </p:txBody>
      </p:sp>
      <p:sp>
        <p:nvSpPr>
          <p:cNvPr id="292868" name="Dian numeron paikkamerkki 3"/>
          <p:cNvSpPr>
            <a:spLocks noGrp="1"/>
          </p:cNvSpPr>
          <p:nvPr>
            <p:ph type="sldNum" sz="quarter" idx="5"/>
          </p:nvPr>
        </p:nvSpPr>
        <p:spPr>
          <a:noFill/>
        </p:spPr>
        <p:txBody>
          <a:bodyPr/>
          <a:lstStyle/>
          <a:p>
            <a:fld id="{8647D846-C081-4910-A239-40092160C88B}" type="slidenum">
              <a:rPr lang="fi-FI" smtClean="0"/>
              <a:pPr/>
              <a:t>141</a:t>
            </a:fld>
            <a:endParaRPr lang="fi-FI" smtClean="0"/>
          </a:p>
        </p:txBody>
      </p:sp>
    </p:spTree>
    <p:extLst>
      <p:ext uri="{BB962C8B-B14F-4D97-AF65-F5344CB8AC3E}">
        <p14:creationId xmlns:p14="http://schemas.microsoft.com/office/powerpoint/2010/main" val="23266267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Dian kuvan paikkamerkki 1"/>
          <p:cNvSpPr>
            <a:spLocks noGrp="1" noRot="1" noChangeAspect="1" noTextEdit="1"/>
          </p:cNvSpPr>
          <p:nvPr>
            <p:ph type="sldImg"/>
          </p:nvPr>
        </p:nvSpPr>
        <p:spPr>
          <a:ln/>
        </p:spPr>
      </p:sp>
      <p:sp>
        <p:nvSpPr>
          <p:cNvPr id="293891" name="Huomautusten paikkamerkki 2"/>
          <p:cNvSpPr>
            <a:spLocks noGrp="1"/>
          </p:cNvSpPr>
          <p:nvPr>
            <p:ph type="body" idx="1"/>
          </p:nvPr>
        </p:nvSpPr>
        <p:spPr>
          <a:noFill/>
          <a:ln/>
        </p:spPr>
        <p:txBody>
          <a:bodyPr/>
          <a:lstStyle/>
          <a:p>
            <a:pPr eaLnBrk="1" hangingPunct="1"/>
            <a:endParaRPr lang="fi-FI" smtClean="0"/>
          </a:p>
        </p:txBody>
      </p:sp>
      <p:sp>
        <p:nvSpPr>
          <p:cNvPr id="293892" name="Dian numeron paikkamerkki 3"/>
          <p:cNvSpPr>
            <a:spLocks noGrp="1"/>
          </p:cNvSpPr>
          <p:nvPr>
            <p:ph type="sldNum" sz="quarter" idx="5"/>
          </p:nvPr>
        </p:nvSpPr>
        <p:spPr>
          <a:noFill/>
        </p:spPr>
        <p:txBody>
          <a:bodyPr/>
          <a:lstStyle/>
          <a:p>
            <a:fld id="{19D8D99C-85FB-4BB7-98EB-252F20EAE741}" type="slidenum">
              <a:rPr lang="fi-FI" smtClean="0"/>
              <a:pPr/>
              <a:t>142</a:t>
            </a:fld>
            <a:endParaRPr lang="fi-FI" smtClean="0"/>
          </a:p>
        </p:txBody>
      </p:sp>
    </p:spTree>
    <p:extLst>
      <p:ext uri="{BB962C8B-B14F-4D97-AF65-F5344CB8AC3E}">
        <p14:creationId xmlns:p14="http://schemas.microsoft.com/office/powerpoint/2010/main" val="34439540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Dian kuvan paikkamerkki 1"/>
          <p:cNvSpPr>
            <a:spLocks noGrp="1" noRot="1" noChangeAspect="1" noTextEdit="1"/>
          </p:cNvSpPr>
          <p:nvPr>
            <p:ph type="sldImg"/>
          </p:nvPr>
        </p:nvSpPr>
        <p:spPr>
          <a:ln/>
        </p:spPr>
      </p:sp>
      <p:sp>
        <p:nvSpPr>
          <p:cNvPr id="294915" name="Huomautusten paikkamerkki 2"/>
          <p:cNvSpPr>
            <a:spLocks noGrp="1"/>
          </p:cNvSpPr>
          <p:nvPr>
            <p:ph type="body" idx="1"/>
          </p:nvPr>
        </p:nvSpPr>
        <p:spPr>
          <a:noFill/>
          <a:ln/>
        </p:spPr>
        <p:txBody>
          <a:bodyPr/>
          <a:lstStyle/>
          <a:p>
            <a:pPr eaLnBrk="1" hangingPunct="1"/>
            <a:endParaRPr lang="fi-FI" smtClean="0"/>
          </a:p>
        </p:txBody>
      </p:sp>
      <p:sp>
        <p:nvSpPr>
          <p:cNvPr id="294916" name="Dian numeron paikkamerkki 3"/>
          <p:cNvSpPr>
            <a:spLocks noGrp="1"/>
          </p:cNvSpPr>
          <p:nvPr>
            <p:ph type="sldNum" sz="quarter" idx="5"/>
          </p:nvPr>
        </p:nvSpPr>
        <p:spPr>
          <a:noFill/>
        </p:spPr>
        <p:txBody>
          <a:bodyPr/>
          <a:lstStyle/>
          <a:p>
            <a:fld id="{D3BE2529-8E62-4620-830C-9DA7E4350877}" type="slidenum">
              <a:rPr lang="fi-FI" smtClean="0"/>
              <a:pPr/>
              <a:t>144</a:t>
            </a:fld>
            <a:endParaRPr lang="fi-FI" smtClean="0"/>
          </a:p>
        </p:txBody>
      </p:sp>
    </p:spTree>
    <p:extLst>
      <p:ext uri="{BB962C8B-B14F-4D97-AF65-F5344CB8AC3E}">
        <p14:creationId xmlns:p14="http://schemas.microsoft.com/office/powerpoint/2010/main" val="187363703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Dian kuvan paikkamerkki 1"/>
          <p:cNvSpPr>
            <a:spLocks noGrp="1" noRot="1" noChangeAspect="1" noTextEdit="1"/>
          </p:cNvSpPr>
          <p:nvPr>
            <p:ph type="sldImg"/>
          </p:nvPr>
        </p:nvSpPr>
        <p:spPr>
          <a:ln/>
        </p:spPr>
      </p:sp>
      <p:sp>
        <p:nvSpPr>
          <p:cNvPr id="295939" name="Huomautusten paikkamerkki 2"/>
          <p:cNvSpPr>
            <a:spLocks noGrp="1"/>
          </p:cNvSpPr>
          <p:nvPr>
            <p:ph type="body" idx="1"/>
          </p:nvPr>
        </p:nvSpPr>
        <p:spPr>
          <a:noFill/>
          <a:ln/>
        </p:spPr>
        <p:txBody>
          <a:bodyPr/>
          <a:lstStyle/>
          <a:p>
            <a:pPr eaLnBrk="1" hangingPunct="1"/>
            <a:endParaRPr lang="fi-FI" smtClean="0"/>
          </a:p>
        </p:txBody>
      </p:sp>
      <p:sp>
        <p:nvSpPr>
          <p:cNvPr id="295940" name="Dian numeron paikkamerkki 3"/>
          <p:cNvSpPr>
            <a:spLocks noGrp="1"/>
          </p:cNvSpPr>
          <p:nvPr>
            <p:ph type="sldNum" sz="quarter" idx="5"/>
          </p:nvPr>
        </p:nvSpPr>
        <p:spPr>
          <a:noFill/>
        </p:spPr>
        <p:txBody>
          <a:bodyPr/>
          <a:lstStyle/>
          <a:p>
            <a:fld id="{57FE12E5-60A9-4FAD-82ED-C39EDD0ABA14}" type="slidenum">
              <a:rPr lang="fi-FI" smtClean="0"/>
              <a:pPr/>
              <a:t>145</a:t>
            </a:fld>
            <a:endParaRPr lang="fi-FI" smtClean="0"/>
          </a:p>
        </p:txBody>
      </p:sp>
    </p:spTree>
    <p:extLst>
      <p:ext uri="{BB962C8B-B14F-4D97-AF65-F5344CB8AC3E}">
        <p14:creationId xmlns:p14="http://schemas.microsoft.com/office/powerpoint/2010/main" val="197613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771E51A3-BC09-4977-8697-7BB1745AF36A}" type="slidenum">
              <a:rPr lang="fi-FI" smtClean="0"/>
              <a:pPr/>
              <a:t>16</a:t>
            </a:fld>
            <a:endParaRPr lang="fi-FI"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fi-FI" b="1" smtClean="0"/>
              <a:t>A = Epidermis eli orvaskesi</a:t>
            </a:r>
            <a:br>
              <a:rPr lang="fi-FI" b="1" smtClean="0"/>
            </a:br>
            <a:r>
              <a:rPr lang="fi-FI" b="1" smtClean="0"/>
              <a:t>B = Dermis eli verinahka</a:t>
            </a:r>
            <a:br>
              <a:rPr lang="fi-FI" b="1" smtClean="0"/>
            </a:br>
            <a:r>
              <a:rPr lang="fi-FI" b="1" smtClean="0"/>
              <a:t>C = Subcutis eli ihonalainen kudos</a:t>
            </a:r>
            <a:br>
              <a:rPr lang="fi-FI" b="1" smtClean="0"/>
            </a:br>
            <a:r>
              <a:rPr lang="fi-FI" b="1" smtClean="0"/>
              <a:t>D = verisuonet, valtimo, laskimo </a:t>
            </a:r>
          </a:p>
          <a:p>
            <a:pPr eaLnBrk="1" hangingPunct="1"/>
            <a:r>
              <a:rPr lang="fi-FI" b="1" smtClean="0"/>
              <a:t>E = talirauhanen</a:t>
            </a:r>
            <a:br>
              <a:rPr lang="fi-FI" b="1" smtClean="0"/>
            </a:br>
            <a:r>
              <a:rPr lang="fi-FI" b="1" smtClean="0"/>
              <a:t>F = hiustuppi</a:t>
            </a:r>
            <a:br>
              <a:rPr lang="fi-FI" b="1" smtClean="0"/>
            </a:br>
            <a:r>
              <a:rPr lang="fi-FI" b="1" smtClean="0"/>
              <a:t>G = hermojen päät (ihon tuntoaisti)</a:t>
            </a:r>
            <a:br>
              <a:rPr lang="fi-FI" b="1" smtClean="0"/>
            </a:br>
            <a:r>
              <a:rPr lang="fi-FI" b="1" smtClean="0"/>
              <a:t>H = hikirauhanen</a:t>
            </a:r>
          </a:p>
        </p:txBody>
      </p:sp>
    </p:spTree>
    <p:extLst>
      <p:ext uri="{BB962C8B-B14F-4D97-AF65-F5344CB8AC3E}">
        <p14:creationId xmlns:p14="http://schemas.microsoft.com/office/powerpoint/2010/main" val="42571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A4FF3ABA-0355-4E39-9ECA-A2340D255482}" type="slidenum">
              <a:rPr lang="fi-FI" smtClean="0"/>
              <a:pPr/>
              <a:t>17</a:t>
            </a:fld>
            <a:endParaRPr lang="fi-FI"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lnSpc>
                <a:spcPct val="80000"/>
              </a:lnSpc>
            </a:pPr>
            <a:r>
              <a:rPr lang="fi-FI" sz="800" smtClean="0"/>
              <a:t>Ihon tärkein tehtävä on toimia suojana ulkoista ympäristöä ja sen vaikutuksia vastaan. Iho suojaa meitä ulkoisilta seikoilta kuten ultraviolettisäteilyltä, lämpötilan vaihteluilta, bakteereilta, viruksilta ja kemiallisilta aineilta. Ihossa sijaitsevat myös hermot, jotka automaattisesti käynnistävät itsesuojelurefleksit, kuten käden vetäisyn pois kuumaa pintaa kosketettaessa.</a:t>
            </a:r>
          </a:p>
          <a:p>
            <a:pPr eaLnBrk="1" hangingPunct="1">
              <a:lnSpc>
                <a:spcPct val="80000"/>
              </a:lnSpc>
            </a:pPr>
            <a:r>
              <a:rPr lang="fi-FI" sz="800" smtClean="0"/>
              <a:t/>
            </a:r>
            <a:br>
              <a:rPr lang="fi-FI" sz="800" smtClean="0"/>
            </a:br>
            <a:r>
              <a:rPr lang="fi-FI" sz="800" smtClean="0"/>
              <a:t>Iho suojelee syvempiä kudoksia auringon ultraviolettisäteitä vastaan tuottamalla melaniinia; värillistä ainetta, joka imee nämä vahingolliset säteet. Ruskettuminen on näin ollen itse asiassa ihon puolustusmekanismi tätä säteilyä vastaan. Melaniinia tuottavat melanosyytit antavat myös hiuksille ja muille ihokarvoille värin. Melanosyyttejä on suunnilleen sama määrä kaikenrotuisten ihmisten ihossa, synnynnäisesti tummaihoisten ihmisten melanosyytit ovat kuitenkin paljon tuottoisampia kuin valkoihoisten. </a:t>
            </a:r>
          </a:p>
          <a:p>
            <a:pPr eaLnBrk="1" hangingPunct="1">
              <a:lnSpc>
                <a:spcPct val="80000"/>
              </a:lnSpc>
            </a:pPr>
            <a:r>
              <a:rPr lang="fi-FI" sz="800" smtClean="0"/>
              <a:t>Iho on tärkeä elin vastaanottaessamme viestejä ympäristöstämme. Se sisältää monia tuntoaisteja, jotka rekisteröivät kosketuksen, paineen, lämpötilan ja kivun. Ihossa on runsaasti erilaisia kipua, painetta, lämpötilaa ja painetta aistivia hermopäätteitä. Niitä on eniten sormenpäissä ja jalkapohjissa sekä kasvoissa. Ihossa on myös erilaistuneita hermopäätekeräsiä, jotka aistivat mm. ihon venymistä, kutinaa aistivat hermopäätteet ovat pintaa syvemmällä </a:t>
            </a:r>
          </a:p>
          <a:p>
            <a:pPr eaLnBrk="1" hangingPunct="1">
              <a:lnSpc>
                <a:spcPct val="80000"/>
              </a:lnSpc>
            </a:pPr>
            <a:r>
              <a:rPr lang="fi-FI" sz="800" smtClean="0"/>
              <a:t>säätely:Iholla on merkittävä tehtävä ruumiinlämmön säätelyssä. Laajentamalla ihon verisuonia ylimääräinen lämpö voidaan johdattaa ihon pinnalle, jolloin iho viilenee. Haihduttamalla tapahtuva lämmönsäätely, hikoilu, laskee myös ruumiinlämpöä.</a:t>
            </a:r>
          </a:p>
          <a:p>
            <a:pPr eaLnBrk="1" hangingPunct="1">
              <a:lnSpc>
                <a:spcPct val="80000"/>
              </a:lnSpc>
            </a:pPr>
            <a:r>
              <a:rPr lang="fi-FI" sz="800" b="1" smtClean="0"/>
              <a:t>Ylläpitotoiminta</a:t>
            </a:r>
            <a:r>
              <a:rPr lang="fi-FI" sz="800" smtClean="0"/>
              <a:t/>
            </a:r>
            <a:br>
              <a:rPr lang="fi-FI" sz="800" smtClean="0"/>
            </a:br>
            <a:r>
              <a:rPr lang="fi-FI" sz="800" smtClean="0"/>
              <a:t>Ruumiin nestetasapainon ylläpitämisessä on iholla tärkeä osuus: iho toimii fyysisenä esteenä nesteen poistumiselle. Vaikka este pystytäänkin läpäisemään tietyssä määrin, se estää alla olevien kudosten kuivumisen. Tämä on elintoimintojen kannalta erittäin tärkeää, sillä nämä kudokset sisältävät keskimäärin 60-70 % vettä. Iho toimii myös elimistön ”verivarastona</a:t>
            </a:r>
          </a:p>
          <a:p>
            <a:pPr eaLnBrk="1" hangingPunct="1">
              <a:lnSpc>
                <a:spcPct val="80000"/>
              </a:lnSpc>
            </a:pPr>
            <a:r>
              <a:rPr lang="fi-FI" sz="800" smtClean="0"/>
              <a:t> </a:t>
            </a:r>
            <a:r>
              <a:rPr lang="fi-FI" sz="800" b="1" smtClean="0"/>
              <a:t>Eritystoiminta</a:t>
            </a:r>
            <a:endParaRPr lang="fi-FI" sz="800" smtClean="0"/>
          </a:p>
          <a:p>
            <a:pPr eaLnBrk="1" hangingPunct="1">
              <a:lnSpc>
                <a:spcPct val="80000"/>
              </a:lnSpc>
            </a:pPr>
            <a:r>
              <a:rPr lang="fi-FI" sz="800" smtClean="0"/>
              <a:t>Iho toimii myös erittävänä elimenä tuottaen hikeä ja talia. Normaalisti hikeä erittyy 0,5-1 l/vrk, mutta kuumassa eritys voi olla jopa 10 litraa. Hikirauhasilla on tärkeä merkitys lämmönsäätelyssä, se sitoo iholta lämpöä ja viilentää ihoa.</a:t>
            </a:r>
          </a:p>
          <a:p>
            <a:pPr eaLnBrk="1" hangingPunct="1">
              <a:lnSpc>
                <a:spcPct val="80000"/>
              </a:lnSpc>
            </a:pPr>
            <a:r>
              <a:rPr lang="fi-FI" sz="800" smtClean="0"/>
              <a:t>Hikirauhasia on kahta tyyppiä; pieniä hikirauhasia (kaikkialla; eniten otsassa, kämmenissä ja jalkapohjissa) ja suuria hikirauhasia (kainaloissa, nivusissa, joidenka toiminta kiihtyy murrosiässä).</a:t>
            </a:r>
          </a:p>
          <a:p>
            <a:pPr eaLnBrk="1" hangingPunct="1">
              <a:lnSpc>
                <a:spcPct val="80000"/>
              </a:lnSpc>
            </a:pPr>
            <a:r>
              <a:rPr lang="fi-FI" sz="800" smtClean="0"/>
              <a:t>Talirauhasten eritetiehyt aukeaa karvatuppeen, jota pitkin talia erittyy sarveiskerrokseen. Tali voitelee ja suojaa ihoa ja karvoja. Eniten talirauhasia on kasvoissa, selässä ja päänahassa. Etenkin murrosiässä syntyy helposti talirauhastulehduksia eli finnejä kasvoihin ja selkään. </a:t>
            </a:r>
          </a:p>
          <a:p>
            <a:pPr eaLnBrk="1" hangingPunct="1">
              <a:lnSpc>
                <a:spcPct val="80000"/>
              </a:lnSpc>
            </a:pPr>
            <a:r>
              <a:rPr lang="fi-FI" sz="800" smtClean="0"/>
              <a:t>Lisäksi ihossa on suurista hikirauhasista kehittyneitä maitorauhasia ja korvavaharauhasia. Sukupuolihormoneilla on suuri merkitys ihon kaikkien rauhasten toiminnan säätelyssä.</a:t>
            </a:r>
          </a:p>
          <a:p>
            <a:pPr eaLnBrk="1" hangingPunct="1">
              <a:lnSpc>
                <a:spcPct val="80000"/>
              </a:lnSpc>
            </a:pPr>
            <a:r>
              <a:rPr lang="fi-FI" sz="800" smtClean="0"/>
              <a:t>Lisäksi iho tuottaa D-vitamiinia, jolla on tärkeä merkitys kalsiumin aineenvaihdunnassa. Pystyäkseen tuottamaan D-vitamiinia ihon täytyy saada UV-säteilyä.</a:t>
            </a:r>
            <a:endParaRPr lang="fi-FI" sz="800" b="1" smtClean="0"/>
          </a:p>
          <a:p>
            <a:pPr eaLnBrk="1" hangingPunct="1">
              <a:lnSpc>
                <a:spcPct val="80000"/>
              </a:lnSpc>
            </a:pPr>
            <a:r>
              <a:rPr lang="fi-FI" sz="800" b="1" smtClean="0"/>
              <a:t>Karvat ja kynnet</a:t>
            </a:r>
            <a:endParaRPr lang="fi-FI" sz="800" smtClean="0"/>
          </a:p>
          <a:p>
            <a:pPr eaLnBrk="1" hangingPunct="1">
              <a:lnSpc>
                <a:spcPct val="80000"/>
              </a:lnSpc>
            </a:pPr>
            <a:r>
              <a:rPr lang="fi-FI" sz="800" smtClean="0"/>
              <a:t>Karvat ja kynnet ovat orvaskeden sarveisrakenteita. Ne ovat kuolleiden solujen jäänteitä, pääasiassa valkuaisainetta (keratiinia). Ainoastaan karvan tai kynnen tyven kasvualueessa on eläviä soluja.</a:t>
            </a:r>
          </a:p>
          <a:p>
            <a:pPr eaLnBrk="1" hangingPunct="1">
              <a:lnSpc>
                <a:spcPct val="80000"/>
              </a:lnSpc>
            </a:pPr>
            <a:r>
              <a:rPr lang="fi-FI" sz="800" smtClean="0"/>
              <a:t/>
            </a:r>
            <a:br>
              <a:rPr lang="fi-FI" sz="800" smtClean="0"/>
            </a:br>
            <a:r>
              <a:rPr lang="fi-FI" sz="800" b="1" smtClean="0"/>
              <a:t>Sosiaalinen merkitys</a:t>
            </a:r>
            <a:endParaRPr lang="fi-FI" sz="800" smtClean="0"/>
          </a:p>
          <a:p>
            <a:pPr eaLnBrk="1" hangingPunct="1">
              <a:lnSpc>
                <a:spcPct val="80000"/>
              </a:lnSpc>
            </a:pPr>
            <a:r>
              <a:rPr lang="fi-FI" sz="800" smtClean="0"/>
              <a:t>Huolimatta ihon tärkeistä fysiologisista tehtävistä ihmiset huomaavat parhaiten ihon sosiaalisen merkityksen – kauniin rusketuksen tuottaman tyydytyksen lomalta palatessaan tai epämiellyttävän yllätyksen ensimmäisten ryppyjen ilmestyttyä.</a:t>
            </a:r>
          </a:p>
          <a:p>
            <a:pPr eaLnBrk="1" hangingPunct="1">
              <a:lnSpc>
                <a:spcPct val="80000"/>
              </a:lnSpc>
            </a:pPr>
            <a:r>
              <a:rPr lang="fi-FI" sz="800" smtClean="0"/>
              <a:t>Ympäristön vaikutuksilta suojaamisen lisäksi iholla on olennainen merkitys kehon lämpötilan säätelijänä ja nestetasapainon ylläpitämisessä sekä sosiaalisessa kanssakäymisessä. Kasvojen ilmeet ja olemus ovat osa ihmisten välistä vuorovaikutusta. </a:t>
            </a:r>
          </a:p>
          <a:p>
            <a:pPr eaLnBrk="1" hangingPunct="1">
              <a:lnSpc>
                <a:spcPct val="80000"/>
              </a:lnSpc>
            </a:pPr>
            <a:r>
              <a:rPr lang="fi-FI" sz="800" smtClean="0"/>
              <a:t/>
            </a:r>
            <a:br>
              <a:rPr lang="fi-FI" sz="800" smtClean="0"/>
            </a:br>
            <a:r>
              <a:rPr lang="fi-FI" sz="800" b="1" smtClean="0"/>
              <a:t>Vuorovaikutukset</a:t>
            </a:r>
            <a:r>
              <a:rPr lang="fi-FI" sz="800" smtClean="0"/>
              <a:t/>
            </a:r>
            <a:br>
              <a:rPr lang="fi-FI" sz="800" smtClean="0"/>
            </a:br>
            <a:r>
              <a:rPr lang="fi-FI" sz="800" smtClean="0"/>
              <a:t>Iho on tärkeä elin vastaanottaessamme viestejä ympäristöstämme. Se sisältää monia tuntoaisteja, jotka rekisteröivät kosketuksen, paineen, lämpötilan ja kivun. Iholla on myös merkitystä terveydentilamme ja mielialamme viestittämisessä esimerkiksi ilmeiden välityksellä. Näin ollen iholla on merkittävä tehtävä ihmisten välisessä kanssakäymisessä.</a:t>
            </a:r>
          </a:p>
          <a:p>
            <a:pPr eaLnBrk="1" hangingPunct="1">
              <a:lnSpc>
                <a:spcPct val="80000"/>
              </a:lnSpc>
            </a:pPr>
            <a:endParaRPr lang="fi-FI" sz="800" smtClean="0"/>
          </a:p>
          <a:p>
            <a:pPr eaLnBrk="1" hangingPunct="1">
              <a:lnSpc>
                <a:spcPct val="80000"/>
              </a:lnSpc>
            </a:pPr>
            <a:endParaRPr lang="fi-FI" sz="800" smtClean="0"/>
          </a:p>
        </p:txBody>
      </p:sp>
    </p:spTree>
    <p:extLst>
      <p:ext uri="{BB962C8B-B14F-4D97-AF65-F5344CB8AC3E}">
        <p14:creationId xmlns:p14="http://schemas.microsoft.com/office/powerpoint/2010/main" val="128399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Dian kuvan paikkamerkki 1"/>
          <p:cNvSpPr>
            <a:spLocks noGrp="1" noRot="1" noChangeAspect="1" noTextEdit="1"/>
          </p:cNvSpPr>
          <p:nvPr>
            <p:ph type="sldImg"/>
          </p:nvPr>
        </p:nvSpPr>
        <p:spPr>
          <a:ln/>
        </p:spPr>
      </p:sp>
      <p:sp>
        <p:nvSpPr>
          <p:cNvPr id="169987" name="Huomautusten paikkamerkki 2"/>
          <p:cNvSpPr>
            <a:spLocks noGrp="1"/>
          </p:cNvSpPr>
          <p:nvPr>
            <p:ph type="body" idx="1"/>
          </p:nvPr>
        </p:nvSpPr>
        <p:spPr>
          <a:noFill/>
          <a:ln/>
        </p:spPr>
        <p:txBody>
          <a:bodyPr/>
          <a:lstStyle/>
          <a:p>
            <a:pPr eaLnBrk="1" hangingPunct="1"/>
            <a:endParaRPr lang="fi-FI" smtClean="0"/>
          </a:p>
        </p:txBody>
      </p:sp>
      <p:sp>
        <p:nvSpPr>
          <p:cNvPr id="169988" name="Dian numeron paikkamerkki 3"/>
          <p:cNvSpPr>
            <a:spLocks noGrp="1"/>
          </p:cNvSpPr>
          <p:nvPr>
            <p:ph type="sldNum" sz="quarter" idx="5"/>
          </p:nvPr>
        </p:nvSpPr>
        <p:spPr>
          <a:noFill/>
        </p:spPr>
        <p:txBody>
          <a:bodyPr/>
          <a:lstStyle/>
          <a:p>
            <a:fld id="{07F641C3-0073-48C9-A0B9-980A2C73F09A}" type="slidenum">
              <a:rPr lang="fi-FI" smtClean="0"/>
              <a:pPr/>
              <a:t>18</a:t>
            </a:fld>
            <a:endParaRPr lang="fi-FI" smtClean="0"/>
          </a:p>
        </p:txBody>
      </p:sp>
    </p:spTree>
    <p:extLst>
      <p:ext uri="{BB962C8B-B14F-4D97-AF65-F5344CB8AC3E}">
        <p14:creationId xmlns:p14="http://schemas.microsoft.com/office/powerpoint/2010/main" val="111026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Dian kuvan paikkamerkki 1"/>
          <p:cNvSpPr>
            <a:spLocks noGrp="1" noRot="1" noChangeAspect="1" noTextEdit="1"/>
          </p:cNvSpPr>
          <p:nvPr>
            <p:ph type="sldImg"/>
          </p:nvPr>
        </p:nvSpPr>
        <p:spPr>
          <a:ln/>
        </p:spPr>
      </p:sp>
      <p:sp>
        <p:nvSpPr>
          <p:cNvPr id="171011" name="Huomautusten paikkamerkki 2"/>
          <p:cNvSpPr>
            <a:spLocks noGrp="1"/>
          </p:cNvSpPr>
          <p:nvPr>
            <p:ph type="body" idx="1"/>
          </p:nvPr>
        </p:nvSpPr>
        <p:spPr>
          <a:noFill/>
          <a:ln/>
        </p:spPr>
        <p:txBody>
          <a:bodyPr/>
          <a:lstStyle/>
          <a:p>
            <a:pPr eaLnBrk="1" hangingPunct="1"/>
            <a:endParaRPr lang="fi-FI" smtClean="0"/>
          </a:p>
        </p:txBody>
      </p:sp>
      <p:sp>
        <p:nvSpPr>
          <p:cNvPr id="171012" name="Dian numeron paikkamerkki 3"/>
          <p:cNvSpPr>
            <a:spLocks noGrp="1"/>
          </p:cNvSpPr>
          <p:nvPr>
            <p:ph type="sldNum" sz="quarter" idx="5"/>
          </p:nvPr>
        </p:nvSpPr>
        <p:spPr>
          <a:noFill/>
        </p:spPr>
        <p:txBody>
          <a:bodyPr/>
          <a:lstStyle/>
          <a:p>
            <a:fld id="{FAAA0D73-3693-4DE6-803C-237B32AB4372}" type="slidenum">
              <a:rPr lang="fi-FI" smtClean="0"/>
              <a:pPr/>
              <a:t>20</a:t>
            </a:fld>
            <a:endParaRPr lang="fi-FI" smtClean="0"/>
          </a:p>
        </p:txBody>
      </p:sp>
    </p:spTree>
    <p:extLst>
      <p:ext uri="{BB962C8B-B14F-4D97-AF65-F5344CB8AC3E}">
        <p14:creationId xmlns:p14="http://schemas.microsoft.com/office/powerpoint/2010/main" val="636403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ian kuvan paikkamerkki 1"/>
          <p:cNvSpPr>
            <a:spLocks noGrp="1" noRot="1" noChangeAspect="1" noTextEdit="1"/>
          </p:cNvSpPr>
          <p:nvPr>
            <p:ph type="sldImg"/>
          </p:nvPr>
        </p:nvSpPr>
        <p:spPr>
          <a:ln/>
        </p:spPr>
      </p:sp>
      <p:sp>
        <p:nvSpPr>
          <p:cNvPr id="172035" name="Huomautusten paikkamerkki 2"/>
          <p:cNvSpPr>
            <a:spLocks noGrp="1"/>
          </p:cNvSpPr>
          <p:nvPr>
            <p:ph type="body" idx="1"/>
          </p:nvPr>
        </p:nvSpPr>
        <p:spPr>
          <a:noFill/>
          <a:ln/>
        </p:spPr>
        <p:txBody>
          <a:bodyPr/>
          <a:lstStyle/>
          <a:p>
            <a:pPr eaLnBrk="1" hangingPunct="1"/>
            <a:endParaRPr lang="fi-FI" smtClean="0"/>
          </a:p>
        </p:txBody>
      </p:sp>
      <p:sp>
        <p:nvSpPr>
          <p:cNvPr id="172036" name="Dian numeron paikkamerkki 3"/>
          <p:cNvSpPr>
            <a:spLocks noGrp="1"/>
          </p:cNvSpPr>
          <p:nvPr>
            <p:ph type="sldNum" sz="quarter" idx="5"/>
          </p:nvPr>
        </p:nvSpPr>
        <p:spPr>
          <a:noFill/>
        </p:spPr>
        <p:txBody>
          <a:bodyPr/>
          <a:lstStyle/>
          <a:p>
            <a:fld id="{F311FB21-D886-4B4B-A994-B85C5AAABB3A}" type="slidenum">
              <a:rPr lang="fi-FI" smtClean="0"/>
              <a:pPr/>
              <a:t>22</a:t>
            </a:fld>
            <a:endParaRPr lang="fi-FI" smtClean="0"/>
          </a:p>
        </p:txBody>
      </p:sp>
    </p:spTree>
    <p:extLst>
      <p:ext uri="{BB962C8B-B14F-4D97-AF65-F5344CB8AC3E}">
        <p14:creationId xmlns:p14="http://schemas.microsoft.com/office/powerpoint/2010/main" val="152987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A72B6CBA-F474-40D7-BF8F-58E8219C3ED9}" type="slidenum">
              <a:rPr lang="fi-FI" smtClean="0"/>
              <a:pPr/>
              <a:t>23</a:t>
            </a:fld>
            <a:endParaRPr lang="fi-FI"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fi-FI" smtClean="0"/>
              <a:t>Pääkallon luista…. </a:t>
            </a:r>
          </a:p>
          <a:p>
            <a:pPr eaLnBrk="1" hangingPunct="1"/>
            <a:r>
              <a:rPr lang="fi-FI" smtClean="0"/>
              <a:t>puremalihasten liikuttelema alaleuan luu niveltyy ohimoluuhun leukanivelten välityksellä.</a:t>
            </a:r>
          </a:p>
          <a:p>
            <a:pPr eaLnBrk="1" hangingPunct="1"/>
            <a:r>
              <a:rPr lang="fi-FI" smtClean="0"/>
              <a:t>Ihoon ja kasvojen muihin pehmeisiin kudoksiin kiinnittyvät pienehköt lihakset toimivat ilmelihaksina. eräät niistä sulkevat silmät ja suun</a:t>
            </a:r>
          </a:p>
          <a:p>
            <a:pPr eaLnBrk="1" hangingPunct="1"/>
            <a:endParaRPr lang="fi-FI" smtClean="0"/>
          </a:p>
          <a:p>
            <a:pPr eaLnBrk="1" hangingPunct="1"/>
            <a:r>
              <a:rPr lang="fi-FI" smtClean="0"/>
              <a:t>Lihakset ja luut toimivat yhteistyössä</a:t>
            </a:r>
          </a:p>
        </p:txBody>
      </p:sp>
    </p:spTree>
    <p:extLst>
      <p:ext uri="{BB962C8B-B14F-4D97-AF65-F5344CB8AC3E}">
        <p14:creationId xmlns:p14="http://schemas.microsoft.com/office/powerpoint/2010/main" val="225386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Dian kuvan paikkamerkki 1"/>
          <p:cNvSpPr>
            <a:spLocks noGrp="1" noRot="1" noChangeAspect="1" noTextEdit="1"/>
          </p:cNvSpPr>
          <p:nvPr>
            <p:ph type="sldImg"/>
          </p:nvPr>
        </p:nvSpPr>
        <p:spPr>
          <a:ln/>
        </p:spPr>
      </p:sp>
      <p:sp>
        <p:nvSpPr>
          <p:cNvPr id="155651" name="Huomautusten paikkamerkki 2"/>
          <p:cNvSpPr>
            <a:spLocks noGrp="1"/>
          </p:cNvSpPr>
          <p:nvPr>
            <p:ph type="body" idx="1"/>
          </p:nvPr>
        </p:nvSpPr>
        <p:spPr>
          <a:noFill/>
          <a:ln/>
        </p:spPr>
        <p:txBody>
          <a:bodyPr/>
          <a:lstStyle/>
          <a:p>
            <a:pPr eaLnBrk="1" hangingPunct="1"/>
            <a:endParaRPr lang="fi-FI" smtClean="0"/>
          </a:p>
        </p:txBody>
      </p:sp>
      <p:sp>
        <p:nvSpPr>
          <p:cNvPr id="155652" name="Dian numeron paikkamerkki 3"/>
          <p:cNvSpPr>
            <a:spLocks noGrp="1"/>
          </p:cNvSpPr>
          <p:nvPr>
            <p:ph type="sldNum" sz="quarter" idx="5"/>
          </p:nvPr>
        </p:nvSpPr>
        <p:spPr>
          <a:noFill/>
        </p:spPr>
        <p:txBody>
          <a:bodyPr/>
          <a:lstStyle/>
          <a:p>
            <a:fld id="{EBAE0F41-7E0D-4DBD-91CB-6C4E10EC2998}" type="slidenum">
              <a:rPr lang="fi-FI" smtClean="0"/>
              <a:pPr/>
              <a:t>2</a:t>
            </a:fld>
            <a:endParaRPr lang="fi-FI" smtClean="0"/>
          </a:p>
        </p:txBody>
      </p:sp>
    </p:spTree>
    <p:extLst>
      <p:ext uri="{BB962C8B-B14F-4D97-AF65-F5344CB8AC3E}">
        <p14:creationId xmlns:p14="http://schemas.microsoft.com/office/powerpoint/2010/main" val="4232090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ian kuvan paikkamerkki 1"/>
          <p:cNvSpPr>
            <a:spLocks noGrp="1" noRot="1" noChangeAspect="1" noTextEdit="1"/>
          </p:cNvSpPr>
          <p:nvPr>
            <p:ph type="sldImg"/>
          </p:nvPr>
        </p:nvSpPr>
        <p:spPr>
          <a:ln/>
        </p:spPr>
      </p:sp>
      <p:sp>
        <p:nvSpPr>
          <p:cNvPr id="174083" name="Huomautusten paikkamerkki 2"/>
          <p:cNvSpPr>
            <a:spLocks noGrp="1"/>
          </p:cNvSpPr>
          <p:nvPr>
            <p:ph type="body" idx="1"/>
          </p:nvPr>
        </p:nvSpPr>
        <p:spPr>
          <a:noFill/>
          <a:ln/>
        </p:spPr>
        <p:txBody>
          <a:bodyPr/>
          <a:lstStyle/>
          <a:p>
            <a:pPr eaLnBrk="1" hangingPunct="1"/>
            <a:endParaRPr lang="fi-FI" smtClean="0"/>
          </a:p>
        </p:txBody>
      </p:sp>
      <p:sp>
        <p:nvSpPr>
          <p:cNvPr id="174084" name="Dian numeron paikkamerkki 3"/>
          <p:cNvSpPr>
            <a:spLocks noGrp="1"/>
          </p:cNvSpPr>
          <p:nvPr>
            <p:ph type="sldNum" sz="quarter" idx="5"/>
          </p:nvPr>
        </p:nvSpPr>
        <p:spPr>
          <a:noFill/>
        </p:spPr>
        <p:txBody>
          <a:bodyPr/>
          <a:lstStyle/>
          <a:p>
            <a:fld id="{59ECF236-FFF9-4F59-9284-95D04F681423}" type="slidenum">
              <a:rPr lang="fi-FI" smtClean="0"/>
              <a:pPr/>
              <a:t>25</a:t>
            </a:fld>
            <a:endParaRPr lang="fi-FI" smtClean="0"/>
          </a:p>
        </p:txBody>
      </p:sp>
    </p:spTree>
    <p:extLst>
      <p:ext uri="{BB962C8B-B14F-4D97-AF65-F5344CB8AC3E}">
        <p14:creationId xmlns:p14="http://schemas.microsoft.com/office/powerpoint/2010/main" val="89503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A98AB781-EA8C-42D5-AA57-CC8BC7A43D39}" type="slidenum">
              <a:rPr lang="fi-FI" smtClean="0"/>
              <a:pPr/>
              <a:t>26</a:t>
            </a:fld>
            <a:endParaRPr lang="fi-FI"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fi-FI" smtClean="0"/>
              <a:t>Diafyysi on varsi pitkissä luissa    -  Epifyysi on luunpäässä oleva kohta jossa tapahtui kasvukauden aikana kasvua..</a:t>
            </a:r>
          </a:p>
        </p:txBody>
      </p:sp>
    </p:spTree>
    <p:extLst>
      <p:ext uri="{BB962C8B-B14F-4D97-AF65-F5344CB8AC3E}">
        <p14:creationId xmlns:p14="http://schemas.microsoft.com/office/powerpoint/2010/main" val="367921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Dian kuvan paikkamerkki 1"/>
          <p:cNvSpPr>
            <a:spLocks noGrp="1" noRot="1" noChangeAspect="1" noTextEdit="1"/>
          </p:cNvSpPr>
          <p:nvPr>
            <p:ph type="sldImg"/>
          </p:nvPr>
        </p:nvSpPr>
        <p:spPr>
          <a:ln/>
        </p:spPr>
      </p:sp>
      <p:sp>
        <p:nvSpPr>
          <p:cNvPr id="176131" name="Huomautusten paikkamerkki 2"/>
          <p:cNvSpPr>
            <a:spLocks noGrp="1"/>
          </p:cNvSpPr>
          <p:nvPr>
            <p:ph type="body" idx="1"/>
          </p:nvPr>
        </p:nvSpPr>
        <p:spPr>
          <a:noFill/>
          <a:ln/>
        </p:spPr>
        <p:txBody>
          <a:bodyPr/>
          <a:lstStyle/>
          <a:p>
            <a:pPr eaLnBrk="1" hangingPunct="1"/>
            <a:endParaRPr lang="fi-FI" smtClean="0"/>
          </a:p>
        </p:txBody>
      </p:sp>
      <p:sp>
        <p:nvSpPr>
          <p:cNvPr id="176132" name="Dian numeron paikkamerkki 3"/>
          <p:cNvSpPr>
            <a:spLocks noGrp="1"/>
          </p:cNvSpPr>
          <p:nvPr>
            <p:ph type="sldNum" sz="quarter" idx="5"/>
          </p:nvPr>
        </p:nvSpPr>
        <p:spPr>
          <a:noFill/>
        </p:spPr>
        <p:txBody>
          <a:bodyPr/>
          <a:lstStyle/>
          <a:p>
            <a:fld id="{47939F5B-7193-48B8-A7DE-CF267121E369}" type="slidenum">
              <a:rPr lang="fi-FI" smtClean="0"/>
              <a:pPr/>
              <a:t>27</a:t>
            </a:fld>
            <a:endParaRPr lang="fi-FI" smtClean="0"/>
          </a:p>
        </p:txBody>
      </p:sp>
    </p:spTree>
    <p:extLst>
      <p:ext uri="{BB962C8B-B14F-4D97-AF65-F5344CB8AC3E}">
        <p14:creationId xmlns:p14="http://schemas.microsoft.com/office/powerpoint/2010/main" val="2950650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Dian kuvan paikkamerkki 1"/>
          <p:cNvSpPr>
            <a:spLocks noGrp="1" noRot="1" noChangeAspect="1" noTextEdit="1"/>
          </p:cNvSpPr>
          <p:nvPr>
            <p:ph type="sldImg"/>
          </p:nvPr>
        </p:nvSpPr>
        <p:spPr>
          <a:ln/>
        </p:spPr>
      </p:sp>
      <p:sp>
        <p:nvSpPr>
          <p:cNvPr id="177155" name="Huomautusten paikkamerkki 2"/>
          <p:cNvSpPr>
            <a:spLocks noGrp="1"/>
          </p:cNvSpPr>
          <p:nvPr>
            <p:ph type="body" idx="1"/>
          </p:nvPr>
        </p:nvSpPr>
        <p:spPr>
          <a:noFill/>
          <a:ln/>
        </p:spPr>
        <p:txBody>
          <a:bodyPr/>
          <a:lstStyle/>
          <a:p>
            <a:pPr eaLnBrk="1" hangingPunct="1"/>
            <a:endParaRPr lang="fi-FI" smtClean="0"/>
          </a:p>
        </p:txBody>
      </p:sp>
      <p:sp>
        <p:nvSpPr>
          <p:cNvPr id="177156" name="Dian numeron paikkamerkki 3"/>
          <p:cNvSpPr>
            <a:spLocks noGrp="1"/>
          </p:cNvSpPr>
          <p:nvPr>
            <p:ph type="sldNum" sz="quarter" idx="5"/>
          </p:nvPr>
        </p:nvSpPr>
        <p:spPr>
          <a:noFill/>
        </p:spPr>
        <p:txBody>
          <a:bodyPr/>
          <a:lstStyle/>
          <a:p>
            <a:fld id="{22BB2A90-BB97-41DA-ACE9-32CDAA4ADFD6}" type="slidenum">
              <a:rPr lang="fi-FI" smtClean="0"/>
              <a:pPr/>
              <a:t>28</a:t>
            </a:fld>
            <a:endParaRPr lang="fi-FI" smtClean="0"/>
          </a:p>
        </p:txBody>
      </p:sp>
    </p:spTree>
    <p:extLst>
      <p:ext uri="{BB962C8B-B14F-4D97-AF65-F5344CB8AC3E}">
        <p14:creationId xmlns:p14="http://schemas.microsoft.com/office/powerpoint/2010/main" val="4264596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Dian kuvan paikkamerkki 1"/>
          <p:cNvSpPr>
            <a:spLocks noGrp="1" noRot="1" noChangeAspect="1" noTextEdit="1"/>
          </p:cNvSpPr>
          <p:nvPr>
            <p:ph type="sldImg"/>
          </p:nvPr>
        </p:nvSpPr>
        <p:spPr>
          <a:ln/>
        </p:spPr>
      </p:sp>
      <p:sp>
        <p:nvSpPr>
          <p:cNvPr id="178179" name="Huomautusten paikkamerkki 2"/>
          <p:cNvSpPr>
            <a:spLocks noGrp="1"/>
          </p:cNvSpPr>
          <p:nvPr>
            <p:ph type="body" idx="1"/>
          </p:nvPr>
        </p:nvSpPr>
        <p:spPr>
          <a:noFill/>
          <a:ln/>
        </p:spPr>
        <p:txBody>
          <a:bodyPr/>
          <a:lstStyle/>
          <a:p>
            <a:pPr eaLnBrk="1" hangingPunct="1"/>
            <a:endParaRPr lang="fi-FI" smtClean="0"/>
          </a:p>
        </p:txBody>
      </p:sp>
      <p:sp>
        <p:nvSpPr>
          <p:cNvPr id="178180" name="Dian numeron paikkamerkki 3"/>
          <p:cNvSpPr>
            <a:spLocks noGrp="1"/>
          </p:cNvSpPr>
          <p:nvPr>
            <p:ph type="sldNum" sz="quarter" idx="5"/>
          </p:nvPr>
        </p:nvSpPr>
        <p:spPr>
          <a:noFill/>
        </p:spPr>
        <p:txBody>
          <a:bodyPr/>
          <a:lstStyle/>
          <a:p>
            <a:fld id="{205E61FC-8C01-49B1-B291-92F59A004D05}" type="slidenum">
              <a:rPr lang="fi-FI" smtClean="0"/>
              <a:pPr/>
              <a:t>29</a:t>
            </a:fld>
            <a:endParaRPr lang="fi-FI" smtClean="0"/>
          </a:p>
        </p:txBody>
      </p:sp>
    </p:spTree>
    <p:extLst>
      <p:ext uri="{BB962C8B-B14F-4D97-AF65-F5344CB8AC3E}">
        <p14:creationId xmlns:p14="http://schemas.microsoft.com/office/powerpoint/2010/main" val="2085915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Dian kuvan paikkamerkki 1"/>
          <p:cNvSpPr>
            <a:spLocks noGrp="1" noRot="1" noChangeAspect="1" noTextEdit="1"/>
          </p:cNvSpPr>
          <p:nvPr>
            <p:ph type="sldImg"/>
          </p:nvPr>
        </p:nvSpPr>
        <p:spPr>
          <a:ln/>
        </p:spPr>
      </p:sp>
      <p:sp>
        <p:nvSpPr>
          <p:cNvPr id="180227" name="Huomautusten paikkamerkki 2"/>
          <p:cNvSpPr>
            <a:spLocks noGrp="1"/>
          </p:cNvSpPr>
          <p:nvPr>
            <p:ph type="body" idx="1"/>
          </p:nvPr>
        </p:nvSpPr>
        <p:spPr>
          <a:noFill/>
          <a:ln/>
        </p:spPr>
        <p:txBody>
          <a:bodyPr/>
          <a:lstStyle/>
          <a:p>
            <a:pPr eaLnBrk="1" hangingPunct="1"/>
            <a:endParaRPr lang="fi-FI" smtClean="0"/>
          </a:p>
        </p:txBody>
      </p:sp>
      <p:sp>
        <p:nvSpPr>
          <p:cNvPr id="180228" name="Dian numeron paikkamerkki 3"/>
          <p:cNvSpPr>
            <a:spLocks noGrp="1"/>
          </p:cNvSpPr>
          <p:nvPr>
            <p:ph type="sldNum" sz="quarter" idx="5"/>
          </p:nvPr>
        </p:nvSpPr>
        <p:spPr>
          <a:noFill/>
        </p:spPr>
        <p:txBody>
          <a:bodyPr/>
          <a:lstStyle/>
          <a:p>
            <a:fld id="{C6005854-8751-47D5-A3F5-F75764E7D8C6}" type="slidenum">
              <a:rPr lang="fi-FI" smtClean="0"/>
              <a:pPr/>
              <a:t>30</a:t>
            </a:fld>
            <a:endParaRPr lang="fi-FI" smtClean="0"/>
          </a:p>
        </p:txBody>
      </p:sp>
    </p:spTree>
    <p:extLst>
      <p:ext uri="{BB962C8B-B14F-4D97-AF65-F5344CB8AC3E}">
        <p14:creationId xmlns:p14="http://schemas.microsoft.com/office/powerpoint/2010/main" val="268960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Dian kuvan paikkamerkki 1"/>
          <p:cNvSpPr>
            <a:spLocks noGrp="1" noRot="1" noChangeAspect="1" noTextEdit="1"/>
          </p:cNvSpPr>
          <p:nvPr>
            <p:ph type="sldImg"/>
          </p:nvPr>
        </p:nvSpPr>
        <p:spPr>
          <a:ln/>
        </p:spPr>
      </p:sp>
      <p:sp>
        <p:nvSpPr>
          <p:cNvPr id="181251" name="Huomautusten paikkamerkki 2"/>
          <p:cNvSpPr>
            <a:spLocks noGrp="1"/>
          </p:cNvSpPr>
          <p:nvPr>
            <p:ph type="body" idx="1"/>
          </p:nvPr>
        </p:nvSpPr>
        <p:spPr>
          <a:noFill/>
          <a:ln/>
        </p:spPr>
        <p:txBody>
          <a:bodyPr/>
          <a:lstStyle/>
          <a:p>
            <a:pPr eaLnBrk="1" hangingPunct="1"/>
            <a:endParaRPr lang="fi-FI" smtClean="0"/>
          </a:p>
        </p:txBody>
      </p:sp>
      <p:sp>
        <p:nvSpPr>
          <p:cNvPr id="181252" name="Dian numeron paikkamerkki 3"/>
          <p:cNvSpPr>
            <a:spLocks noGrp="1"/>
          </p:cNvSpPr>
          <p:nvPr>
            <p:ph type="sldNum" sz="quarter" idx="5"/>
          </p:nvPr>
        </p:nvSpPr>
        <p:spPr>
          <a:noFill/>
        </p:spPr>
        <p:txBody>
          <a:bodyPr/>
          <a:lstStyle/>
          <a:p>
            <a:fld id="{A372E09A-D986-4604-886C-9F3B0A49ABD3}" type="slidenum">
              <a:rPr lang="fi-FI" smtClean="0"/>
              <a:pPr/>
              <a:t>31</a:t>
            </a:fld>
            <a:endParaRPr lang="fi-FI" smtClean="0"/>
          </a:p>
        </p:txBody>
      </p:sp>
    </p:spTree>
    <p:extLst>
      <p:ext uri="{BB962C8B-B14F-4D97-AF65-F5344CB8AC3E}">
        <p14:creationId xmlns:p14="http://schemas.microsoft.com/office/powerpoint/2010/main" val="4134390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5D2F2004-29BC-4711-AEBE-2FDD6F778455}" type="slidenum">
              <a:rPr lang="fi-FI" smtClean="0"/>
              <a:pPr/>
              <a:t>32</a:t>
            </a:fld>
            <a:endParaRPr lang="fi-FI"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fi-FI" smtClean="0"/>
              <a:t>Kun lihaksen verenkierto on hyvä, happea riittää sen energiantuottoon</a:t>
            </a:r>
          </a:p>
          <a:p>
            <a:pPr eaLnBrk="1" hangingPunct="1"/>
            <a:r>
              <a:rPr lang="fi-FI" smtClean="0"/>
              <a:t>kävely on ok. ei liian kovaa ja happea pääsee tarpeeksi verenkiertoon</a:t>
            </a:r>
          </a:p>
        </p:txBody>
      </p:sp>
    </p:spTree>
    <p:extLst>
      <p:ext uri="{BB962C8B-B14F-4D97-AF65-F5344CB8AC3E}">
        <p14:creationId xmlns:p14="http://schemas.microsoft.com/office/powerpoint/2010/main" val="2847494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Dian kuvan paikkamerkki 1"/>
          <p:cNvSpPr>
            <a:spLocks noGrp="1" noRot="1" noChangeAspect="1" noTextEdit="1"/>
          </p:cNvSpPr>
          <p:nvPr>
            <p:ph type="sldImg"/>
          </p:nvPr>
        </p:nvSpPr>
        <p:spPr>
          <a:ln/>
        </p:spPr>
      </p:sp>
      <p:sp>
        <p:nvSpPr>
          <p:cNvPr id="183299" name="Huomautusten paikkamerkki 2"/>
          <p:cNvSpPr>
            <a:spLocks noGrp="1"/>
          </p:cNvSpPr>
          <p:nvPr>
            <p:ph type="body" idx="1"/>
          </p:nvPr>
        </p:nvSpPr>
        <p:spPr>
          <a:noFill/>
          <a:ln/>
        </p:spPr>
        <p:txBody>
          <a:bodyPr/>
          <a:lstStyle/>
          <a:p>
            <a:endParaRPr lang="fi-FI" smtClean="0"/>
          </a:p>
        </p:txBody>
      </p:sp>
      <p:sp>
        <p:nvSpPr>
          <p:cNvPr id="183300" name="Dian numeron paikkamerkki 3"/>
          <p:cNvSpPr>
            <a:spLocks noGrp="1"/>
          </p:cNvSpPr>
          <p:nvPr>
            <p:ph type="sldNum" sz="quarter" idx="5"/>
          </p:nvPr>
        </p:nvSpPr>
        <p:spPr>
          <a:noFill/>
        </p:spPr>
        <p:txBody>
          <a:bodyPr/>
          <a:lstStyle/>
          <a:p>
            <a:fld id="{843A5D5D-2BEF-4452-A4BE-275CDA9260E1}" type="slidenum">
              <a:rPr lang="fi-FI" smtClean="0"/>
              <a:pPr/>
              <a:t>33</a:t>
            </a:fld>
            <a:endParaRPr lang="fi-FI" smtClean="0"/>
          </a:p>
        </p:txBody>
      </p:sp>
    </p:spTree>
    <p:extLst>
      <p:ext uri="{BB962C8B-B14F-4D97-AF65-F5344CB8AC3E}">
        <p14:creationId xmlns:p14="http://schemas.microsoft.com/office/powerpoint/2010/main" val="3323298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54A6BA1-8658-46A2-BAF7-31B94AB06B61}" type="slidenum">
              <a:rPr lang="fi-FI" smtClean="0"/>
              <a:pPr/>
              <a:t>34</a:t>
            </a:fld>
            <a:endParaRPr lang="fi-FI"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fi-FI" dirty="0" smtClean="0"/>
              <a:t>Syvällä selässä oleva selän ojentajalihas on erityisen suuri ja tärkeä ihmiselle se </a:t>
            </a:r>
            <a:r>
              <a:rPr lang="fi-FI" dirty="0" err="1" smtClean="0"/>
              <a:t>tulkee</a:t>
            </a:r>
            <a:r>
              <a:rPr lang="fi-FI" dirty="0" smtClean="0"/>
              <a:t> osaltaan </a:t>
            </a:r>
            <a:r>
              <a:rPr lang="fi-FI" dirty="0" err="1" smtClean="0"/>
              <a:t>selkäränkaa</a:t>
            </a:r>
            <a:endParaRPr lang="fi-FI" dirty="0" smtClean="0"/>
          </a:p>
          <a:p>
            <a:pPr eaLnBrk="1" hangingPunct="1"/>
            <a:r>
              <a:rPr lang="fi-FI" dirty="0" smtClean="0"/>
              <a:t>Vatsalihakset muodostavat osan vatsanpeitteistä</a:t>
            </a:r>
          </a:p>
          <a:p>
            <a:pPr eaLnBrk="1" hangingPunct="1"/>
            <a:r>
              <a:rPr lang="fi-FI" dirty="0" smtClean="0"/>
              <a:t>Ne lähentävät rintakehää lantioon ja kiertävät vartaloa</a:t>
            </a:r>
          </a:p>
          <a:p>
            <a:pPr eaLnBrk="1" hangingPunct="1"/>
            <a:r>
              <a:rPr lang="fi-FI" dirty="0" smtClean="0"/>
              <a:t>ne myös suojaavat vatsaontelon elimiä. Vatsalihakset myös lisäävät supistuessaan vatsaontelon painetta. Näin käy kun oksennetaan, yskitään, tai nostetaan </a:t>
            </a:r>
            <a:r>
              <a:rPr lang="fi-FI" dirty="0" err="1" smtClean="0"/>
              <a:t>traskasta</a:t>
            </a:r>
            <a:r>
              <a:rPr lang="fi-FI" dirty="0" smtClean="0"/>
              <a:t> kuormaa</a:t>
            </a:r>
          </a:p>
          <a:p>
            <a:pPr eaLnBrk="1" hangingPunct="1"/>
            <a:r>
              <a:rPr lang="fi-FI" dirty="0" smtClean="0"/>
              <a:t>Vatsalihakset toimivat myös nostettaessa raskasta kuormaa. Ne tukevat selkää ja jos on selkävaivaa voi saada helpotusta vaivoihinsa vatsalihaksiaan voimistamalla</a:t>
            </a:r>
          </a:p>
        </p:txBody>
      </p:sp>
    </p:spTree>
    <p:extLst>
      <p:ext uri="{BB962C8B-B14F-4D97-AF65-F5344CB8AC3E}">
        <p14:creationId xmlns:p14="http://schemas.microsoft.com/office/powerpoint/2010/main" val="14104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Dian kuvan paikkamerkki 1"/>
          <p:cNvSpPr>
            <a:spLocks noGrp="1" noRot="1" noChangeAspect="1" noTextEdit="1"/>
          </p:cNvSpPr>
          <p:nvPr>
            <p:ph type="sldImg"/>
          </p:nvPr>
        </p:nvSpPr>
        <p:spPr>
          <a:ln/>
        </p:spPr>
      </p:sp>
      <p:sp>
        <p:nvSpPr>
          <p:cNvPr id="156675" name="Huomautusten paikkamerkki 2"/>
          <p:cNvSpPr>
            <a:spLocks noGrp="1"/>
          </p:cNvSpPr>
          <p:nvPr>
            <p:ph type="body" idx="1"/>
          </p:nvPr>
        </p:nvSpPr>
        <p:spPr>
          <a:noFill/>
          <a:ln/>
        </p:spPr>
        <p:txBody>
          <a:bodyPr/>
          <a:lstStyle/>
          <a:p>
            <a:endParaRPr lang="fi-FI" smtClean="0"/>
          </a:p>
        </p:txBody>
      </p:sp>
      <p:sp>
        <p:nvSpPr>
          <p:cNvPr id="156676" name="Dian numeron paikkamerkki 3"/>
          <p:cNvSpPr>
            <a:spLocks noGrp="1"/>
          </p:cNvSpPr>
          <p:nvPr>
            <p:ph type="sldNum" sz="quarter" idx="5"/>
          </p:nvPr>
        </p:nvSpPr>
        <p:spPr>
          <a:noFill/>
        </p:spPr>
        <p:txBody>
          <a:bodyPr/>
          <a:lstStyle/>
          <a:p>
            <a:fld id="{60659F67-B7F1-4993-B6CF-52EF0CFA669C}" type="slidenum">
              <a:rPr lang="fi-FI" smtClean="0"/>
              <a:pPr/>
              <a:t>3</a:t>
            </a:fld>
            <a:endParaRPr lang="fi-FI" smtClean="0"/>
          </a:p>
        </p:txBody>
      </p:sp>
    </p:spTree>
    <p:extLst>
      <p:ext uri="{BB962C8B-B14F-4D97-AF65-F5344CB8AC3E}">
        <p14:creationId xmlns:p14="http://schemas.microsoft.com/office/powerpoint/2010/main" val="1288402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Dian kuvan paikkamerkki 1"/>
          <p:cNvSpPr>
            <a:spLocks noGrp="1" noRot="1" noChangeAspect="1" noTextEdit="1"/>
          </p:cNvSpPr>
          <p:nvPr>
            <p:ph type="sldImg"/>
          </p:nvPr>
        </p:nvSpPr>
        <p:spPr>
          <a:ln/>
        </p:spPr>
      </p:sp>
      <p:sp>
        <p:nvSpPr>
          <p:cNvPr id="185347" name="Huomautusten paikkamerkki 2"/>
          <p:cNvSpPr>
            <a:spLocks noGrp="1"/>
          </p:cNvSpPr>
          <p:nvPr>
            <p:ph type="body" idx="1"/>
          </p:nvPr>
        </p:nvSpPr>
        <p:spPr>
          <a:noFill/>
          <a:ln/>
        </p:spPr>
        <p:txBody>
          <a:bodyPr/>
          <a:lstStyle/>
          <a:p>
            <a:pPr eaLnBrk="1" hangingPunct="1"/>
            <a:endParaRPr lang="fi-FI" smtClean="0"/>
          </a:p>
        </p:txBody>
      </p:sp>
      <p:sp>
        <p:nvSpPr>
          <p:cNvPr id="185348" name="Dian numeron paikkamerkki 3"/>
          <p:cNvSpPr>
            <a:spLocks noGrp="1"/>
          </p:cNvSpPr>
          <p:nvPr>
            <p:ph type="sldNum" sz="quarter" idx="5"/>
          </p:nvPr>
        </p:nvSpPr>
        <p:spPr>
          <a:noFill/>
        </p:spPr>
        <p:txBody>
          <a:bodyPr/>
          <a:lstStyle/>
          <a:p>
            <a:fld id="{E53B7453-A5C8-4C96-B914-4213424D6E6C}" type="slidenum">
              <a:rPr lang="fi-FI" smtClean="0"/>
              <a:pPr/>
              <a:t>35</a:t>
            </a:fld>
            <a:endParaRPr lang="fi-FI" smtClean="0"/>
          </a:p>
        </p:txBody>
      </p:sp>
    </p:spTree>
    <p:extLst>
      <p:ext uri="{BB962C8B-B14F-4D97-AF65-F5344CB8AC3E}">
        <p14:creationId xmlns:p14="http://schemas.microsoft.com/office/powerpoint/2010/main" val="1995896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Dian kuvan paikkamerkki 1"/>
          <p:cNvSpPr>
            <a:spLocks noGrp="1" noRot="1" noChangeAspect="1" noTextEdit="1"/>
          </p:cNvSpPr>
          <p:nvPr>
            <p:ph type="sldImg"/>
          </p:nvPr>
        </p:nvSpPr>
        <p:spPr>
          <a:ln/>
        </p:spPr>
      </p:sp>
      <p:sp>
        <p:nvSpPr>
          <p:cNvPr id="186371" name="Huomautusten paikkamerkki 2"/>
          <p:cNvSpPr>
            <a:spLocks noGrp="1"/>
          </p:cNvSpPr>
          <p:nvPr>
            <p:ph type="body" idx="1"/>
          </p:nvPr>
        </p:nvSpPr>
        <p:spPr>
          <a:noFill/>
          <a:ln/>
        </p:spPr>
        <p:txBody>
          <a:bodyPr/>
          <a:lstStyle/>
          <a:p>
            <a:pPr eaLnBrk="1" hangingPunct="1"/>
            <a:endParaRPr lang="fi-FI" smtClean="0"/>
          </a:p>
        </p:txBody>
      </p:sp>
      <p:sp>
        <p:nvSpPr>
          <p:cNvPr id="186372" name="Dian numeron paikkamerkki 3"/>
          <p:cNvSpPr>
            <a:spLocks noGrp="1"/>
          </p:cNvSpPr>
          <p:nvPr>
            <p:ph type="sldNum" sz="quarter" idx="5"/>
          </p:nvPr>
        </p:nvSpPr>
        <p:spPr>
          <a:noFill/>
        </p:spPr>
        <p:txBody>
          <a:bodyPr/>
          <a:lstStyle/>
          <a:p>
            <a:fld id="{B2FA755B-586E-462D-967B-2F718299D08F}" type="slidenum">
              <a:rPr lang="fi-FI" smtClean="0"/>
              <a:pPr/>
              <a:t>36</a:t>
            </a:fld>
            <a:endParaRPr lang="fi-FI" smtClean="0"/>
          </a:p>
        </p:txBody>
      </p:sp>
    </p:spTree>
    <p:extLst>
      <p:ext uri="{BB962C8B-B14F-4D97-AF65-F5344CB8AC3E}">
        <p14:creationId xmlns:p14="http://schemas.microsoft.com/office/powerpoint/2010/main" val="3221080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Dian kuvan paikkamerkki 1"/>
          <p:cNvSpPr>
            <a:spLocks noGrp="1" noRot="1" noChangeAspect="1" noTextEdit="1"/>
          </p:cNvSpPr>
          <p:nvPr>
            <p:ph type="sldImg"/>
          </p:nvPr>
        </p:nvSpPr>
        <p:spPr>
          <a:ln/>
        </p:spPr>
      </p:sp>
      <p:sp>
        <p:nvSpPr>
          <p:cNvPr id="187395" name="Huomautusten paikkamerkki 2"/>
          <p:cNvSpPr>
            <a:spLocks noGrp="1"/>
          </p:cNvSpPr>
          <p:nvPr>
            <p:ph type="body" idx="1"/>
          </p:nvPr>
        </p:nvSpPr>
        <p:spPr>
          <a:noFill/>
          <a:ln/>
        </p:spPr>
        <p:txBody>
          <a:bodyPr/>
          <a:lstStyle/>
          <a:p>
            <a:pPr eaLnBrk="1" hangingPunct="1"/>
            <a:endParaRPr lang="fi-FI" smtClean="0"/>
          </a:p>
        </p:txBody>
      </p:sp>
      <p:sp>
        <p:nvSpPr>
          <p:cNvPr id="187396" name="Dian numeron paikkamerkki 3"/>
          <p:cNvSpPr>
            <a:spLocks noGrp="1"/>
          </p:cNvSpPr>
          <p:nvPr>
            <p:ph type="sldNum" sz="quarter" idx="5"/>
          </p:nvPr>
        </p:nvSpPr>
        <p:spPr>
          <a:noFill/>
        </p:spPr>
        <p:txBody>
          <a:bodyPr/>
          <a:lstStyle/>
          <a:p>
            <a:fld id="{56E79C82-ACAB-4596-A573-4B7833977F8F}" type="slidenum">
              <a:rPr lang="fi-FI" smtClean="0"/>
              <a:pPr/>
              <a:t>37</a:t>
            </a:fld>
            <a:endParaRPr lang="fi-FI" smtClean="0"/>
          </a:p>
        </p:txBody>
      </p:sp>
    </p:spTree>
    <p:extLst>
      <p:ext uri="{BB962C8B-B14F-4D97-AF65-F5344CB8AC3E}">
        <p14:creationId xmlns:p14="http://schemas.microsoft.com/office/powerpoint/2010/main" val="1431551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Dian kuvan paikkamerkki 1"/>
          <p:cNvSpPr>
            <a:spLocks noGrp="1" noRot="1" noChangeAspect="1" noTextEdit="1"/>
          </p:cNvSpPr>
          <p:nvPr>
            <p:ph type="sldImg"/>
          </p:nvPr>
        </p:nvSpPr>
        <p:spPr>
          <a:ln/>
        </p:spPr>
      </p:sp>
      <p:sp>
        <p:nvSpPr>
          <p:cNvPr id="188419" name="Huomautusten paikkamerkki 2"/>
          <p:cNvSpPr>
            <a:spLocks noGrp="1"/>
          </p:cNvSpPr>
          <p:nvPr>
            <p:ph type="body" idx="1"/>
          </p:nvPr>
        </p:nvSpPr>
        <p:spPr>
          <a:noFill/>
          <a:ln/>
        </p:spPr>
        <p:txBody>
          <a:bodyPr/>
          <a:lstStyle/>
          <a:p>
            <a:pPr eaLnBrk="1" hangingPunct="1"/>
            <a:endParaRPr lang="fi-FI" smtClean="0"/>
          </a:p>
        </p:txBody>
      </p:sp>
      <p:sp>
        <p:nvSpPr>
          <p:cNvPr id="188420" name="Dian numeron paikkamerkki 3"/>
          <p:cNvSpPr>
            <a:spLocks noGrp="1"/>
          </p:cNvSpPr>
          <p:nvPr>
            <p:ph type="sldNum" sz="quarter" idx="5"/>
          </p:nvPr>
        </p:nvSpPr>
        <p:spPr>
          <a:noFill/>
        </p:spPr>
        <p:txBody>
          <a:bodyPr/>
          <a:lstStyle/>
          <a:p>
            <a:fld id="{D38A9E7F-88EE-4D43-ACB5-E22811BB411D}" type="slidenum">
              <a:rPr lang="fi-FI" smtClean="0"/>
              <a:pPr/>
              <a:t>39</a:t>
            </a:fld>
            <a:endParaRPr lang="fi-FI" smtClean="0"/>
          </a:p>
        </p:txBody>
      </p:sp>
    </p:spTree>
    <p:extLst>
      <p:ext uri="{BB962C8B-B14F-4D97-AF65-F5344CB8AC3E}">
        <p14:creationId xmlns:p14="http://schemas.microsoft.com/office/powerpoint/2010/main" val="283466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ian kuvan paikkamerkki 1"/>
          <p:cNvSpPr>
            <a:spLocks noGrp="1" noRot="1" noChangeAspect="1" noTextEdit="1"/>
          </p:cNvSpPr>
          <p:nvPr>
            <p:ph type="sldImg"/>
          </p:nvPr>
        </p:nvSpPr>
        <p:spPr>
          <a:ln/>
        </p:spPr>
      </p:sp>
      <p:sp>
        <p:nvSpPr>
          <p:cNvPr id="189443" name="Huomautusten paikkamerkki 2"/>
          <p:cNvSpPr>
            <a:spLocks noGrp="1"/>
          </p:cNvSpPr>
          <p:nvPr>
            <p:ph type="body" idx="1"/>
          </p:nvPr>
        </p:nvSpPr>
        <p:spPr>
          <a:noFill/>
          <a:ln/>
        </p:spPr>
        <p:txBody>
          <a:bodyPr/>
          <a:lstStyle/>
          <a:p>
            <a:pPr eaLnBrk="1" hangingPunct="1"/>
            <a:endParaRPr lang="fi-FI" smtClean="0"/>
          </a:p>
        </p:txBody>
      </p:sp>
      <p:sp>
        <p:nvSpPr>
          <p:cNvPr id="189444" name="Dian numeron paikkamerkki 3"/>
          <p:cNvSpPr>
            <a:spLocks noGrp="1"/>
          </p:cNvSpPr>
          <p:nvPr>
            <p:ph type="sldNum" sz="quarter" idx="5"/>
          </p:nvPr>
        </p:nvSpPr>
        <p:spPr>
          <a:noFill/>
        </p:spPr>
        <p:txBody>
          <a:bodyPr/>
          <a:lstStyle/>
          <a:p>
            <a:fld id="{F80D2AB8-E4A4-450D-9D57-1EA37073EA12}" type="slidenum">
              <a:rPr lang="fi-FI" smtClean="0"/>
              <a:pPr/>
              <a:t>41</a:t>
            </a:fld>
            <a:endParaRPr lang="fi-FI" smtClean="0"/>
          </a:p>
        </p:txBody>
      </p:sp>
    </p:spTree>
    <p:extLst>
      <p:ext uri="{BB962C8B-B14F-4D97-AF65-F5344CB8AC3E}">
        <p14:creationId xmlns:p14="http://schemas.microsoft.com/office/powerpoint/2010/main" val="440515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ian kuvan paikkamerkki 1"/>
          <p:cNvSpPr>
            <a:spLocks noGrp="1" noRot="1" noChangeAspect="1" noTextEdit="1"/>
          </p:cNvSpPr>
          <p:nvPr>
            <p:ph type="sldImg"/>
          </p:nvPr>
        </p:nvSpPr>
        <p:spPr>
          <a:ln/>
        </p:spPr>
      </p:sp>
      <p:sp>
        <p:nvSpPr>
          <p:cNvPr id="190467" name="Huomautusten paikkamerkki 2"/>
          <p:cNvSpPr>
            <a:spLocks noGrp="1"/>
          </p:cNvSpPr>
          <p:nvPr>
            <p:ph type="body" idx="1"/>
          </p:nvPr>
        </p:nvSpPr>
        <p:spPr>
          <a:noFill/>
          <a:ln/>
        </p:spPr>
        <p:txBody>
          <a:bodyPr/>
          <a:lstStyle/>
          <a:p>
            <a:pPr eaLnBrk="1" hangingPunct="1"/>
            <a:endParaRPr lang="fi-FI" smtClean="0"/>
          </a:p>
        </p:txBody>
      </p:sp>
      <p:sp>
        <p:nvSpPr>
          <p:cNvPr id="190468" name="Dian numeron paikkamerkki 3"/>
          <p:cNvSpPr>
            <a:spLocks noGrp="1"/>
          </p:cNvSpPr>
          <p:nvPr>
            <p:ph type="sldNum" sz="quarter" idx="5"/>
          </p:nvPr>
        </p:nvSpPr>
        <p:spPr>
          <a:noFill/>
        </p:spPr>
        <p:txBody>
          <a:bodyPr/>
          <a:lstStyle/>
          <a:p>
            <a:fld id="{D5BE1794-B320-4ACB-B158-9E0866D22762}" type="slidenum">
              <a:rPr lang="fi-FI" smtClean="0"/>
              <a:pPr/>
              <a:t>42</a:t>
            </a:fld>
            <a:endParaRPr lang="fi-FI" smtClean="0"/>
          </a:p>
        </p:txBody>
      </p:sp>
    </p:spTree>
    <p:extLst>
      <p:ext uri="{BB962C8B-B14F-4D97-AF65-F5344CB8AC3E}">
        <p14:creationId xmlns:p14="http://schemas.microsoft.com/office/powerpoint/2010/main" val="9849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Dian kuvan paikkamerkki 1"/>
          <p:cNvSpPr>
            <a:spLocks noGrp="1" noRot="1" noChangeAspect="1" noTextEdit="1"/>
          </p:cNvSpPr>
          <p:nvPr>
            <p:ph type="sldImg"/>
          </p:nvPr>
        </p:nvSpPr>
        <p:spPr>
          <a:ln/>
        </p:spPr>
      </p:sp>
      <p:sp>
        <p:nvSpPr>
          <p:cNvPr id="191491" name="Huomautusten paikkamerkki 2"/>
          <p:cNvSpPr>
            <a:spLocks noGrp="1"/>
          </p:cNvSpPr>
          <p:nvPr>
            <p:ph type="body" idx="1"/>
          </p:nvPr>
        </p:nvSpPr>
        <p:spPr>
          <a:noFill/>
          <a:ln/>
        </p:spPr>
        <p:txBody>
          <a:bodyPr/>
          <a:lstStyle/>
          <a:p>
            <a:pPr eaLnBrk="1" hangingPunct="1"/>
            <a:endParaRPr lang="fi-FI" smtClean="0"/>
          </a:p>
        </p:txBody>
      </p:sp>
      <p:sp>
        <p:nvSpPr>
          <p:cNvPr id="191492" name="Dian numeron paikkamerkki 3"/>
          <p:cNvSpPr>
            <a:spLocks noGrp="1"/>
          </p:cNvSpPr>
          <p:nvPr>
            <p:ph type="sldNum" sz="quarter" idx="5"/>
          </p:nvPr>
        </p:nvSpPr>
        <p:spPr>
          <a:noFill/>
        </p:spPr>
        <p:txBody>
          <a:bodyPr/>
          <a:lstStyle/>
          <a:p>
            <a:fld id="{348B7667-8B00-4D8B-8B74-96BE15EEDFD0}" type="slidenum">
              <a:rPr lang="fi-FI" smtClean="0"/>
              <a:pPr/>
              <a:t>43</a:t>
            </a:fld>
            <a:endParaRPr lang="fi-FI" smtClean="0"/>
          </a:p>
        </p:txBody>
      </p:sp>
    </p:spTree>
    <p:extLst>
      <p:ext uri="{BB962C8B-B14F-4D97-AF65-F5344CB8AC3E}">
        <p14:creationId xmlns:p14="http://schemas.microsoft.com/office/powerpoint/2010/main" val="1751945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Dian kuvan paikkamerkki 1"/>
          <p:cNvSpPr>
            <a:spLocks noGrp="1" noRot="1" noChangeAspect="1" noTextEdit="1"/>
          </p:cNvSpPr>
          <p:nvPr>
            <p:ph type="sldImg"/>
          </p:nvPr>
        </p:nvSpPr>
        <p:spPr>
          <a:ln/>
        </p:spPr>
      </p:sp>
      <p:sp>
        <p:nvSpPr>
          <p:cNvPr id="192515" name="Huomautusten paikkamerkki 2"/>
          <p:cNvSpPr>
            <a:spLocks noGrp="1"/>
          </p:cNvSpPr>
          <p:nvPr>
            <p:ph type="body" idx="1"/>
          </p:nvPr>
        </p:nvSpPr>
        <p:spPr>
          <a:noFill/>
          <a:ln/>
        </p:spPr>
        <p:txBody>
          <a:bodyPr/>
          <a:lstStyle/>
          <a:p>
            <a:pPr eaLnBrk="1" hangingPunct="1"/>
            <a:endParaRPr lang="fi-FI" smtClean="0"/>
          </a:p>
        </p:txBody>
      </p:sp>
      <p:sp>
        <p:nvSpPr>
          <p:cNvPr id="192516" name="Dian numeron paikkamerkki 3"/>
          <p:cNvSpPr>
            <a:spLocks noGrp="1"/>
          </p:cNvSpPr>
          <p:nvPr>
            <p:ph type="sldNum" sz="quarter" idx="5"/>
          </p:nvPr>
        </p:nvSpPr>
        <p:spPr>
          <a:noFill/>
        </p:spPr>
        <p:txBody>
          <a:bodyPr/>
          <a:lstStyle/>
          <a:p>
            <a:fld id="{FFAAE4CB-0A86-484C-BFAC-37B10866B3F7}" type="slidenum">
              <a:rPr lang="fi-FI" smtClean="0"/>
              <a:pPr/>
              <a:t>44</a:t>
            </a:fld>
            <a:endParaRPr lang="fi-FI" smtClean="0"/>
          </a:p>
        </p:txBody>
      </p:sp>
    </p:spTree>
    <p:extLst>
      <p:ext uri="{BB962C8B-B14F-4D97-AF65-F5344CB8AC3E}">
        <p14:creationId xmlns:p14="http://schemas.microsoft.com/office/powerpoint/2010/main" val="286914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Dian kuvan paikkamerkki 1"/>
          <p:cNvSpPr>
            <a:spLocks noGrp="1" noRot="1" noChangeAspect="1" noTextEdit="1"/>
          </p:cNvSpPr>
          <p:nvPr>
            <p:ph type="sldImg"/>
          </p:nvPr>
        </p:nvSpPr>
        <p:spPr>
          <a:ln/>
        </p:spPr>
      </p:sp>
      <p:sp>
        <p:nvSpPr>
          <p:cNvPr id="193539" name="Huomautusten paikkamerkki 2"/>
          <p:cNvSpPr>
            <a:spLocks noGrp="1"/>
          </p:cNvSpPr>
          <p:nvPr>
            <p:ph type="body" idx="1"/>
          </p:nvPr>
        </p:nvSpPr>
        <p:spPr>
          <a:noFill/>
          <a:ln/>
        </p:spPr>
        <p:txBody>
          <a:bodyPr/>
          <a:lstStyle/>
          <a:p>
            <a:pPr eaLnBrk="1" hangingPunct="1"/>
            <a:endParaRPr lang="fi-FI" smtClean="0"/>
          </a:p>
        </p:txBody>
      </p:sp>
      <p:sp>
        <p:nvSpPr>
          <p:cNvPr id="193540" name="Dian numeron paikkamerkki 3"/>
          <p:cNvSpPr>
            <a:spLocks noGrp="1"/>
          </p:cNvSpPr>
          <p:nvPr>
            <p:ph type="sldNum" sz="quarter" idx="5"/>
          </p:nvPr>
        </p:nvSpPr>
        <p:spPr>
          <a:noFill/>
        </p:spPr>
        <p:txBody>
          <a:bodyPr/>
          <a:lstStyle/>
          <a:p>
            <a:fld id="{5609F70C-B221-4B16-8747-4F42B4A711C0}" type="slidenum">
              <a:rPr lang="fi-FI" smtClean="0"/>
              <a:pPr/>
              <a:t>45</a:t>
            </a:fld>
            <a:endParaRPr lang="fi-FI" smtClean="0"/>
          </a:p>
        </p:txBody>
      </p:sp>
    </p:spTree>
    <p:extLst>
      <p:ext uri="{BB962C8B-B14F-4D97-AF65-F5344CB8AC3E}">
        <p14:creationId xmlns:p14="http://schemas.microsoft.com/office/powerpoint/2010/main" val="3539842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ian kuvan paikkamerkki 1"/>
          <p:cNvSpPr>
            <a:spLocks noGrp="1" noRot="1" noChangeAspect="1" noTextEdit="1"/>
          </p:cNvSpPr>
          <p:nvPr>
            <p:ph type="sldImg"/>
          </p:nvPr>
        </p:nvSpPr>
        <p:spPr>
          <a:ln/>
        </p:spPr>
      </p:sp>
      <p:sp>
        <p:nvSpPr>
          <p:cNvPr id="194563" name="Huomautusten paikkamerkki 2"/>
          <p:cNvSpPr>
            <a:spLocks noGrp="1"/>
          </p:cNvSpPr>
          <p:nvPr>
            <p:ph type="body" idx="1"/>
          </p:nvPr>
        </p:nvSpPr>
        <p:spPr>
          <a:noFill/>
          <a:ln/>
        </p:spPr>
        <p:txBody>
          <a:bodyPr/>
          <a:lstStyle/>
          <a:p>
            <a:pPr eaLnBrk="1" hangingPunct="1"/>
            <a:endParaRPr lang="fi-FI" smtClean="0"/>
          </a:p>
        </p:txBody>
      </p:sp>
      <p:sp>
        <p:nvSpPr>
          <p:cNvPr id="194564" name="Dian numeron paikkamerkki 3"/>
          <p:cNvSpPr>
            <a:spLocks noGrp="1"/>
          </p:cNvSpPr>
          <p:nvPr>
            <p:ph type="sldNum" sz="quarter" idx="5"/>
          </p:nvPr>
        </p:nvSpPr>
        <p:spPr>
          <a:noFill/>
        </p:spPr>
        <p:txBody>
          <a:bodyPr/>
          <a:lstStyle/>
          <a:p>
            <a:fld id="{7E03F6F5-9BDC-4815-A7B9-8F454CF30D74}" type="slidenum">
              <a:rPr lang="fi-FI" smtClean="0"/>
              <a:pPr/>
              <a:t>46</a:t>
            </a:fld>
            <a:endParaRPr lang="fi-FI" smtClean="0"/>
          </a:p>
        </p:txBody>
      </p:sp>
    </p:spTree>
    <p:extLst>
      <p:ext uri="{BB962C8B-B14F-4D97-AF65-F5344CB8AC3E}">
        <p14:creationId xmlns:p14="http://schemas.microsoft.com/office/powerpoint/2010/main" val="306466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Dian kuvan paikkamerkki 1"/>
          <p:cNvSpPr>
            <a:spLocks noGrp="1" noRot="1" noChangeAspect="1" noTextEdit="1"/>
          </p:cNvSpPr>
          <p:nvPr>
            <p:ph type="sldImg"/>
          </p:nvPr>
        </p:nvSpPr>
        <p:spPr>
          <a:ln/>
        </p:spPr>
      </p:sp>
      <p:sp>
        <p:nvSpPr>
          <p:cNvPr id="157699" name="Huomautusten paikkamerkki 2"/>
          <p:cNvSpPr>
            <a:spLocks noGrp="1"/>
          </p:cNvSpPr>
          <p:nvPr>
            <p:ph type="body" idx="1"/>
          </p:nvPr>
        </p:nvSpPr>
        <p:spPr>
          <a:noFill/>
          <a:ln/>
        </p:spPr>
        <p:txBody>
          <a:bodyPr/>
          <a:lstStyle/>
          <a:p>
            <a:pPr eaLnBrk="1" hangingPunct="1"/>
            <a:endParaRPr lang="fi-FI" smtClean="0"/>
          </a:p>
        </p:txBody>
      </p:sp>
      <p:sp>
        <p:nvSpPr>
          <p:cNvPr id="157700" name="Dian numeron paikkamerkki 3"/>
          <p:cNvSpPr>
            <a:spLocks noGrp="1"/>
          </p:cNvSpPr>
          <p:nvPr>
            <p:ph type="sldNum" sz="quarter" idx="5"/>
          </p:nvPr>
        </p:nvSpPr>
        <p:spPr>
          <a:noFill/>
        </p:spPr>
        <p:txBody>
          <a:bodyPr/>
          <a:lstStyle/>
          <a:p>
            <a:fld id="{89AF340A-40F4-4796-B842-097988E5BC25}" type="slidenum">
              <a:rPr lang="fi-FI" smtClean="0"/>
              <a:pPr/>
              <a:t>4</a:t>
            </a:fld>
            <a:endParaRPr lang="fi-FI" smtClean="0"/>
          </a:p>
        </p:txBody>
      </p:sp>
    </p:spTree>
    <p:extLst>
      <p:ext uri="{BB962C8B-B14F-4D97-AF65-F5344CB8AC3E}">
        <p14:creationId xmlns:p14="http://schemas.microsoft.com/office/powerpoint/2010/main" val="2638119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2E91D2D2-3C48-462E-9289-E964AC8FF3B8}" type="slidenum">
              <a:rPr lang="fi-FI" smtClean="0"/>
              <a:pPr/>
              <a:t>47</a:t>
            </a:fld>
            <a:endParaRPr lang="fi-FI"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r>
              <a:rPr lang="fi-FI" smtClean="0"/>
              <a:t>kun ihmisessä olevien miljardien verisuonten seinämiin tulee joka hetki aukkoja erilaisten pikkutapaturmien johdosta syntyisi helposti verenvuotoja.</a:t>
            </a:r>
          </a:p>
          <a:p>
            <a:pPr eaLnBrk="1" hangingPunct="1"/>
            <a:r>
              <a:rPr lang="fi-FI" smtClean="0"/>
              <a:t>trombosyytit pystyvät torjumaan verenvuotoja takertumalla toisiinsa ja paikkaamalla haavaumis. veri ei siis niiden ansiosta hyydy vaan verihiutaleet muodostavat pikku paikan verisuonen seinämään</a:t>
            </a:r>
          </a:p>
        </p:txBody>
      </p:sp>
    </p:spTree>
    <p:extLst>
      <p:ext uri="{BB962C8B-B14F-4D97-AF65-F5344CB8AC3E}">
        <p14:creationId xmlns:p14="http://schemas.microsoft.com/office/powerpoint/2010/main" val="3781209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Dian kuvan paikkamerkki 1"/>
          <p:cNvSpPr>
            <a:spLocks noGrp="1" noRot="1" noChangeAspect="1" noTextEdit="1"/>
          </p:cNvSpPr>
          <p:nvPr>
            <p:ph type="sldImg"/>
          </p:nvPr>
        </p:nvSpPr>
        <p:spPr>
          <a:ln/>
        </p:spPr>
      </p:sp>
      <p:sp>
        <p:nvSpPr>
          <p:cNvPr id="196611" name="Huomautusten paikkamerkki 2"/>
          <p:cNvSpPr>
            <a:spLocks noGrp="1"/>
          </p:cNvSpPr>
          <p:nvPr>
            <p:ph type="body" idx="1"/>
          </p:nvPr>
        </p:nvSpPr>
        <p:spPr>
          <a:noFill/>
          <a:ln/>
        </p:spPr>
        <p:txBody>
          <a:bodyPr/>
          <a:lstStyle/>
          <a:p>
            <a:pPr eaLnBrk="1" hangingPunct="1"/>
            <a:endParaRPr lang="fi-FI" smtClean="0"/>
          </a:p>
        </p:txBody>
      </p:sp>
      <p:sp>
        <p:nvSpPr>
          <p:cNvPr id="196612" name="Dian numeron paikkamerkki 3"/>
          <p:cNvSpPr>
            <a:spLocks noGrp="1"/>
          </p:cNvSpPr>
          <p:nvPr>
            <p:ph type="sldNum" sz="quarter" idx="5"/>
          </p:nvPr>
        </p:nvSpPr>
        <p:spPr>
          <a:noFill/>
        </p:spPr>
        <p:txBody>
          <a:bodyPr/>
          <a:lstStyle/>
          <a:p>
            <a:fld id="{A18B0AD2-5933-4B48-A11F-2BE7404B3066}" type="slidenum">
              <a:rPr lang="fi-FI" smtClean="0"/>
              <a:pPr/>
              <a:t>48</a:t>
            </a:fld>
            <a:endParaRPr lang="fi-FI" smtClean="0"/>
          </a:p>
        </p:txBody>
      </p:sp>
    </p:spTree>
    <p:extLst>
      <p:ext uri="{BB962C8B-B14F-4D97-AF65-F5344CB8AC3E}">
        <p14:creationId xmlns:p14="http://schemas.microsoft.com/office/powerpoint/2010/main" val="701145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Dian kuvan paikkamerkki 1"/>
          <p:cNvSpPr>
            <a:spLocks noGrp="1" noRot="1" noChangeAspect="1" noTextEdit="1"/>
          </p:cNvSpPr>
          <p:nvPr>
            <p:ph type="sldImg"/>
          </p:nvPr>
        </p:nvSpPr>
        <p:spPr>
          <a:ln/>
        </p:spPr>
      </p:sp>
      <p:sp>
        <p:nvSpPr>
          <p:cNvPr id="198659" name="Huomautusten paikkamerkki 2"/>
          <p:cNvSpPr>
            <a:spLocks noGrp="1"/>
          </p:cNvSpPr>
          <p:nvPr>
            <p:ph type="body" idx="1"/>
          </p:nvPr>
        </p:nvSpPr>
        <p:spPr>
          <a:noFill/>
          <a:ln/>
        </p:spPr>
        <p:txBody>
          <a:bodyPr/>
          <a:lstStyle/>
          <a:p>
            <a:pPr eaLnBrk="1" hangingPunct="1"/>
            <a:endParaRPr lang="fi-FI" smtClean="0"/>
          </a:p>
        </p:txBody>
      </p:sp>
      <p:sp>
        <p:nvSpPr>
          <p:cNvPr id="198660" name="Dian numeron paikkamerkki 3"/>
          <p:cNvSpPr>
            <a:spLocks noGrp="1"/>
          </p:cNvSpPr>
          <p:nvPr>
            <p:ph type="sldNum" sz="quarter" idx="5"/>
          </p:nvPr>
        </p:nvSpPr>
        <p:spPr>
          <a:noFill/>
        </p:spPr>
        <p:txBody>
          <a:bodyPr/>
          <a:lstStyle/>
          <a:p>
            <a:fld id="{1198E35F-6D2D-4D87-B74D-259F843F4AFB}" type="slidenum">
              <a:rPr lang="fi-FI" smtClean="0"/>
              <a:pPr/>
              <a:t>49</a:t>
            </a:fld>
            <a:endParaRPr lang="fi-FI" smtClean="0"/>
          </a:p>
        </p:txBody>
      </p:sp>
    </p:spTree>
    <p:extLst>
      <p:ext uri="{BB962C8B-B14F-4D97-AF65-F5344CB8AC3E}">
        <p14:creationId xmlns:p14="http://schemas.microsoft.com/office/powerpoint/2010/main" val="3681063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Dian kuvan paikkamerkki 1"/>
          <p:cNvSpPr>
            <a:spLocks noGrp="1" noRot="1" noChangeAspect="1" noTextEdit="1"/>
          </p:cNvSpPr>
          <p:nvPr>
            <p:ph type="sldImg"/>
          </p:nvPr>
        </p:nvSpPr>
        <p:spPr>
          <a:ln/>
        </p:spPr>
      </p:sp>
      <p:sp>
        <p:nvSpPr>
          <p:cNvPr id="199683" name="Huomautusten paikkamerkki 2"/>
          <p:cNvSpPr>
            <a:spLocks noGrp="1"/>
          </p:cNvSpPr>
          <p:nvPr>
            <p:ph type="body" idx="1"/>
          </p:nvPr>
        </p:nvSpPr>
        <p:spPr>
          <a:noFill/>
          <a:ln/>
        </p:spPr>
        <p:txBody>
          <a:bodyPr/>
          <a:lstStyle/>
          <a:p>
            <a:pPr eaLnBrk="1" hangingPunct="1"/>
            <a:endParaRPr lang="fi-FI" smtClean="0"/>
          </a:p>
        </p:txBody>
      </p:sp>
      <p:sp>
        <p:nvSpPr>
          <p:cNvPr id="199684" name="Dian numeron paikkamerkki 3"/>
          <p:cNvSpPr>
            <a:spLocks noGrp="1"/>
          </p:cNvSpPr>
          <p:nvPr>
            <p:ph type="sldNum" sz="quarter" idx="5"/>
          </p:nvPr>
        </p:nvSpPr>
        <p:spPr>
          <a:noFill/>
        </p:spPr>
        <p:txBody>
          <a:bodyPr/>
          <a:lstStyle/>
          <a:p>
            <a:fld id="{FC674796-E862-4E6D-983A-BF3C9F7372AD}" type="slidenum">
              <a:rPr lang="fi-FI" smtClean="0"/>
              <a:pPr/>
              <a:t>50</a:t>
            </a:fld>
            <a:endParaRPr lang="fi-FI" smtClean="0"/>
          </a:p>
        </p:txBody>
      </p:sp>
    </p:spTree>
    <p:extLst>
      <p:ext uri="{BB962C8B-B14F-4D97-AF65-F5344CB8AC3E}">
        <p14:creationId xmlns:p14="http://schemas.microsoft.com/office/powerpoint/2010/main" val="219023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Dian kuvan paikkamerkki 1"/>
          <p:cNvSpPr>
            <a:spLocks noGrp="1" noRot="1" noChangeAspect="1" noTextEdit="1"/>
          </p:cNvSpPr>
          <p:nvPr>
            <p:ph type="sldImg"/>
          </p:nvPr>
        </p:nvSpPr>
        <p:spPr>
          <a:ln/>
        </p:spPr>
      </p:sp>
      <p:sp>
        <p:nvSpPr>
          <p:cNvPr id="200707" name="Huomautusten paikkamerkki 2"/>
          <p:cNvSpPr>
            <a:spLocks noGrp="1"/>
          </p:cNvSpPr>
          <p:nvPr>
            <p:ph type="body" idx="1"/>
          </p:nvPr>
        </p:nvSpPr>
        <p:spPr>
          <a:noFill/>
          <a:ln/>
        </p:spPr>
        <p:txBody>
          <a:bodyPr/>
          <a:lstStyle/>
          <a:p>
            <a:pPr eaLnBrk="1" hangingPunct="1"/>
            <a:endParaRPr lang="fi-FI" smtClean="0"/>
          </a:p>
        </p:txBody>
      </p:sp>
      <p:sp>
        <p:nvSpPr>
          <p:cNvPr id="200708" name="Dian numeron paikkamerkki 3"/>
          <p:cNvSpPr>
            <a:spLocks noGrp="1"/>
          </p:cNvSpPr>
          <p:nvPr>
            <p:ph type="sldNum" sz="quarter" idx="5"/>
          </p:nvPr>
        </p:nvSpPr>
        <p:spPr>
          <a:noFill/>
        </p:spPr>
        <p:txBody>
          <a:bodyPr/>
          <a:lstStyle/>
          <a:p>
            <a:fld id="{0E57D0B7-2314-45CD-9D96-F9A9032D7061}" type="slidenum">
              <a:rPr lang="fi-FI" smtClean="0"/>
              <a:pPr/>
              <a:t>51</a:t>
            </a:fld>
            <a:endParaRPr lang="fi-FI" smtClean="0"/>
          </a:p>
        </p:txBody>
      </p:sp>
    </p:spTree>
    <p:extLst>
      <p:ext uri="{BB962C8B-B14F-4D97-AF65-F5344CB8AC3E}">
        <p14:creationId xmlns:p14="http://schemas.microsoft.com/office/powerpoint/2010/main" val="493085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Dian kuvan paikkamerkki 1"/>
          <p:cNvSpPr>
            <a:spLocks noGrp="1" noRot="1" noChangeAspect="1" noTextEdit="1"/>
          </p:cNvSpPr>
          <p:nvPr>
            <p:ph type="sldImg"/>
          </p:nvPr>
        </p:nvSpPr>
        <p:spPr>
          <a:ln/>
        </p:spPr>
      </p:sp>
      <p:sp>
        <p:nvSpPr>
          <p:cNvPr id="201731" name="Huomautusten paikkamerkki 2"/>
          <p:cNvSpPr>
            <a:spLocks noGrp="1"/>
          </p:cNvSpPr>
          <p:nvPr>
            <p:ph type="body" idx="1"/>
          </p:nvPr>
        </p:nvSpPr>
        <p:spPr>
          <a:noFill/>
          <a:ln/>
        </p:spPr>
        <p:txBody>
          <a:bodyPr/>
          <a:lstStyle/>
          <a:p>
            <a:pPr eaLnBrk="1" hangingPunct="1"/>
            <a:endParaRPr lang="fi-FI" smtClean="0"/>
          </a:p>
        </p:txBody>
      </p:sp>
      <p:sp>
        <p:nvSpPr>
          <p:cNvPr id="201732" name="Dian numeron paikkamerkki 3"/>
          <p:cNvSpPr>
            <a:spLocks noGrp="1"/>
          </p:cNvSpPr>
          <p:nvPr>
            <p:ph type="sldNum" sz="quarter" idx="5"/>
          </p:nvPr>
        </p:nvSpPr>
        <p:spPr>
          <a:noFill/>
        </p:spPr>
        <p:txBody>
          <a:bodyPr/>
          <a:lstStyle/>
          <a:p>
            <a:fld id="{A3559DE7-7C61-494F-8BB7-34C59D2BD482}" type="slidenum">
              <a:rPr lang="fi-FI" smtClean="0"/>
              <a:pPr/>
              <a:t>52</a:t>
            </a:fld>
            <a:endParaRPr lang="fi-FI" smtClean="0"/>
          </a:p>
        </p:txBody>
      </p:sp>
    </p:spTree>
    <p:extLst>
      <p:ext uri="{BB962C8B-B14F-4D97-AF65-F5344CB8AC3E}">
        <p14:creationId xmlns:p14="http://schemas.microsoft.com/office/powerpoint/2010/main" val="2438670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Dian kuvan paikkamerkki 1"/>
          <p:cNvSpPr>
            <a:spLocks noGrp="1" noRot="1" noChangeAspect="1" noTextEdit="1"/>
          </p:cNvSpPr>
          <p:nvPr>
            <p:ph type="sldImg"/>
          </p:nvPr>
        </p:nvSpPr>
        <p:spPr>
          <a:ln/>
        </p:spPr>
      </p:sp>
      <p:sp>
        <p:nvSpPr>
          <p:cNvPr id="202755" name="Huomautusten paikkamerkki 2"/>
          <p:cNvSpPr>
            <a:spLocks noGrp="1"/>
          </p:cNvSpPr>
          <p:nvPr>
            <p:ph type="body" idx="1"/>
          </p:nvPr>
        </p:nvSpPr>
        <p:spPr>
          <a:noFill/>
          <a:ln/>
        </p:spPr>
        <p:txBody>
          <a:bodyPr/>
          <a:lstStyle/>
          <a:p>
            <a:pPr eaLnBrk="1" hangingPunct="1"/>
            <a:endParaRPr lang="fi-FI" smtClean="0"/>
          </a:p>
        </p:txBody>
      </p:sp>
      <p:sp>
        <p:nvSpPr>
          <p:cNvPr id="202756" name="Dian numeron paikkamerkki 3"/>
          <p:cNvSpPr>
            <a:spLocks noGrp="1"/>
          </p:cNvSpPr>
          <p:nvPr>
            <p:ph type="sldNum" sz="quarter" idx="5"/>
          </p:nvPr>
        </p:nvSpPr>
        <p:spPr>
          <a:noFill/>
        </p:spPr>
        <p:txBody>
          <a:bodyPr/>
          <a:lstStyle/>
          <a:p>
            <a:fld id="{1D029AA7-F95F-4EEF-9C22-7546FD747F05}" type="slidenum">
              <a:rPr lang="fi-FI" smtClean="0"/>
              <a:pPr/>
              <a:t>53</a:t>
            </a:fld>
            <a:endParaRPr lang="fi-FI" smtClean="0"/>
          </a:p>
        </p:txBody>
      </p:sp>
    </p:spTree>
    <p:extLst>
      <p:ext uri="{BB962C8B-B14F-4D97-AF65-F5344CB8AC3E}">
        <p14:creationId xmlns:p14="http://schemas.microsoft.com/office/powerpoint/2010/main" val="1641918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Dian kuvan paikkamerkki 1"/>
          <p:cNvSpPr>
            <a:spLocks noGrp="1" noRot="1" noChangeAspect="1" noTextEdit="1"/>
          </p:cNvSpPr>
          <p:nvPr>
            <p:ph type="sldImg"/>
          </p:nvPr>
        </p:nvSpPr>
        <p:spPr>
          <a:ln/>
        </p:spPr>
      </p:sp>
      <p:sp>
        <p:nvSpPr>
          <p:cNvPr id="203779" name="Huomautusten paikkamerkki 2"/>
          <p:cNvSpPr>
            <a:spLocks noGrp="1"/>
          </p:cNvSpPr>
          <p:nvPr>
            <p:ph type="body" idx="1"/>
          </p:nvPr>
        </p:nvSpPr>
        <p:spPr>
          <a:noFill/>
          <a:ln/>
        </p:spPr>
        <p:txBody>
          <a:bodyPr/>
          <a:lstStyle/>
          <a:p>
            <a:pPr eaLnBrk="1" hangingPunct="1"/>
            <a:endParaRPr lang="fi-FI" smtClean="0"/>
          </a:p>
        </p:txBody>
      </p:sp>
      <p:sp>
        <p:nvSpPr>
          <p:cNvPr id="203780" name="Dian numeron paikkamerkki 3"/>
          <p:cNvSpPr>
            <a:spLocks noGrp="1"/>
          </p:cNvSpPr>
          <p:nvPr>
            <p:ph type="sldNum" sz="quarter" idx="5"/>
          </p:nvPr>
        </p:nvSpPr>
        <p:spPr>
          <a:noFill/>
        </p:spPr>
        <p:txBody>
          <a:bodyPr/>
          <a:lstStyle/>
          <a:p>
            <a:fld id="{43FE7D84-4E50-4FF8-B38B-23E7D9895C4C}" type="slidenum">
              <a:rPr lang="fi-FI" smtClean="0"/>
              <a:pPr/>
              <a:t>54</a:t>
            </a:fld>
            <a:endParaRPr lang="fi-FI" smtClean="0"/>
          </a:p>
        </p:txBody>
      </p:sp>
    </p:spTree>
    <p:extLst>
      <p:ext uri="{BB962C8B-B14F-4D97-AF65-F5344CB8AC3E}">
        <p14:creationId xmlns:p14="http://schemas.microsoft.com/office/powerpoint/2010/main" val="3332307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ian kuvan paikkamerkki 1"/>
          <p:cNvSpPr>
            <a:spLocks noGrp="1" noRot="1" noChangeAspect="1" noTextEdit="1"/>
          </p:cNvSpPr>
          <p:nvPr>
            <p:ph type="sldImg"/>
          </p:nvPr>
        </p:nvSpPr>
        <p:spPr>
          <a:ln/>
        </p:spPr>
      </p:sp>
      <p:sp>
        <p:nvSpPr>
          <p:cNvPr id="204803" name="Huomautusten paikkamerkki 2"/>
          <p:cNvSpPr>
            <a:spLocks noGrp="1"/>
          </p:cNvSpPr>
          <p:nvPr>
            <p:ph type="body" idx="1"/>
          </p:nvPr>
        </p:nvSpPr>
        <p:spPr>
          <a:noFill/>
          <a:ln/>
        </p:spPr>
        <p:txBody>
          <a:bodyPr/>
          <a:lstStyle/>
          <a:p>
            <a:pPr eaLnBrk="1" hangingPunct="1"/>
            <a:endParaRPr lang="fi-FI" smtClean="0"/>
          </a:p>
        </p:txBody>
      </p:sp>
      <p:sp>
        <p:nvSpPr>
          <p:cNvPr id="204804" name="Dian numeron paikkamerkki 3"/>
          <p:cNvSpPr>
            <a:spLocks noGrp="1"/>
          </p:cNvSpPr>
          <p:nvPr>
            <p:ph type="sldNum" sz="quarter" idx="5"/>
          </p:nvPr>
        </p:nvSpPr>
        <p:spPr>
          <a:noFill/>
        </p:spPr>
        <p:txBody>
          <a:bodyPr/>
          <a:lstStyle/>
          <a:p>
            <a:fld id="{9254F066-91B4-4999-B12F-8FF52AB6DE40}" type="slidenum">
              <a:rPr lang="fi-FI" smtClean="0"/>
              <a:pPr/>
              <a:t>55</a:t>
            </a:fld>
            <a:endParaRPr lang="fi-FI" smtClean="0"/>
          </a:p>
        </p:txBody>
      </p:sp>
    </p:spTree>
    <p:extLst>
      <p:ext uri="{BB962C8B-B14F-4D97-AF65-F5344CB8AC3E}">
        <p14:creationId xmlns:p14="http://schemas.microsoft.com/office/powerpoint/2010/main" val="42742988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ian kuvan paikkamerkki 1"/>
          <p:cNvSpPr>
            <a:spLocks noGrp="1" noRot="1" noChangeAspect="1" noTextEdit="1"/>
          </p:cNvSpPr>
          <p:nvPr>
            <p:ph type="sldImg"/>
          </p:nvPr>
        </p:nvSpPr>
        <p:spPr>
          <a:ln/>
        </p:spPr>
      </p:sp>
      <p:sp>
        <p:nvSpPr>
          <p:cNvPr id="205827" name="Huomautusten paikkamerkki 2"/>
          <p:cNvSpPr>
            <a:spLocks noGrp="1"/>
          </p:cNvSpPr>
          <p:nvPr>
            <p:ph type="body" idx="1"/>
          </p:nvPr>
        </p:nvSpPr>
        <p:spPr>
          <a:noFill/>
          <a:ln/>
        </p:spPr>
        <p:txBody>
          <a:bodyPr/>
          <a:lstStyle/>
          <a:p>
            <a:pPr eaLnBrk="1" hangingPunct="1"/>
            <a:endParaRPr lang="fi-FI" smtClean="0"/>
          </a:p>
        </p:txBody>
      </p:sp>
      <p:sp>
        <p:nvSpPr>
          <p:cNvPr id="205828" name="Dian numeron paikkamerkki 3"/>
          <p:cNvSpPr>
            <a:spLocks noGrp="1"/>
          </p:cNvSpPr>
          <p:nvPr>
            <p:ph type="sldNum" sz="quarter" idx="5"/>
          </p:nvPr>
        </p:nvSpPr>
        <p:spPr>
          <a:noFill/>
        </p:spPr>
        <p:txBody>
          <a:bodyPr/>
          <a:lstStyle/>
          <a:p>
            <a:fld id="{B3DBED76-83C3-4079-9644-514C3B8AD0FE}" type="slidenum">
              <a:rPr lang="fi-FI" smtClean="0"/>
              <a:pPr/>
              <a:t>56</a:t>
            </a:fld>
            <a:endParaRPr lang="fi-FI" smtClean="0"/>
          </a:p>
        </p:txBody>
      </p:sp>
    </p:spTree>
    <p:extLst>
      <p:ext uri="{BB962C8B-B14F-4D97-AF65-F5344CB8AC3E}">
        <p14:creationId xmlns:p14="http://schemas.microsoft.com/office/powerpoint/2010/main" val="107676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Dian kuvan paikkamerkki 1"/>
          <p:cNvSpPr>
            <a:spLocks noGrp="1" noRot="1" noChangeAspect="1" noTextEdit="1"/>
          </p:cNvSpPr>
          <p:nvPr>
            <p:ph type="sldImg"/>
          </p:nvPr>
        </p:nvSpPr>
        <p:spPr>
          <a:ln/>
        </p:spPr>
      </p:sp>
      <p:sp>
        <p:nvSpPr>
          <p:cNvPr id="158723" name="Huomautusten paikkamerkki 2"/>
          <p:cNvSpPr>
            <a:spLocks noGrp="1"/>
          </p:cNvSpPr>
          <p:nvPr>
            <p:ph type="body" idx="1"/>
          </p:nvPr>
        </p:nvSpPr>
        <p:spPr>
          <a:noFill/>
          <a:ln/>
        </p:spPr>
        <p:txBody>
          <a:bodyPr/>
          <a:lstStyle/>
          <a:p>
            <a:pPr eaLnBrk="1" hangingPunct="1"/>
            <a:endParaRPr lang="fi-FI" smtClean="0"/>
          </a:p>
        </p:txBody>
      </p:sp>
      <p:sp>
        <p:nvSpPr>
          <p:cNvPr id="158724" name="Dian numeron paikkamerkki 3"/>
          <p:cNvSpPr>
            <a:spLocks noGrp="1"/>
          </p:cNvSpPr>
          <p:nvPr>
            <p:ph type="sldNum" sz="quarter" idx="5"/>
          </p:nvPr>
        </p:nvSpPr>
        <p:spPr>
          <a:noFill/>
        </p:spPr>
        <p:txBody>
          <a:bodyPr/>
          <a:lstStyle/>
          <a:p>
            <a:fld id="{7EFBADF4-CB2A-4B1E-B976-BC78BD658298}" type="slidenum">
              <a:rPr lang="fi-FI" smtClean="0"/>
              <a:pPr/>
              <a:t>6</a:t>
            </a:fld>
            <a:endParaRPr lang="fi-FI" smtClean="0"/>
          </a:p>
        </p:txBody>
      </p:sp>
    </p:spTree>
    <p:extLst>
      <p:ext uri="{BB962C8B-B14F-4D97-AF65-F5344CB8AC3E}">
        <p14:creationId xmlns:p14="http://schemas.microsoft.com/office/powerpoint/2010/main" val="926199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ian kuvan paikkamerkki 1"/>
          <p:cNvSpPr>
            <a:spLocks noGrp="1" noRot="1" noChangeAspect="1" noTextEdit="1"/>
          </p:cNvSpPr>
          <p:nvPr>
            <p:ph type="sldImg"/>
          </p:nvPr>
        </p:nvSpPr>
        <p:spPr>
          <a:ln/>
        </p:spPr>
      </p:sp>
      <p:sp>
        <p:nvSpPr>
          <p:cNvPr id="206851" name="Huomautusten paikkamerkki 2"/>
          <p:cNvSpPr>
            <a:spLocks noGrp="1"/>
          </p:cNvSpPr>
          <p:nvPr>
            <p:ph type="body" idx="1"/>
          </p:nvPr>
        </p:nvSpPr>
        <p:spPr>
          <a:noFill/>
          <a:ln/>
        </p:spPr>
        <p:txBody>
          <a:bodyPr/>
          <a:lstStyle/>
          <a:p>
            <a:pPr eaLnBrk="1" hangingPunct="1"/>
            <a:endParaRPr lang="fi-FI" smtClean="0"/>
          </a:p>
        </p:txBody>
      </p:sp>
      <p:sp>
        <p:nvSpPr>
          <p:cNvPr id="206852" name="Dian numeron paikkamerkki 3"/>
          <p:cNvSpPr>
            <a:spLocks noGrp="1"/>
          </p:cNvSpPr>
          <p:nvPr>
            <p:ph type="sldNum" sz="quarter" idx="5"/>
          </p:nvPr>
        </p:nvSpPr>
        <p:spPr>
          <a:noFill/>
        </p:spPr>
        <p:txBody>
          <a:bodyPr/>
          <a:lstStyle/>
          <a:p>
            <a:fld id="{5A084045-E42B-4D50-B67E-87FBF52A1BED}" type="slidenum">
              <a:rPr lang="fi-FI" smtClean="0"/>
              <a:pPr/>
              <a:t>57</a:t>
            </a:fld>
            <a:endParaRPr lang="fi-FI" smtClean="0"/>
          </a:p>
        </p:txBody>
      </p:sp>
    </p:spTree>
    <p:extLst>
      <p:ext uri="{BB962C8B-B14F-4D97-AF65-F5344CB8AC3E}">
        <p14:creationId xmlns:p14="http://schemas.microsoft.com/office/powerpoint/2010/main" val="17377306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ian kuvan paikkamerkki 1"/>
          <p:cNvSpPr>
            <a:spLocks noGrp="1" noRot="1" noChangeAspect="1" noTextEdit="1"/>
          </p:cNvSpPr>
          <p:nvPr>
            <p:ph type="sldImg"/>
          </p:nvPr>
        </p:nvSpPr>
        <p:spPr>
          <a:ln/>
        </p:spPr>
      </p:sp>
      <p:sp>
        <p:nvSpPr>
          <p:cNvPr id="207875" name="Huomautusten paikkamerkki 2"/>
          <p:cNvSpPr>
            <a:spLocks noGrp="1"/>
          </p:cNvSpPr>
          <p:nvPr>
            <p:ph type="body" idx="1"/>
          </p:nvPr>
        </p:nvSpPr>
        <p:spPr>
          <a:noFill/>
          <a:ln/>
        </p:spPr>
        <p:txBody>
          <a:bodyPr/>
          <a:lstStyle/>
          <a:p>
            <a:pPr eaLnBrk="1" hangingPunct="1"/>
            <a:endParaRPr lang="fi-FI" smtClean="0"/>
          </a:p>
        </p:txBody>
      </p:sp>
      <p:sp>
        <p:nvSpPr>
          <p:cNvPr id="207876" name="Dian numeron paikkamerkki 3"/>
          <p:cNvSpPr>
            <a:spLocks noGrp="1"/>
          </p:cNvSpPr>
          <p:nvPr>
            <p:ph type="sldNum" sz="quarter" idx="5"/>
          </p:nvPr>
        </p:nvSpPr>
        <p:spPr>
          <a:noFill/>
        </p:spPr>
        <p:txBody>
          <a:bodyPr/>
          <a:lstStyle/>
          <a:p>
            <a:fld id="{4D699A8E-3FF3-4BA9-8338-F9564B7F24C4}" type="slidenum">
              <a:rPr lang="fi-FI" smtClean="0"/>
              <a:pPr/>
              <a:t>58</a:t>
            </a:fld>
            <a:endParaRPr lang="fi-FI" smtClean="0"/>
          </a:p>
        </p:txBody>
      </p:sp>
    </p:spTree>
    <p:extLst>
      <p:ext uri="{BB962C8B-B14F-4D97-AF65-F5344CB8AC3E}">
        <p14:creationId xmlns:p14="http://schemas.microsoft.com/office/powerpoint/2010/main" val="2057360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Dian kuvan paikkamerkki 1"/>
          <p:cNvSpPr>
            <a:spLocks noGrp="1" noRot="1" noChangeAspect="1" noTextEdit="1"/>
          </p:cNvSpPr>
          <p:nvPr>
            <p:ph type="sldImg"/>
          </p:nvPr>
        </p:nvSpPr>
        <p:spPr>
          <a:ln/>
        </p:spPr>
      </p:sp>
      <p:sp>
        <p:nvSpPr>
          <p:cNvPr id="208899" name="Huomautusten paikkamerkki 2"/>
          <p:cNvSpPr>
            <a:spLocks noGrp="1"/>
          </p:cNvSpPr>
          <p:nvPr>
            <p:ph type="body" idx="1"/>
          </p:nvPr>
        </p:nvSpPr>
        <p:spPr>
          <a:noFill/>
          <a:ln/>
        </p:spPr>
        <p:txBody>
          <a:bodyPr/>
          <a:lstStyle/>
          <a:p>
            <a:pPr eaLnBrk="1" hangingPunct="1"/>
            <a:endParaRPr lang="fi-FI" smtClean="0"/>
          </a:p>
        </p:txBody>
      </p:sp>
      <p:sp>
        <p:nvSpPr>
          <p:cNvPr id="208900" name="Dian numeron paikkamerkki 3"/>
          <p:cNvSpPr>
            <a:spLocks noGrp="1"/>
          </p:cNvSpPr>
          <p:nvPr>
            <p:ph type="sldNum" sz="quarter" idx="5"/>
          </p:nvPr>
        </p:nvSpPr>
        <p:spPr>
          <a:noFill/>
        </p:spPr>
        <p:txBody>
          <a:bodyPr/>
          <a:lstStyle/>
          <a:p>
            <a:fld id="{D3271A27-8D12-42B6-BDD0-26B2BDB15C0B}" type="slidenum">
              <a:rPr lang="fi-FI" smtClean="0"/>
              <a:pPr/>
              <a:t>59</a:t>
            </a:fld>
            <a:endParaRPr lang="fi-FI" smtClean="0"/>
          </a:p>
        </p:txBody>
      </p:sp>
    </p:spTree>
    <p:extLst>
      <p:ext uri="{BB962C8B-B14F-4D97-AF65-F5344CB8AC3E}">
        <p14:creationId xmlns:p14="http://schemas.microsoft.com/office/powerpoint/2010/main" val="3707922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A8EDB2BB-7E4E-403C-9B28-6CE80773CB9E}" type="slidenum">
              <a:rPr lang="fi-FI" smtClean="0"/>
              <a:pPr/>
              <a:t>60</a:t>
            </a:fld>
            <a:endParaRPr lang="fi-FI"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fi-FI" smtClean="0"/>
              <a:t>TÄMÄ MENEE NÄIN: impulssi etenee eteis-kammiorajalla olevaan eteiskammiosolmukkeeseen ja siitä edelleen eteis-kammiokimppua pitkin kammioiden lihasseinämiin –KAMMIOT SUPISTUVAT --- Sitten eteiskammioläpät sulkeutuvat ja estävät veren paluun eteisiin. Kammio – valtimoläpät puolestaan avautuvat ja verta työntyy molemmista kammioista suuriin valtimoihin</a:t>
            </a:r>
          </a:p>
        </p:txBody>
      </p:sp>
    </p:spTree>
    <p:extLst>
      <p:ext uri="{BB962C8B-B14F-4D97-AF65-F5344CB8AC3E}">
        <p14:creationId xmlns:p14="http://schemas.microsoft.com/office/powerpoint/2010/main" val="3391361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ian kuvan paikkamerkki 1"/>
          <p:cNvSpPr>
            <a:spLocks noGrp="1" noRot="1" noChangeAspect="1" noTextEdit="1"/>
          </p:cNvSpPr>
          <p:nvPr>
            <p:ph type="sldImg"/>
          </p:nvPr>
        </p:nvSpPr>
        <p:spPr>
          <a:ln/>
        </p:spPr>
      </p:sp>
      <p:sp>
        <p:nvSpPr>
          <p:cNvPr id="210947" name="Huomautusten paikkamerkki 2"/>
          <p:cNvSpPr>
            <a:spLocks noGrp="1"/>
          </p:cNvSpPr>
          <p:nvPr>
            <p:ph type="body" idx="1"/>
          </p:nvPr>
        </p:nvSpPr>
        <p:spPr>
          <a:noFill/>
          <a:ln/>
        </p:spPr>
        <p:txBody>
          <a:bodyPr/>
          <a:lstStyle/>
          <a:p>
            <a:pPr eaLnBrk="1" hangingPunct="1"/>
            <a:endParaRPr lang="fi-FI" smtClean="0"/>
          </a:p>
        </p:txBody>
      </p:sp>
      <p:sp>
        <p:nvSpPr>
          <p:cNvPr id="210948" name="Dian numeron paikkamerkki 3"/>
          <p:cNvSpPr>
            <a:spLocks noGrp="1"/>
          </p:cNvSpPr>
          <p:nvPr>
            <p:ph type="sldNum" sz="quarter" idx="5"/>
          </p:nvPr>
        </p:nvSpPr>
        <p:spPr>
          <a:noFill/>
        </p:spPr>
        <p:txBody>
          <a:bodyPr/>
          <a:lstStyle/>
          <a:p>
            <a:fld id="{7132D2FF-B63A-4E6A-99DC-198D2E91E1CE}" type="slidenum">
              <a:rPr lang="fi-FI" smtClean="0"/>
              <a:pPr/>
              <a:t>61</a:t>
            </a:fld>
            <a:endParaRPr lang="fi-FI" smtClean="0"/>
          </a:p>
        </p:txBody>
      </p:sp>
    </p:spTree>
    <p:extLst>
      <p:ext uri="{BB962C8B-B14F-4D97-AF65-F5344CB8AC3E}">
        <p14:creationId xmlns:p14="http://schemas.microsoft.com/office/powerpoint/2010/main" val="26608196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Dian kuvan paikkamerkki 1"/>
          <p:cNvSpPr>
            <a:spLocks noGrp="1" noRot="1" noChangeAspect="1" noTextEdit="1"/>
          </p:cNvSpPr>
          <p:nvPr>
            <p:ph type="sldImg"/>
          </p:nvPr>
        </p:nvSpPr>
        <p:spPr>
          <a:ln/>
        </p:spPr>
      </p:sp>
      <p:sp>
        <p:nvSpPr>
          <p:cNvPr id="211971" name="Huomautusten paikkamerkki 2"/>
          <p:cNvSpPr>
            <a:spLocks noGrp="1"/>
          </p:cNvSpPr>
          <p:nvPr>
            <p:ph type="body" idx="1"/>
          </p:nvPr>
        </p:nvSpPr>
        <p:spPr>
          <a:noFill/>
          <a:ln/>
        </p:spPr>
        <p:txBody>
          <a:bodyPr/>
          <a:lstStyle/>
          <a:p>
            <a:pPr eaLnBrk="1" hangingPunct="1"/>
            <a:endParaRPr lang="fi-FI" smtClean="0"/>
          </a:p>
        </p:txBody>
      </p:sp>
      <p:sp>
        <p:nvSpPr>
          <p:cNvPr id="211972" name="Dian numeron paikkamerkki 3"/>
          <p:cNvSpPr>
            <a:spLocks noGrp="1"/>
          </p:cNvSpPr>
          <p:nvPr>
            <p:ph type="sldNum" sz="quarter" idx="5"/>
          </p:nvPr>
        </p:nvSpPr>
        <p:spPr>
          <a:noFill/>
        </p:spPr>
        <p:txBody>
          <a:bodyPr/>
          <a:lstStyle/>
          <a:p>
            <a:fld id="{FED60776-E6CB-4AC8-8173-84552A54F086}" type="slidenum">
              <a:rPr lang="fi-FI" smtClean="0"/>
              <a:pPr/>
              <a:t>62</a:t>
            </a:fld>
            <a:endParaRPr lang="fi-FI" smtClean="0"/>
          </a:p>
        </p:txBody>
      </p:sp>
    </p:spTree>
    <p:extLst>
      <p:ext uri="{BB962C8B-B14F-4D97-AF65-F5344CB8AC3E}">
        <p14:creationId xmlns:p14="http://schemas.microsoft.com/office/powerpoint/2010/main" val="2636579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ian kuvan paikkamerkki 1"/>
          <p:cNvSpPr>
            <a:spLocks noGrp="1" noRot="1" noChangeAspect="1" noTextEdit="1"/>
          </p:cNvSpPr>
          <p:nvPr>
            <p:ph type="sldImg"/>
          </p:nvPr>
        </p:nvSpPr>
        <p:spPr>
          <a:ln/>
        </p:spPr>
      </p:sp>
      <p:sp>
        <p:nvSpPr>
          <p:cNvPr id="212995" name="Huomautusten paikkamerkki 2"/>
          <p:cNvSpPr>
            <a:spLocks noGrp="1"/>
          </p:cNvSpPr>
          <p:nvPr>
            <p:ph type="body" idx="1"/>
          </p:nvPr>
        </p:nvSpPr>
        <p:spPr>
          <a:noFill/>
          <a:ln/>
        </p:spPr>
        <p:txBody>
          <a:bodyPr/>
          <a:lstStyle/>
          <a:p>
            <a:pPr eaLnBrk="1" hangingPunct="1"/>
            <a:endParaRPr lang="fi-FI" smtClean="0"/>
          </a:p>
        </p:txBody>
      </p:sp>
      <p:sp>
        <p:nvSpPr>
          <p:cNvPr id="212996" name="Dian numeron paikkamerkki 3"/>
          <p:cNvSpPr>
            <a:spLocks noGrp="1"/>
          </p:cNvSpPr>
          <p:nvPr>
            <p:ph type="sldNum" sz="quarter" idx="5"/>
          </p:nvPr>
        </p:nvSpPr>
        <p:spPr>
          <a:noFill/>
        </p:spPr>
        <p:txBody>
          <a:bodyPr/>
          <a:lstStyle/>
          <a:p>
            <a:fld id="{DE102A26-DDE1-4FD3-9304-62AF123E73B4}" type="slidenum">
              <a:rPr lang="fi-FI" smtClean="0"/>
              <a:pPr/>
              <a:t>63</a:t>
            </a:fld>
            <a:endParaRPr lang="fi-FI" smtClean="0"/>
          </a:p>
        </p:txBody>
      </p:sp>
    </p:spTree>
    <p:extLst>
      <p:ext uri="{BB962C8B-B14F-4D97-AF65-F5344CB8AC3E}">
        <p14:creationId xmlns:p14="http://schemas.microsoft.com/office/powerpoint/2010/main" val="409953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ian kuvan paikkamerkki 1"/>
          <p:cNvSpPr>
            <a:spLocks noGrp="1" noRot="1" noChangeAspect="1" noTextEdit="1"/>
          </p:cNvSpPr>
          <p:nvPr>
            <p:ph type="sldImg"/>
          </p:nvPr>
        </p:nvSpPr>
        <p:spPr>
          <a:ln/>
        </p:spPr>
      </p:sp>
      <p:sp>
        <p:nvSpPr>
          <p:cNvPr id="214019" name="Huomautusten paikkamerkki 2"/>
          <p:cNvSpPr>
            <a:spLocks noGrp="1"/>
          </p:cNvSpPr>
          <p:nvPr>
            <p:ph type="body" idx="1"/>
          </p:nvPr>
        </p:nvSpPr>
        <p:spPr>
          <a:noFill/>
          <a:ln/>
        </p:spPr>
        <p:txBody>
          <a:bodyPr/>
          <a:lstStyle/>
          <a:p>
            <a:pPr eaLnBrk="1" hangingPunct="1"/>
            <a:endParaRPr lang="fi-FI" smtClean="0"/>
          </a:p>
        </p:txBody>
      </p:sp>
      <p:sp>
        <p:nvSpPr>
          <p:cNvPr id="214020" name="Dian numeron paikkamerkki 3"/>
          <p:cNvSpPr>
            <a:spLocks noGrp="1"/>
          </p:cNvSpPr>
          <p:nvPr>
            <p:ph type="sldNum" sz="quarter" idx="5"/>
          </p:nvPr>
        </p:nvSpPr>
        <p:spPr>
          <a:noFill/>
        </p:spPr>
        <p:txBody>
          <a:bodyPr/>
          <a:lstStyle/>
          <a:p>
            <a:fld id="{E6C1701E-5E3A-4A0D-A8A0-4B874D7891BF}" type="slidenum">
              <a:rPr lang="fi-FI" smtClean="0"/>
              <a:pPr/>
              <a:t>64</a:t>
            </a:fld>
            <a:endParaRPr lang="fi-FI" smtClean="0"/>
          </a:p>
        </p:txBody>
      </p:sp>
    </p:spTree>
    <p:extLst>
      <p:ext uri="{BB962C8B-B14F-4D97-AF65-F5344CB8AC3E}">
        <p14:creationId xmlns:p14="http://schemas.microsoft.com/office/powerpoint/2010/main" val="3160375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ian kuvan paikkamerkki 1"/>
          <p:cNvSpPr>
            <a:spLocks noGrp="1" noRot="1" noChangeAspect="1" noTextEdit="1"/>
          </p:cNvSpPr>
          <p:nvPr>
            <p:ph type="sldImg"/>
          </p:nvPr>
        </p:nvSpPr>
        <p:spPr>
          <a:ln/>
        </p:spPr>
      </p:sp>
      <p:sp>
        <p:nvSpPr>
          <p:cNvPr id="215043" name="Huomautusten paikkamerkki 2"/>
          <p:cNvSpPr>
            <a:spLocks noGrp="1"/>
          </p:cNvSpPr>
          <p:nvPr>
            <p:ph type="body" idx="1"/>
          </p:nvPr>
        </p:nvSpPr>
        <p:spPr>
          <a:noFill/>
          <a:ln/>
        </p:spPr>
        <p:txBody>
          <a:bodyPr/>
          <a:lstStyle/>
          <a:p>
            <a:pPr eaLnBrk="1" hangingPunct="1"/>
            <a:endParaRPr lang="fi-FI" smtClean="0"/>
          </a:p>
        </p:txBody>
      </p:sp>
      <p:sp>
        <p:nvSpPr>
          <p:cNvPr id="215044" name="Dian numeron paikkamerkki 3"/>
          <p:cNvSpPr>
            <a:spLocks noGrp="1"/>
          </p:cNvSpPr>
          <p:nvPr>
            <p:ph type="sldNum" sz="quarter" idx="5"/>
          </p:nvPr>
        </p:nvSpPr>
        <p:spPr>
          <a:noFill/>
        </p:spPr>
        <p:txBody>
          <a:bodyPr/>
          <a:lstStyle/>
          <a:p>
            <a:fld id="{1B3E5E9A-958C-4E87-8D63-DE88D1191527}" type="slidenum">
              <a:rPr lang="fi-FI" smtClean="0"/>
              <a:pPr/>
              <a:t>65</a:t>
            </a:fld>
            <a:endParaRPr lang="fi-FI" smtClean="0"/>
          </a:p>
        </p:txBody>
      </p:sp>
    </p:spTree>
    <p:extLst>
      <p:ext uri="{BB962C8B-B14F-4D97-AF65-F5344CB8AC3E}">
        <p14:creationId xmlns:p14="http://schemas.microsoft.com/office/powerpoint/2010/main" val="6069850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ian kuvan paikkamerkki 1"/>
          <p:cNvSpPr>
            <a:spLocks noGrp="1" noRot="1" noChangeAspect="1" noTextEdit="1"/>
          </p:cNvSpPr>
          <p:nvPr>
            <p:ph type="sldImg"/>
          </p:nvPr>
        </p:nvSpPr>
        <p:spPr>
          <a:ln/>
        </p:spPr>
      </p:sp>
      <p:sp>
        <p:nvSpPr>
          <p:cNvPr id="216067" name="Huomautusten paikkamerkki 2"/>
          <p:cNvSpPr>
            <a:spLocks noGrp="1"/>
          </p:cNvSpPr>
          <p:nvPr>
            <p:ph type="body" idx="1"/>
          </p:nvPr>
        </p:nvSpPr>
        <p:spPr>
          <a:noFill/>
          <a:ln/>
        </p:spPr>
        <p:txBody>
          <a:bodyPr/>
          <a:lstStyle/>
          <a:p>
            <a:pPr eaLnBrk="1" hangingPunct="1"/>
            <a:endParaRPr lang="fi-FI" smtClean="0"/>
          </a:p>
        </p:txBody>
      </p:sp>
      <p:sp>
        <p:nvSpPr>
          <p:cNvPr id="216068" name="Dian numeron paikkamerkki 3"/>
          <p:cNvSpPr>
            <a:spLocks noGrp="1"/>
          </p:cNvSpPr>
          <p:nvPr>
            <p:ph type="sldNum" sz="quarter" idx="5"/>
          </p:nvPr>
        </p:nvSpPr>
        <p:spPr>
          <a:noFill/>
        </p:spPr>
        <p:txBody>
          <a:bodyPr/>
          <a:lstStyle/>
          <a:p>
            <a:fld id="{A677AC65-083F-477E-8955-3672C32C7422}" type="slidenum">
              <a:rPr lang="fi-FI" smtClean="0"/>
              <a:pPr/>
              <a:t>66</a:t>
            </a:fld>
            <a:endParaRPr lang="fi-FI" smtClean="0"/>
          </a:p>
        </p:txBody>
      </p:sp>
    </p:spTree>
    <p:extLst>
      <p:ext uri="{BB962C8B-B14F-4D97-AF65-F5344CB8AC3E}">
        <p14:creationId xmlns:p14="http://schemas.microsoft.com/office/powerpoint/2010/main" val="237712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Dian kuvan paikkamerkki 1"/>
          <p:cNvSpPr>
            <a:spLocks noGrp="1" noRot="1" noChangeAspect="1" noTextEdit="1"/>
          </p:cNvSpPr>
          <p:nvPr>
            <p:ph type="sldImg"/>
          </p:nvPr>
        </p:nvSpPr>
        <p:spPr>
          <a:ln/>
        </p:spPr>
      </p:sp>
      <p:sp>
        <p:nvSpPr>
          <p:cNvPr id="159747" name="Huomautusten paikkamerkki 2"/>
          <p:cNvSpPr>
            <a:spLocks noGrp="1"/>
          </p:cNvSpPr>
          <p:nvPr>
            <p:ph type="body" idx="1"/>
          </p:nvPr>
        </p:nvSpPr>
        <p:spPr>
          <a:noFill/>
          <a:ln/>
        </p:spPr>
        <p:txBody>
          <a:bodyPr/>
          <a:lstStyle/>
          <a:p>
            <a:pPr eaLnBrk="1" hangingPunct="1"/>
            <a:endParaRPr lang="fi-FI" smtClean="0"/>
          </a:p>
        </p:txBody>
      </p:sp>
      <p:sp>
        <p:nvSpPr>
          <p:cNvPr id="159748" name="Dian numeron paikkamerkki 3"/>
          <p:cNvSpPr>
            <a:spLocks noGrp="1"/>
          </p:cNvSpPr>
          <p:nvPr>
            <p:ph type="sldNum" sz="quarter" idx="5"/>
          </p:nvPr>
        </p:nvSpPr>
        <p:spPr>
          <a:noFill/>
        </p:spPr>
        <p:txBody>
          <a:bodyPr/>
          <a:lstStyle/>
          <a:p>
            <a:fld id="{F41E4563-9148-4569-9870-420FB188D84B}" type="slidenum">
              <a:rPr lang="fi-FI" smtClean="0"/>
              <a:pPr/>
              <a:t>7</a:t>
            </a:fld>
            <a:endParaRPr lang="fi-FI" smtClean="0"/>
          </a:p>
        </p:txBody>
      </p:sp>
    </p:spTree>
    <p:extLst>
      <p:ext uri="{BB962C8B-B14F-4D97-AF65-F5344CB8AC3E}">
        <p14:creationId xmlns:p14="http://schemas.microsoft.com/office/powerpoint/2010/main" val="1662911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Dian kuvan paikkamerkki 1"/>
          <p:cNvSpPr>
            <a:spLocks noGrp="1" noRot="1" noChangeAspect="1" noTextEdit="1"/>
          </p:cNvSpPr>
          <p:nvPr>
            <p:ph type="sldImg"/>
          </p:nvPr>
        </p:nvSpPr>
        <p:spPr>
          <a:ln/>
        </p:spPr>
      </p:sp>
      <p:sp>
        <p:nvSpPr>
          <p:cNvPr id="217091" name="Huomautusten paikkamerkki 2"/>
          <p:cNvSpPr>
            <a:spLocks noGrp="1"/>
          </p:cNvSpPr>
          <p:nvPr>
            <p:ph type="body" idx="1"/>
          </p:nvPr>
        </p:nvSpPr>
        <p:spPr>
          <a:noFill/>
          <a:ln/>
        </p:spPr>
        <p:txBody>
          <a:bodyPr/>
          <a:lstStyle/>
          <a:p>
            <a:pPr eaLnBrk="1" hangingPunct="1"/>
            <a:endParaRPr lang="fi-FI" smtClean="0"/>
          </a:p>
        </p:txBody>
      </p:sp>
      <p:sp>
        <p:nvSpPr>
          <p:cNvPr id="217092" name="Dian numeron paikkamerkki 3"/>
          <p:cNvSpPr>
            <a:spLocks noGrp="1"/>
          </p:cNvSpPr>
          <p:nvPr>
            <p:ph type="sldNum" sz="quarter" idx="5"/>
          </p:nvPr>
        </p:nvSpPr>
        <p:spPr>
          <a:noFill/>
        </p:spPr>
        <p:txBody>
          <a:bodyPr/>
          <a:lstStyle/>
          <a:p>
            <a:fld id="{AD2CE3EE-AC15-4313-B727-D65153C4BD8C}" type="slidenum">
              <a:rPr lang="fi-FI" smtClean="0"/>
              <a:pPr/>
              <a:t>67</a:t>
            </a:fld>
            <a:endParaRPr lang="fi-FI" smtClean="0"/>
          </a:p>
        </p:txBody>
      </p:sp>
    </p:spTree>
    <p:extLst>
      <p:ext uri="{BB962C8B-B14F-4D97-AF65-F5344CB8AC3E}">
        <p14:creationId xmlns:p14="http://schemas.microsoft.com/office/powerpoint/2010/main" val="836744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ian kuvan paikkamerkki 1"/>
          <p:cNvSpPr>
            <a:spLocks noGrp="1" noRot="1" noChangeAspect="1" noTextEdit="1"/>
          </p:cNvSpPr>
          <p:nvPr>
            <p:ph type="sldImg"/>
          </p:nvPr>
        </p:nvSpPr>
        <p:spPr>
          <a:ln/>
        </p:spPr>
      </p:sp>
      <p:sp>
        <p:nvSpPr>
          <p:cNvPr id="218115" name="Huomautusten paikkamerkki 2"/>
          <p:cNvSpPr>
            <a:spLocks noGrp="1"/>
          </p:cNvSpPr>
          <p:nvPr>
            <p:ph type="body" idx="1"/>
          </p:nvPr>
        </p:nvSpPr>
        <p:spPr>
          <a:noFill/>
          <a:ln/>
        </p:spPr>
        <p:txBody>
          <a:bodyPr/>
          <a:lstStyle/>
          <a:p>
            <a:pPr eaLnBrk="1" hangingPunct="1"/>
            <a:endParaRPr lang="fi-FI" smtClean="0"/>
          </a:p>
        </p:txBody>
      </p:sp>
      <p:sp>
        <p:nvSpPr>
          <p:cNvPr id="218116" name="Dian numeron paikkamerkki 3"/>
          <p:cNvSpPr>
            <a:spLocks noGrp="1"/>
          </p:cNvSpPr>
          <p:nvPr>
            <p:ph type="sldNum" sz="quarter" idx="5"/>
          </p:nvPr>
        </p:nvSpPr>
        <p:spPr>
          <a:noFill/>
        </p:spPr>
        <p:txBody>
          <a:bodyPr/>
          <a:lstStyle/>
          <a:p>
            <a:fld id="{41A02D3B-56F9-40E1-B474-39A45FA0E7E1}" type="slidenum">
              <a:rPr lang="fi-FI" smtClean="0"/>
              <a:pPr/>
              <a:t>68</a:t>
            </a:fld>
            <a:endParaRPr lang="fi-FI" smtClean="0"/>
          </a:p>
        </p:txBody>
      </p:sp>
    </p:spTree>
    <p:extLst>
      <p:ext uri="{BB962C8B-B14F-4D97-AF65-F5344CB8AC3E}">
        <p14:creationId xmlns:p14="http://schemas.microsoft.com/office/powerpoint/2010/main" val="3044309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39DF39F-542E-44A4-8B44-0F8EDA770BE4}" type="slidenum">
              <a:rPr lang="fi-FI" smtClean="0"/>
              <a:pPr/>
              <a:t>69</a:t>
            </a:fld>
            <a:endParaRPr lang="fi-FI"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fi-FI" smtClean="0"/>
              <a:t>Homeostaasi:::: Aineet siis vaihtuvat veren ja kudosten välillä hiussuonten seinämien läpi</a:t>
            </a:r>
          </a:p>
          <a:p>
            <a:pPr eaLnBrk="1" hangingPunct="1"/>
            <a:r>
              <a:rPr lang="fi-FI" smtClean="0"/>
              <a:t>osa verenkierron säätelystä on paikallista kudoshormonit, kudoksissa syntyneet aineet aineenvaihduntatuotteet (mm. hiilidioksidi säätelevät sitä toimintaa) </a:t>
            </a:r>
          </a:p>
        </p:txBody>
      </p:sp>
    </p:spTree>
    <p:extLst>
      <p:ext uri="{BB962C8B-B14F-4D97-AF65-F5344CB8AC3E}">
        <p14:creationId xmlns:p14="http://schemas.microsoft.com/office/powerpoint/2010/main" val="1337856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ian kuvan paikkamerkki 1"/>
          <p:cNvSpPr>
            <a:spLocks noGrp="1" noRot="1" noChangeAspect="1" noTextEdit="1"/>
          </p:cNvSpPr>
          <p:nvPr>
            <p:ph type="sldImg"/>
          </p:nvPr>
        </p:nvSpPr>
        <p:spPr>
          <a:ln/>
        </p:spPr>
      </p:sp>
      <p:sp>
        <p:nvSpPr>
          <p:cNvPr id="220163" name="Huomautusten paikkamerkki 2"/>
          <p:cNvSpPr>
            <a:spLocks noGrp="1"/>
          </p:cNvSpPr>
          <p:nvPr>
            <p:ph type="body" idx="1"/>
          </p:nvPr>
        </p:nvSpPr>
        <p:spPr>
          <a:noFill/>
          <a:ln/>
        </p:spPr>
        <p:txBody>
          <a:bodyPr/>
          <a:lstStyle/>
          <a:p>
            <a:pPr eaLnBrk="1" hangingPunct="1"/>
            <a:endParaRPr lang="fi-FI" smtClean="0"/>
          </a:p>
        </p:txBody>
      </p:sp>
      <p:sp>
        <p:nvSpPr>
          <p:cNvPr id="220164" name="Dian numeron paikkamerkki 3"/>
          <p:cNvSpPr>
            <a:spLocks noGrp="1"/>
          </p:cNvSpPr>
          <p:nvPr>
            <p:ph type="sldNum" sz="quarter" idx="5"/>
          </p:nvPr>
        </p:nvSpPr>
        <p:spPr>
          <a:noFill/>
        </p:spPr>
        <p:txBody>
          <a:bodyPr/>
          <a:lstStyle/>
          <a:p>
            <a:fld id="{2EF2DBCB-862A-4AE9-A1CA-206C6EB6566C}" type="slidenum">
              <a:rPr lang="fi-FI" smtClean="0"/>
              <a:pPr/>
              <a:t>70</a:t>
            </a:fld>
            <a:endParaRPr lang="fi-FI" smtClean="0"/>
          </a:p>
        </p:txBody>
      </p:sp>
    </p:spTree>
    <p:extLst>
      <p:ext uri="{BB962C8B-B14F-4D97-AF65-F5344CB8AC3E}">
        <p14:creationId xmlns:p14="http://schemas.microsoft.com/office/powerpoint/2010/main" val="3434563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ian kuvan paikkamerkki 1"/>
          <p:cNvSpPr>
            <a:spLocks noGrp="1" noRot="1" noChangeAspect="1" noTextEdit="1"/>
          </p:cNvSpPr>
          <p:nvPr>
            <p:ph type="sldImg"/>
          </p:nvPr>
        </p:nvSpPr>
        <p:spPr>
          <a:ln/>
        </p:spPr>
      </p:sp>
      <p:sp>
        <p:nvSpPr>
          <p:cNvPr id="221187" name="Huomautusten paikkamerkki 2"/>
          <p:cNvSpPr>
            <a:spLocks noGrp="1"/>
          </p:cNvSpPr>
          <p:nvPr>
            <p:ph type="body" idx="1"/>
          </p:nvPr>
        </p:nvSpPr>
        <p:spPr>
          <a:noFill/>
          <a:ln/>
        </p:spPr>
        <p:txBody>
          <a:bodyPr/>
          <a:lstStyle/>
          <a:p>
            <a:pPr eaLnBrk="1" hangingPunct="1"/>
            <a:endParaRPr lang="fi-FI" smtClean="0"/>
          </a:p>
        </p:txBody>
      </p:sp>
      <p:sp>
        <p:nvSpPr>
          <p:cNvPr id="221188" name="Dian numeron paikkamerkki 3"/>
          <p:cNvSpPr>
            <a:spLocks noGrp="1"/>
          </p:cNvSpPr>
          <p:nvPr>
            <p:ph type="sldNum" sz="quarter" idx="5"/>
          </p:nvPr>
        </p:nvSpPr>
        <p:spPr>
          <a:noFill/>
        </p:spPr>
        <p:txBody>
          <a:bodyPr/>
          <a:lstStyle/>
          <a:p>
            <a:fld id="{0A66E34E-C208-430A-AE72-1F9FC01D5112}" type="slidenum">
              <a:rPr lang="fi-FI" smtClean="0"/>
              <a:pPr/>
              <a:t>71</a:t>
            </a:fld>
            <a:endParaRPr lang="fi-FI" smtClean="0"/>
          </a:p>
        </p:txBody>
      </p:sp>
    </p:spTree>
    <p:extLst>
      <p:ext uri="{BB962C8B-B14F-4D97-AF65-F5344CB8AC3E}">
        <p14:creationId xmlns:p14="http://schemas.microsoft.com/office/powerpoint/2010/main" val="3088168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Dian kuvan paikkamerkki 1"/>
          <p:cNvSpPr>
            <a:spLocks noGrp="1" noRot="1" noChangeAspect="1" noTextEdit="1"/>
          </p:cNvSpPr>
          <p:nvPr>
            <p:ph type="sldImg"/>
          </p:nvPr>
        </p:nvSpPr>
        <p:spPr>
          <a:ln/>
        </p:spPr>
      </p:sp>
      <p:sp>
        <p:nvSpPr>
          <p:cNvPr id="222211" name="Huomautusten paikkamerkki 2"/>
          <p:cNvSpPr>
            <a:spLocks noGrp="1"/>
          </p:cNvSpPr>
          <p:nvPr>
            <p:ph type="body" idx="1"/>
          </p:nvPr>
        </p:nvSpPr>
        <p:spPr>
          <a:noFill/>
          <a:ln/>
        </p:spPr>
        <p:txBody>
          <a:bodyPr/>
          <a:lstStyle/>
          <a:p>
            <a:pPr eaLnBrk="1" hangingPunct="1"/>
            <a:endParaRPr lang="fi-FI" smtClean="0"/>
          </a:p>
        </p:txBody>
      </p:sp>
      <p:sp>
        <p:nvSpPr>
          <p:cNvPr id="222212" name="Dian numeron paikkamerkki 3"/>
          <p:cNvSpPr>
            <a:spLocks noGrp="1"/>
          </p:cNvSpPr>
          <p:nvPr>
            <p:ph type="sldNum" sz="quarter" idx="5"/>
          </p:nvPr>
        </p:nvSpPr>
        <p:spPr>
          <a:noFill/>
        </p:spPr>
        <p:txBody>
          <a:bodyPr/>
          <a:lstStyle/>
          <a:p>
            <a:fld id="{806D4B72-EA62-4B01-9BF9-A4BBF186A3AA}" type="slidenum">
              <a:rPr lang="fi-FI" smtClean="0"/>
              <a:pPr/>
              <a:t>72</a:t>
            </a:fld>
            <a:endParaRPr lang="fi-FI" smtClean="0"/>
          </a:p>
        </p:txBody>
      </p:sp>
    </p:spTree>
    <p:extLst>
      <p:ext uri="{BB962C8B-B14F-4D97-AF65-F5344CB8AC3E}">
        <p14:creationId xmlns:p14="http://schemas.microsoft.com/office/powerpoint/2010/main" val="21038277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Dian kuvan paikkamerkki 1"/>
          <p:cNvSpPr>
            <a:spLocks noGrp="1" noRot="1" noChangeAspect="1" noTextEdit="1"/>
          </p:cNvSpPr>
          <p:nvPr>
            <p:ph type="sldImg"/>
          </p:nvPr>
        </p:nvSpPr>
        <p:spPr>
          <a:ln/>
        </p:spPr>
      </p:sp>
      <p:sp>
        <p:nvSpPr>
          <p:cNvPr id="223235" name="Huomautusten paikkamerkki 2"/>
          <p:cNvSpPr>
            <a:spLocks noGrp="1"/>
          </p:cNvSpPr>
          <p:nvPr>
            <p:ph type="body" idx="1"/>
          </p:nvPr>
        </p:nvSpPr>
        <p:spPr>
          <a:noFill/>
          <a:ln/>
        </p:spPr>
        <p:txBody>
          <a:bodyPr/>
          <a:lstStyle/>
          <a:p>
            <a:pPr eaLnBrk="1" hangingPunct="1"/>
            <a:endParaRPr lang="fi-FI" smtClean="0"/>
          </a:p>
        </p:txBody>
      </p:sp>
      <p:sp>
        <p:nvSpPr>
          <p:cNvPr id="223236" name="Dian numeron paikkamerkki 3"/>
          <p:cNvSpPr>
            <a:spLocks noGrp="1"/>
          </p:cNvSpPr>
          <p:nvPr>
            <p:ph type="sldNum" sz="quarter" idx="5"/>
          </p:nvPr>
        </p:nvSpPr>
        <p:spPr>
          <a:noFill/>
        </p:spPr>
        <p:txBody>
          <a:bodyPr/>
          <a:lstStyle/>
          <a:p>
            <a:fld id="{503B9A96-4BE4-4C9C-9409-B89FBA7A45B1}" type="slidenum">
              <a:rPr lang="fi-FI" smtClean="0"/>
              <a:pPr/>
              <a:t>73</a:t>
            </a:fld>
            <a:endParaRPr lang="fi-FI" smtClean="0"/>
          </a:p>
        </p:txBody>
      </p:sp>
    </p:spTree>
    <p:extLst>
      <p:ext uri="{BB962C8B-B14F-4D97-AF65-F5344CB8AC3E}">
        <p14:creationId xmlns:p14="http://schemas.microsoft.com/office/powerpoint/2010/main" val="10299196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ian kuvan paikkamerkki 1"/>
          <p:cNvSpPr>
            <a:spLocks noGrp="1" noRot="1" noChangeAspect="1" noTextEdit="1"/>
          </p:cNvSpPr>
          <p:nvPr>
            <p:ph type="sldImg"/>
          </p:nvPr>
        </p:nvSpPr>
        <p:spPr>
          <a:ln/>
        </p:spPr>
      </p:sp>
      <p:sp>
        <p:nvSpPr>
          <p:cNvPr id="224259" name="Huomautusten paikkamerkki 2"/>
          <p:cNvSpPr>
            <a:spLocks noGrp="1"/>
          </p:cNvSpPr>
          <p:nvPr>
            <p:ph type="body" idx="1"/>
          </p:nvPr>
        </p:nvSpPr>
        <p:spPr>
          <a:noFill/>
          <a:ln/>
        </p:spPr>
        <p:txBody>
          <a:bodyPr/>
          <a:lstStyle/>
          <a:p>
            <a:endParaRPr lang="fi-FI" smtClean="0"/>
          </a:p>
        </p:txBody>
      </p:sp>
      <p:sp>
        <p:nvSpPr>
          <p:cNvPr id="224260" name="Dian numeron paikkamerkki 3"/>
          <p:cNvSpPr>
            <a:spLocks noGrp="1"/>
          </p:cNvSpPr>
          <p:nvPr>
            <p:ph type="sldNum" sz="quarter" idx="5"/>
          </p:nvPr>
        </p:nvSpPr>
        <p:spPr>
          <a:noFill/>
        </p:spPr>
        <p:txBody>
          <a:bodyPr/>
          <a:lstStyle/>
          <a:p>
            <a:fld id="{D4EEC4C3-15B2-477D-9C86-D36F11C8871B}" type="slidenum">
              <a:rPr lang="fi-FI" smtClean="0"/>
              <a:pPr/>
              <a:t>74</a:t>
            </a:fld>
            <a:endParaRPr lang="fi-FI" smtClean="0"/>
          </a:p>
        </p:txBody>
      </p:sp>
    </p:spTree>
    <p:extLst>
      <p:ext uri="{BB962C8B-B14F-4D97-AF65-F5344CB8AC3E}">
        <p14:creationId xmlns:p14="http://schemas.microsoft.com/office/powerpoint/2010/main" val="41671894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44DA7766-20FC-40DA-99DC-F7D1BE06B48C}" type="slidenum">
              <a:rPr lang="fi-FI" smtClean="0"/>
              <a:pPr/>
              <a:t>75</a:t>
            </a:fld>
            <a:endParaRPr lang="fi-FI"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r>
              <a:rPr lang="fi-FI" smtClean="0"/>
              <a:t>tätä pitää selittää oppilaille…..</a:t>
            </a:r>
          </a:p>
        </p:txBody>
      </p:sp>
    </p:spTree>
    <p:extLst>
      <p:ext uri="{BB962C8B-B14F-4D97-AF65-F5344CB8AC3E}">
        <p14:creationId xmlns:p14="http://schemas.microsoft.com/office/powerpoint/2010/main" val="37595618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Dian kuvan paikkamerkki 1"/>
          <p:cNvSpPr>
            <a:spLocks noGrp="1" noRot="1" noChangeAspect="1" noTextEdit="1"/>
          </p:cNvSpPr>
          <p:nvPr>
            <p:ph type="sldImg"/>
          </p:nvPr>
        </p:nvSpPr>
        <p:spPr>
          <a:ln/>
        </p:spPr>
      </p:sp>
      <p:sp>
        <p:nvSpPr>
          <p:cNvPr id="226307" name="Huomautusten paikkamerkki 2"/>
          <p:cNvSpPr>
            <a:spLocks noGrp="1"/>
          </p:cNvSpPr>
          <p:nvPr>
            <p:ph type="body" idx="1"/>
          </p:nvPr>
        </p:nvSpPr>
        <p:spPr>
          <a:noFill/>
          <a:ln/>
        </p:spPr>
        <p:txBody>
          <a:bodyPr/>
          <a:lstStyle/>
          <a:p>
            <a:endParaRPr lang="fi-FI" smtClean="0"/>
          </a:p>
        </p:txBody>
      </p:sp>
      <p:sp>
        <p:nvSpPr>
          <p:cNvPr id="226308" name="Dian numeron paikkamerkki 3"/>
          <p:cNvSpPr>
            <a:spLocks noGrp="1"/>
          </p:cNvSpPr>
          <p:nvPr>
            <p:ph type="sldNum" sz="quarter" idx="5"/>
          </p:nvPr>
        </p:nvSpPr>
        <p:spPr>
          <a:noFill/>
        </p:spPr>
        <p:txBody>
          <a:bodyPr/>
          <a:lstStyle/>
          <a:p>
            <a:fld id="{3B5770C0-3571-458A-AD90-BECDCA862CE3}" type="slidenum">
              <a:rPr lang="fi-FI" smtClean="0"/>
              <a:pPr/>
              <a:t>76</a:t>
            </a:fld>
            <a:endParaRPr lang="fi-FI" smtClean="0"/>
          </a:p>
        </p:txBody>
      </p:sp>
    </p:spTree>
    <p:extLst>
      <p:ext uri="{BB962C8B-B14F-4D97-AF65-F5344CB8AC3E}">
        <p14:creationId xmlns:p14="http://schemas.microsoft.com/office/powerpoint/2010/main" val="328122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Dian kuvan paikkamerkki 1"/>
          <p:cNvSpPr>
            <a:spLocks noGrp="1" noRot="1" noChangeAspect="1" noTextEdit="1"/>
          </p:cNvSpPr>
          <p:nvPr>
            <p:ph type="sldImg"/>
          </p:nvPr>
        </p:nvSpPr>
        <p:spPr>
          <a:ln/>
        </p:spPr>
      </p:sp>
      <p:sp>
        <p:nvSpPr>
          <p:cNvPr id="160771" name="Huomautusten paikkamerkki 2"/>
          <p:cNvSpPr>
            <a:spLocks noGrp="1"/>
          </p:cNvSpPr>
          <p:nvPr>
            <p:ph type="body" idx="1"/>
          </p:nvPr>
        </p:nvSpPr>
        <p:spPr>
          <a:noFill/>
          <a:ln/>
        </p:spPr>
        <p:txBody>
          <a:bodyPr/>
          <a:lstStyle/>
          <a:p>
            <a:pPr eaLnBrk="1" hangingPunct="1"/>
            <a:endParaRPr lang="fi-FI" smtClean="0"/>
          </a:p>
        </p:txBody>
      </p:sp>
      <p:sp>
        <p:nvSpPr>
          <p:cNvPr id="160772" name="Dian numeron paikkamerkki 3"/>
          <p:cNvSpPr>
            <a:spLocks noGrp="1"/>
          </p:cNvSpPr>
          <p:nvPr>
            <p:ph type="sldNum" sz="quarter" idx="5"/>
          </p:nvPr>
        </p:nvSpPr>
        <p:spPr>
          <a:noFill/>
        </p:spPr>
        <p:txBody>
          <a:bodyPr/>
          <a:lstStyle/>
          <a:p>
            <a:fld id="{D62D4A00-6C10-45CD-A20B-4BF187564ACF}" type="slidenum">
              <a:rPr lang="fi-FI" smtClean="0"/>
              <a:pPr/>
              <a:t>9</a:t>
            </a:fld>
            <a:endParaRPr lang="fi-FI" smtClean="0"/>
          </a:p>
        </p:txBody>
      </p:sp>
    </p:spTree>
    <p:extLst>
      <p:ext uri="{BB962C8B-B14F-4D97-AF65-F5344CB8AC3E}">
        <p14:creationId xmlns:p14="http://schemas.microsoft.com/office/powerpoint/2010/main" val="3513426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Dian kuvan paikkamerkki 1"/>
          <p:cNvSpPr>
            <a:spLocks noGrp="1" noRot="1" noChangeAspect="1" noTextEdit="1"/>
          </p:cNvSpPr>
          <p:nvPr>
            <p:ph type="sldImg"/>
          </p:nvPr>
        </p:nvSpPr>
        <p:spPr>
          <a:ln/>
        </p:spPr>
      </p:sp>
      <p:sp>
        <p:nvSpPr>
          <p:cNvPr id="227331" name="Huomautusten paikkamerkki 2"/>
          <p:cNvSpPr>
            <a:spLocks noGrp="1"/>
          </p:cNvSpPr>
          <p:nvPr>
            <p:ph type="body" idx="1"/>
          </p:nvPr>
        </p:nvSpPr>
        <p:spPr>
          <a:noFill/>
          <a:ln/>
        </p:spPr>
        <p:txBody>
          <a:bodyPr/>
          <a:lstStyle/>
          <a:p>
            <a:pPr eaLnBrk="1" hangingPunct="1"/>
            <a:endParaRPr lang="fi-FI" smtClean="0"/>
          </a:p>
        </p:txBody>
      </p:sp>
      <p:sp>
        <p:nvSpPr>
          <p:cNvPr id="227332" name="Dian numeron paikkamerkki 3"/>
          <p:cNvSpPr>
            <a:spLocks noGrp="1"/>
          </p:cNvSpPr>
          <p:nvPr>
            <p:ph type="sldNum" sz="quarter" idx="5"/>
          </p:nvPr>
        </p:nvSpPr>
        <p:spPr>
          <a:noFill/>
        </p:spPr>
        <p:txBody>
          <a:bodyPr/>
          <a:lstStyle/>
          <a:p>
            <a:fld id="{3E13B8AA-8CAF-46E3-BA28-959B004A3A30}" type="slidenum">
              <a:rPr lang="fi-FI" smtClean="0"/>
              <a:pPr/>
              <a:t>77</a:t>
            </a:fld>
            <a:endParaRPr lang="fi-FI" smtClean="0"/>
          </a:p>
        </p:txBody>
      </p:sp>
    </p:spTree>
    <p:extLst>
      <p:ext uri="{BB962C8B-B14F-4D97-AF65-F5344CB8AC3E}">
        <p14:creationId xmlns:p14="http://schemas.microsoft.com/office/powerpoint/2010/main" val="6161197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Dian kuvan paikkamerkki 1"/>
          <p:cNvSpPr>
            <a:spLocks noGrp="1" noRot="1" noChangeAspect="1" noTextEdit="1"/>
          </p:cNvSpPr>
          <p:nvPr>
            <p:ph type="sldImg"/>
          </p:nvPr>
        </p:nvSpPr>
        <p:spPr>
          <a:ln/>
        </p:spPr>
      </p:sp>
      <p:sp>
        <p:nvSpPr>
          <p:cNvPr id="228355" name="Huomautusten paikkamerkki 2"/>
          <p:cNvSpPr>
            <a:spLocks noGrp="1"/>
          </p:cNvSpPr>
          <p:nvPr>
            <p:ph type="body" idx="1"/>
          </p:nvPr>
        </p:nvSpPr>
        <p:spPr>
          <a:noFill/>
          <a:ln/>
        </p:spPr>
        <p:txBody>
          <a:bodyPr/>
          <a:lstStyle/>
          <a:p>
            <a:pPr eaLnBrk="1" hangingPunct="1"/>
            <a:endParaRPr lang="fi-FI" smtClean="0"/>
          </a:p>
        </p:txBody>
      </p:sp>
      <p:sp>
        <p:nvSpPr>
          <p:cNvPr id="228356" name="Dian numeron paikkamerkki 3"/>
          <p:cNvSpPr>
            <a:spLocks noGrp="1"/>
          </p:cNvSpPr>
          <p:nvPr>
            <p:ph type="sldNum" sz="quarter" idx="5"/>
          </p:nvPr>
        </p:nvSpPr>
        <p:spPr>
          <a:noFill/>
        </p:spPr>
        <p:txBody>
          <a:bodyPr/>
          <a:lstStyle/>
          <a:p>
            <a:fld id="{4823A668-D7C8-453D-98B0-9977DF21F5D3}" type="slidenum">
              <a:rPr lang="fi-FI" smtClean="0"/>
              <a:pPr/>
              <a:t>78</a:t>
            </a:fld>
            <a:endParaRPr lang="fi-FI" smtClean="0"/>
          </a:p>
        </p:txBody>
      </p:sp>
    </p:spTree>
    <p:extLst>
      <p:ext uri="{BB962C8B-B14F-4D97-AF65-F5344CB8AC3E}">
        <p14:creationId xmlns:p14="http://schemas.microsoft.com/office/powerpoint/2010/main" val="19610083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Dian kuvan paikkamerkki 1"/>
          <p:cNvSpPr>
            <a:spLocks noGrp="1" noRot="1" noChangeAspect="1" noTextEdit="1"/>
          </p:cNvSpPr>
          <p:nvPr>
            <p:ph type="sldImg"/>
          </p:nvPr>
        </p:nvSpPr>
        <p:spPr>
          <a:ln/>
        </p:spPr>
      </p:sp>
      <p:sp>
        <p:nvSpPr>
          <p:cNvPr id="229379" name="Huomautusten paikkamerkki 2"/>
          <p:cNvSpPr>
            <a:spLocks noGrp="1"/>
          </p:cNvSpPr>
          <p:nvPr>
            <p:ph type="body" idx="1"/>
          </p:nvPr>
        </p:nvSpPr>
        <p:spPr>
          <a:noFill/>
          <a:ln/>
        </p:spPr>
        <p:txBody>
          <a:bodyPr/>
          <a:lstStyle/>
          <a:p>
            <a:pPr eaLnBrk="1" hangingPunct="1"/>
            <a:endParaRPr lang="fi-FI" smtClean="0"/>
          </a:p>
        </p:txBody>
      </p:sp>
      <p:sp>
        <p:nvSpPr>
          <p:cNvPr id="229380" name="Dian numeron paikkamerkki 3"/>
          <p:cNvSpPr>
            <a:spLocks noGrp="1"/>
          </p:cNvSpPr>
          <p:nvPr>
            <p:ph type="sldNum" sz="quarter" idx="5"/>
          </p:nvPr>
        </p:nvSpPr>
        <p:spPr>
          <a:noFill/>
        </p:spPr>
        <p:txBody>
          <a:bodyPr/>
          <a:lstStyle/>
          <a:p>
            <a:fld id="{0799B11C-0AAC-420B-9CB0-8E75CDFAB9CF}" type="slidenum">
              <a:rPr lang="fi-FI" smtClean="0"/>
              <a:pPr/>
              <a:t>79</a:t>
            </a:fld>
            <a:endParaRPr lang="fi-FI" smtClean="0"/>
          </a:p>
        </p:txBody>
      </p:sp>
    </p:spTree>
    <p:extLst>
      <p:ext uri="{BB962C8B-B14F-4D97-AF65-F5344CB8AC3E}">
        <p14:creationId xmlns:p14="http://schemas.microsoft.com/office/powerpoint/2010/main" val="28037479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Dian kuvan paikkamerkki 1"/>
          <p:cNvSpPr>
            <a:spLocks noGrp="1" noRot="1" noChangeAspect="1" noTextEdit="1"/>
          </p:cNvSpPr>
          <p:nvPr>
            <p:ph type="sldImg"/>
          </p:nvPr>
        </p:nvSpPr>
        <p:spPr>
          <a:ln/>
        </p:spPr>
      </p:sp>
      <p:sp>
        <p:nvSpPr>
          <p:cNvPr id="230403" name="Huomautusten paikkamerkki 2"/>
          <p:cNvSpPr>
            <a:spLocks noGrp="1"/>
          </p:cNvSpPr>
          <p:nvPr>
            <p:ph type="body" idx="1"/>
          </p:nvPr>
        </p:nvSpPr>
        <p:spPr>
          <a:noFill/>
          <a:ln/>
        </p:spPr>
        <p:txBody>
          <a:bodyPr/>
          <a:lstStyle/>
          <a:p>
            <a:pPr eaLnBrk="1" hangingPunct="1"/>
            <a:endParaRPr lang="fi-FI" smtClean="0"/>
          </a:p>
        </p:txBody>
      </p:sp>
      <p:sp>
        <p:nvSpPr>
          <p:cNvPr id="230404" name="Dian numeron paikkamerkki 3"/>
          <p:cNvSpPr>
            <a:spLocks noGrp="1"/>
          </p:cNvSpPr>
          <p:nvPr>
            <p:ph type="sldNum" sz="quarter" idx="5"/>
          </p:nvPr>
        </p:nvSpPr>
        <p:spPr>
          <a:noFill/>
        </p:spPr>
        <p:txBody>
          <a:bodyPr/>
          <a:lstStyle/>
          <a:p>
            <a:fld id="{22ED3F7F-B375-4B88-B3CD-E034BF43D547}" type="slidenum">
              <a:rPr lang="fi-FI" smtClean="0"/>
              <a:pPr/>
              <a:t>80</a:t>
            </a:fld>
            <a:endParaRPr lang="fi-FI" smtClean="0"/>
          </a:p>
        </p:txBody>
      </p:sp>
    </p:spTree>
    <p:extLst>
      <p:ext uri="{BB962C8B-B14F-4D97-AF65-F5344CB8AC3E}">
        <p14:creationId xmlns:p14="http://schemas.microsoft.com/office/powerpoint/2010/main" val="4065858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Dian kuvan paikkamerkki 1"/>
          <p:cNvSpPr>
            <a:spLocks noGrp="1" noRot="1" noChangeAspect="1" noTextEdit="1"/>
          </p:cNvSpPr>
          <p:nvPr>
            <p:ph type="sldImg"/>
          </p:nvPr>
        </p:nvSpPr>
        <p:spPr>
          <a:ln/>
        </p:spPr>
      </p:sp>
      <p:sp>
        <p:nvSpPr>
          <p:cNvPr id="231427" name="Huomautusten paikkamerkki 2"/>
          <p:cNvSpPr>
            <a:spLocks noGrp="1"/>
          </p:cNvSpPr>
          <p:nvPr>
            <p:ph type="body" idx="1"/>
          </p:nvPr>
        </p:nvSpPr>
        <p:spPr>
          <a:noFill/>
          <a:ln/>
        </p:spPr>
        <p:txBody>
          <a:bodyPr/>
          <a:lstStyle/>
          <a:p>
            <a:pPr eaLnBrk="1" hangingPunct="1"/>
            <a:endParaRPr lang="fi-FI" smtClean="0"/>
          </a:p>
        </p:txBody>
      </p:sp>
      <p:sp>
        <p:nvSpPr>
          <p:cNvPr id="231428" name="Dian numeron paikkamerkki 3"/>
          <p:cNvSpPr>
            <a:spLocks noGrp="1"/>
          </p:cNvSpPr>
          <p:nvPr>
            <p:ph type="sldNum" sz="quarter" idx="5"/>
          </p:nvPr>
        </p:nvSpPr>
        <p:spPr>
          <a:noFill/>
        </p:spPr>
        <p:txBody>
          <a:bodyPr/>
          <a:lstStyle/>
          <a:p>
            <a:fld id="{3BB10F94-9BD1-4B04-B46C-4447897663E4}" type="slidenum">
              <a:rPr lang="fi-FI" smtClean="0"/>
              <a:pPr/>
              <a:t>81</a:t>
            </a:fld>
            <a:endParaRPr lang="fi-FI" smtClean="0"/>
          </a:p>
        </p:txBody>
      </p:sp>
    </p:spTree>
    <p:extLst>
      <p:ext uri="{BB962C8B-B14F-4D97-AF65-F5344CB8AC3E}">
        <p14:creationId xmlns:p14="http://schemas.microsoft.com/office/powerpoint/2010/main" val="24950706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Dian kuvan paikkamerkki 1"/>
          <p:cNvSpPr>
            <a:spLocks noGrp="1" noRot="1" noChangeAspect="1" noTextEdit="1"/>
          </p:cNvSpPr>
          <p:nvPr>
            <p:ph type="sldImg"/>
          </p:nvPr>
        </p:nvSpPr>
        <p:spPr>
          <a:ln/>
        </p:spPr>
      </p:sp>
      <p:sp>
        <p:nvSpPr>
          <p:cNvPr id="232451" name="Huomautusten paikkamerkki 2"/>
          <p:cNvSpPr>
            <a:spLocks noGrp="1"/>
          </p:cNvSpPr>
          <p:nvPr>
            <p:ph type="body" idx="1"/>
          </p:nvPr>
        </p:nvSpPr>
        <p:spPr>
          <a:noFill/>
          <a:ln/>
        </p:spPr>
        <p:txBody>
          <a:bodyPr/>
          <a:lstStyle/>
          <a:p>
            <a:pPr eaLnBrk="1" hangingPunct="1"/>
            <a:endParaRPr lang="fi-FI" smtClean="0"/>
          </a:p>
        </p:txBody>
      </p:sp>
      <p:sp>
        <p:nvSpPr>
          <p:cNvPr id="232452" name="Dian numeron paikkamerkki 3"/>
          <p:cNvSpPr>
            <a:spLocks noGrp="1"/>
          </p:cNvSpPr>
          <p:nvPr>
            <p:ph type="sldNum" sz="quarter" idx="5"/>
          </p:nvPr>
        </p:nvSpPr>
        <p:spPr>
          <a:noFill/>
        </p:spPr>
        <p:txBody>
          <a:bodyPr/>
          <a:lstStyle/>
          <a:p>
            <a:fld id="{3925B0F3-CFE7-4B4F-BF3C-D6EAA6509B17}" type="slidenum">
              <a:rPr lang="fi-FI" smtClean="0"/>
              <a:pPr/>
              <a:t>82</a:t>
            </a:fld>
            <a:endParaRPr lang="fi-FI" smtClean="0"/>
          </a:p>
        </p:txBody>
      </p:sp>
    </p:spTree>
    <p:extLst>
      <p:ext uri="{BB962C8B-B14F-4D97-AF65-F5344CB8AC3E}">
        <p14:creationId xmlns:p14="http://schemas.microsoft.com/office/powerpoint/2010/main" val="5945922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Dian kuvan paikkamerkki 1"/>
          <p:cNvSpPr>
            <a:spLocks noGrp="1" noRot="1" noChangeAspect="1" noTextEdit="1"/>
          </p:cNvSpPr>
          <p:nvPr>
            <p:ph type="sldImg"/>
          </p:nvPr>
        </p:nvSpPr>
        <p:spPr>
          <a:ln/>
        </p:spPr>
      </p:sp>
      <p:sp>
        <p:nvSpPr>
          <p:cNvPr id="233475" name="Huomautusten paikkamerkki 2"/>
          <p:cNvSpPr>
            <a:spLocks noGrp="1"/>
          </p:cNvSpPr>
          <p:nvPr>
            <p:ph type="body" idx="1"/>
          </p:nvPr>
        </p:nvSpPr>
        <p:spPr>
          <a:noFill/>
          <a:ln/>
        </p:spPr>
        <p:txBody>
          <a:bodyPr/>
          <a:lstStyle/>
          <a:p>
            <a:pPr eaLnBrk="1" hangingPunct="1"/>
            <a:endParaRPr lang="fi-FI" smtClean="0"/>
          </a:p>
        </p:txBody>
      </p:sp>
      <p:sp>
        <p:nvSpPr>
          <p:cNvPr id="233476" name="Dian numeron paikkamerkki 3"/>
          <p:cNvSpPr>
            <a:spLocks noGrp="1"/>
          </p:cNvSpPr>
          <p:nvPr>
            <p:ph type="sldNum" sz="quarter" idx="5"/>
          </p:nvPr>
        </p:nvSpPr>
        <p:spPr>
          <a:noFill/>
        </p:spPr>
        <p:txBody>
          <a:bodyPr/>
          <a:lstStyle/>
          <a:p>
            <a:fld id="{46F8CCD5-5BD8-427C-99D6-46234E8FAB31}" type="slidenum">
              <a:rPr lang="fi-FI" smtClean="0"/>
              <a:pPr/>
              <a:t>83</a:t>
            </a:fld>
            <a:endParaRPr lang="fi-FI" smtClean="0"/>
          </a:p>
        </p:txBody>
      </p:sp>
    </p:spTree>
    <p:extLst>
      <p:ext uri="{BB962C8B-B14F-4D97-AF65-F5344CB8AC3E}">
        <p14:creationId xmlns:p14="http://schemas.microsoft.com/office/powerpoint/2010/main" val="15910255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Dian kuvan paikkamerkki 1"/>
          <p:cNvSpPr>
            <a:spLocks noGrp="1" noRot="1" noChangeAspect="1" noTextEdit="1"/>
          </p:cNvSpPr>
          <p:nvPr>
            <p:ph type="sldImg"/>
          </p:nvPr>
        </p:nvSpPr>
        <p:spPr>
          <a:ln/>
        </p:spPr>
      </p:sp>
      <p:sp>
        <p:nvSpPr>
          <p:cNvPr id="234499" name="Huomautusten paikkamerkki 2"/>
          <p:cNvSpPr>
            <a:spLocks noGrp="1"/>
          </p:cNvSpPr>
          <p:nvPr>
            <p:ph type="body" idx="1"/>
          </p:nvPr>
        </p:nvSpPr>
        <p:spPr>
          <a:noFill/>
          <a:ln/>
        </p:spPr>
        <p:txBody>
          <a:bodyPr/>
          <a:lstStyle/>
          <a:p>
            <a:pPr eaLnBrk="1" hangingPunct="1"/>
            <a:endParaRPr lang="fi-FI" smtClean="0"/>
          </a:p>
        </p:txBody>
      </p:sp>
      <p:sp>
        <p:nvSpPr>
          <p:cNvPr id="234500" name="Dian numeron paikkamerkki 3"/>
          <p:cNvSpPr>
            <a:spLocks noGrp="1"/>
          </p:cNvSpPr>
          <p:nvPr>
            <p:ph type="sldNum" sz="quarter" idx="5"/>
          </p:nvPr>
        </p:nvSpPr>
        <p:spPr>
          <a:noFill/>
        </p:spPr>
        <p:txBody>
          <a:bodyPr/>
          <a:lstStyle/>
          <a:p>
            <a:fld id="{A1C07A33-F0B3-4A95-AC27-EB4C1C94A27A}" type="slidenum">
              <a:rPr lang="fi-FI" smtClean="0"/>
              <a:pPr/>
              <a:t>84</a:t>
            </a:fld>
            <a:endParaRPr lang="fi-FI" smtClean="0"/>
          </a:p>
        </p:txBody>
      </p:sp>
    </p:spTree>
    <p:extLst>
      <p:ext uri="{BB962C8B-B14F-4D97-AF65-F5344CB8AC3E}">
        <p14:creationId xmlns:p14="http://schemas.microsoft.com/office/powerpoint/2010/main" val="25532216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Dian kuvan paikkamerkki 1"/>
          <p:cNvSpPr>
            <a:spLocks noGrp="1" noRot="1" noChangeAspect="1" noTextEdit="1"/>
          </p:cNvSpPr>
          <p:nvPr>
            <p:ph type="sldImg"/>
          </p:nvPr>
        </p:nvSpPr>
        <p:spPr>
          <a:ln/>
        </p:spPr>
      </p:sp>
      <p:sp>
        <p:nvSpPr>
          <p:cNvPr id="235523" name="Huomautusten paikkamerkki 2"/>
          <p:cNvSpPr>
            <a:spLocks noGrp="1"/>
          </p:cNvSpPr>
          <p:nvPr>
            <p:ph type="body" idx="1"/>
          </p:nvPr>
        </p:nvSpPr>
        <p:spPr>
          <a:noFill/>
          <a:ln/>
        </p:spPr>
        <p:txBody>
          <a:bodyPr/>
          <a:lstStyle/>
          <a:p>
            <a:pPr eaLnBrk="1" hangingPunct="1"/>
            <a:endParaRPr lang="fi-FI" smtClean="0"/>
          </a:p>
        </p:txBody>
      </p:sp>
      <p:sp>
        <p:nvSpPr>
          <p:cNvPr id="235524" name="Dian numeron paikkamerkki 3"/>
          <p:cNvSpPr>
            <a:spLocks noGrp="1"/>
          </p:cNvSpPr>
          <p:nvPr>
            <p:ph type="sldNum" sz="quarter" idx="5"/>
          </p:nvPr>
        </p:nvSpPr>
        <p:spPr>
          <a:noFill/>
        </p:spPr>
        <p:txBody>
          <a:bodyPr/>
          <a:lstStyle/>
          <a:p>
            <a:fld id="{DA1BB064-DC18-461E-B20B-62C56BE6985B}" type="slidenum">
              <a:rPr lang="fi-FI" smtClean="0"/>
              <a:pPr/>
              <a:t>85</a:t>
            </a:fld>
            <a:endParaRPr lang="fi-FI" smtClean="0"/>
          </a:p>
        </p:txBody>
      </p:sp>
    </p:spTree>
    <p:extLst>
      <p:ext uri="{BB962C8B-B14F-4D97-AF65-F5344CB8AC3E}">
        <p14:creationId xmlns:p14="http://schemas.microsoft.com/office/powerpoint/2010/main" val="27849275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Dian kuvan paikkamerkki 1"/>
          <p:cNvSpPr>
            <a:spLocks noGrp="1" noRot="1" noChangeAspect="1" noTextEdit="1"/>
          </p:cNvSpPr>
          <p:nvPr>
            <p:ph type="sldImg"/>
          </p:nvPr>
        </p:nvSpPr>
        <p:spPr>
          <a:ln/>
        </p:spPr>
      </p:sp>
      <p:sp>
        <p:nvSpPr>
          <p:cNvPr id="236547" name="Huomautusten paikkamerkki 2"/>
          <p:cNvSpPr>
            <a:spLocks noGrp="1"/>
          </p:cNvSpPr>
          <p:nvPr>
            <p:ph type="body" idx="1"/>
          </p:nvPr>
        </p:nvSpPr>
        <p:spPr>
          <a:noFill/>
          <a:ln/>
        </p:spPr>
        <p:txBody>
          <a:bodyPr/>
          <a:lstStyle/>
          <a:p>
            <a:pPr eaLnBrk="1" hangingPunct="1"/>
            <a:endParaRPr lang="fi-FI" smtClean="0"/>
          </a:p>
        </p:txBody>
      </p:sp>
      <p:sp>
        <p:nvSpPr>
          <p:cNvPr id="236548" name="Dian numeron paikkamerkki 3"/>
          <p:cNvSpPr>
            <a:spLocks noGrp="1"/>
          </p:cNvSpPr>
          <p:nvPr>
            <p:ph type="sldNum" sz="quarter" idx="5"/>
          </p:nvPr>
        </p:nvSpPr>
        <p:spPr>
          <a:noFill/>
        </p:spPr>
        <p:txBody>
          <a:bodyPr/>
          <a:lstStyle/>
          <a:p>
            <a:fld id="{7FC3BE7E-010F-4024-8024-D0D5EF604E32}" type="slidenum">
              <a:rPr lang="fi-FI" smtClean="0"/>
              <a:pPr/>
              <a:t>86</a:t>
            </a:fld>
            <a:endParaRPr lang="fi-FI" smtClean="0"/>
          </a:p>
        </p:txBody>
      </p:sp>
    </p:spTree>
    <p:extLst>
      <p:ext uri="{BB962C8B-B14F-4D97-AF65-F5344CB8AC3E}">
        <p14:creationId xmlns:p14="http://schemas.microsoft.com/office/powerpoint/2010/main" val="400128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A5695F5-A225-4453-872F-315833B20012}" type="slidenum">
              <a:rPr lang="fi-FI" smtClean="0"/>
              <a:pPr/>
              <a:t>10</a:t>
            </a:fld>
            <a:endParaRPr lang="fi-FI"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fi-FI" smtClean="0"/>
              <a:t>Kudokset, ovat samankaltaisista soluista muodostuneita soluryhmiä. epiteelikudosta nimitetään sen toiminnan perusteella peitto, rauhas, imeytymis tai aistiepiteelikudokseksi. Peittoepiteeli muodostaa mm. ihon ja limakalvojen pintaosan. </a:t>
            </a:r>
            <a:r>
              <a:rPr lang="fi-FI" b="1" smtClean="0"/>
              <a:t>pintakudos voi myös erikoistua rauhasepiteeliksi, silloin se on erilaistunut suorittamaan omaa tehtäväänsä.</a:t>
            </a:r>
            <a:r>
              <a:rPr lang="fi-FI" smtClean="0"/>
              <a:t> mm. suolen seinämässä on imeytymisepiteeliä, jonka kautta siirtyy ainetta suolen sisällöstä vereen, Aistiepiteeli taas on esim. sisäkorvan kuuloepiteeliä, ja se on erikoistunut reagoimaan aistinärsykkeisiin.</a:t>
            </a:r>
          </a:p>
          <a:p>
            <a:pPr eaLnBrk="1" hangingPunct="1"/>
            <a:r>
              <a:rPr lang="fi-FI" smtClean="0"/>
              <a:t>Epiteelikudos voi uusiintua, mutta ei sisäkorvan aistiepiteelisolut vaan kun ne tuhoutuvat ne tuhoutuvat eikä ihminen enää kuule.</a:t>
            </a:r>
          </a:p>
          <a:p>
            <a:pPr eaLnBrk="1" hangingPunct="1"/>
            <a:endParaRPr lang="fi-FI" smtClean="0"/>
          </a:p>
        </p:txBody>
      </p:sp>
    </p:spTree>
    <p:extLst>
      <p:ext uri="{BB962C8B-B14F-4D97-AF65-F5344CB8AC3E}">
        <p14:creationId xmlns:p14="http://schemas.microsoft.com/office/powerpoint/2010/main" val="6296765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Dian kuvan paikkamerkki 1"/>
          <p:cNvSpPr>
            <a:spLocks noGrp="1" noRot="1" noChangeAspect="1" noTextEdit="1"/>
          </p:cNvSpPr>
          <p:nvPr>
            <p:ph type="sldImg"/>
          </p:nvPr>
        </p:nvSpPr>
        <p:spPr>
          <a:ln/>
        </p:spPr>
      </p:sp>
      <p:sp>
        <p:nvSpPr>
          <p:cNvPr id="237571" name="Huomautusten paikkamerkki 2"/>
          <p:cNvSpPr>
            <a:spLocks noGrp="1"/>
          </p:cNvSpPr>
          <p:nvPr>
            <p:ph type="body" idx="1"/>
          </p:nvPr>
        </p:nvSpPr>
        <p:spPr>
          <a:noFill/>
          <a:ln/>
        </p:spPr>
        <p:txBody>
          <a:bodyPr/>
          <a:lstStyle/>
          <a:p>
            <a:pPr eaLnBrk="1" hangingPunct="1"/>
            <a:endParaRPr lang="fi-FI" smtClean="0"/>
          </a:p>
        </p:txBody>
      </p:sp>
      <p:sp>
        <p:nvSpPr>
          <p:cNvPr id="237572" name="Dian numeron paikkamerkki 3"/>
          <p:cNvSpPr>
            <a:spLocks noGrp="1"/>
          </p:cNvSpPr>
          <p:nvPr>
            <p:ph type="sldNum" sz="quarter" idx="5"/>
          </p:nvPr>
        </p:nvSpPr>
        <p:spPr>
          <a:noFill/>
        </p:spPr>
        <p:txBody>
          <a:bodyPr/>
          <a:lstStyle/>
          <a:p>
            <a:fld id="{E7F00542-2127-42EB-896F-2930CACBD9BE}" type="slidenum">
              <a:rPr lang="fi-FI" smtClean="0"/>
              <a:pPr/>
              <a:t>88</a:t>
            </a:fld>
            <a:endParaRPr lang="fi-FI" smtClean="0"/>
          </a:p>
        </p:txBody>
      </p:sp>
    </p:spTree>
    <p:extLst>
      <p:ext uri="{BB962C8B-B14F-4D97-AF65-F5344CB8AC3E}">
        <p14:creationId xmlns:p14="http://schemas.microsoft.com/office/powerpoint/2010/main" val="14138978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ian kuvan paikkamerkki 1"/>
          <p:cNvSpPr>
            <a:spLocks noGrp="1" noRot="1" noChangeAspect="1" noTextEdit="1"/>
          </p:cNvSpPr>
          <p:nvPr>
            <p:ph type="sldImg"/>
          </p:nvPr>
        </p:nvSpPr>
        <p:spPr>
          <a:ln/>
        </p:spPr>
      </p:sp>
      <p:sp>
        <p:nvSpPr>
          <p:cNvPr id="238595" name="Huomautusten paikkamerkki 2"/>
          <p:cNvSpPr>
            <a:spLocks noGrp="1"/>
          </p:cNvSpPr>
          <p:nvPr>
            <p:ph type="body" idx="1"/>
          </p:nvPr>
        </p:nvSpPr>
        <p:spPr>
          <a:noFill/>
          <a:ln/>
        </p:spPr>
        <p:txBody>
          <a:bodyPr/>
          <a:lstStyle/>
          <a:p>
            <a:endParaRPr lang="fi-FI" smtClean="0"/>
          </a:p>
        </p:txBody>
      </p:sp>
      <p:sp>
        <p:nvSpPr>
          <p:cNvPr id="238596" name="Dian numeron paikkamerkki 3"/>
          <p:cNvSpPr>
            <a:spLocks noGrp="1"/>
          </p:cNvSpPr>
          <p:nvPr>
            <p:ph type="sldNum" sz="quarter" idx="5"/>
          </p:nvPr>
        </p:nvSpPr>
        <p:spPr>
          <a:noFill/>
        </p:spPr>
        <p:txBody>
          <a:bodyPr/>
          <a:lstStyle/>
          <a:p>
            <a:fld id="{53632CE1-B999-4A78-8373-7D378EBF72EF}" type="slidenum">
              <a:rPr lang="fi-FI" smtClean="0"/>
              <a:pPr/>
              <a:t>89</a:t>
            </a:fld>
            <a:endParaRPr lang="fi-FI" smtClean="0"/>
          </a:p>
        </p:txBody>
      </p:sp>
    </p:spTree>
    <p:extLst>
      <p:ext uri="{BB962C8B-B14F-4D97-AF65-F5344CB8AC3E}">
        <p14:creationId xmlns:p14="http://schemas.microsoft.com/office/powerpoint/2010/main" val="12415173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Dian kuvan paikkamerkki 1"/>
          <p:cNvSpPr>
            <a:spLocks noGrp="1" noRot="1" noChangeAspect="1" noTextEdit="1"/>
          </p:cNvSpPr>
          <p:nvPr>
            <p:ph type="sldImg"/>
          </p:nvPr>
        </p:nvSpPr>
        <p:spPr>
          <a:ln/>
        </p:spPr>
      </p:sp>
      <p:sp>
        <p:nvSpPr>
          <p:cNvPr id="239619" name="Huomautusten paikkamerkki 2"/>
          <p:cNvSpPr>
            <a:spLocks noGrp="1"/>
          </p:cNvSpPr>
          <p:nvPr>
            <p:ph type="body" idx="1"/>
          </p:nvPr>
        </p:nvSpPr>
        <p:spPr>
          <a:noFill/>
          <a:ln/>
        </p:spPr>
        <p:txBody>
          <a:bodyPr/>
          <a:lstStyle/>
          <a:p>
            <a:pPr eaLnBrk="1" hangingPunct="1"/>
            <a:endParaRPr lang="fi-FI" smtClean="0"/>
          </a:p>
        </p:txBody>
      </p:sp>
      <p:sp>
        <p:nvSpPr>
          <p:cNvPr id="239620" name="Dian numeron paikkamerkki 3"/>
          <p:cNvSpPr>
            <a:spLocks noGrp="1"/>
          </p:cNvSpPr>
          <p:nvPr>
            <p:ph type="sldNum" sz="quarter" idx="5"/>
          </p:nvPr>
        </p:nvSpPr>
        <p:spPr>
          <a:noFill/>
        </p:spPr>
        <p:txBody>
          <a:bodyPr/>
          <a:lstStyle/>
          <a:p>
            <a:fld id="{F2F30C85-0514-46EF-8B9F-BA2F35145064}" type="slidenum">
              <a:rPr lang="fi-FI" smtClean="0"/>
              <a:pPr/>
              <a:t>90</a:t>
            </a:fld>
            <a:endParaRPr lang="fi-FI" smtClean="0"/>
          </a:p>
        </p:txBody>
      </p:sp>
    </p:spTree>
    <p:extLst>
      <p:ext uri="{BB962C8B-B14F-4D97-AF65-F5344CB8AC3E}">
        <p14:creationId xmlns:p14="http://schemas.microsoft.com/office/powerpoint/2010/main" val="12251129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Dian kuvan paikkamerkki 1"/>
          <p:cNvSpPr>
            <a:spLocks noGrp="1" noRot="1" noChangeAspect="1" noTextEdit="1"/>
          </p:cNvSpPr>
          <p:nvPr>
            <p:ph type="sldImg"/>
          </p:nvPr>
        </p:nvSpPr>
        <p:spPr>
          <a:ln/>
        </p:spPr>
      </p:sp>
      <p:sp>
        <p:nvSpPr>
          <p:cNvPr id="240643" name="Huomautusten paikkamerkki 2"/>
          <p:cNvSpPr>
            <a:spLocks noGrp="1"/>
          </p:cNvSpPr>
          <p:nvPr>
            <p:ph type="body" idx="1"/>
          </p:nvPr>
        </p:nvSpPr>
        <p:spPr>
          <a:noFill/>
          <a:ln/>
        </p:spPr>
        <p:txBody>
          <a:bodyPr/>
          <a:lstStyle/>
          <a:p>
            <a:pPr eaLnBrk="1" hangingPunct="1"/>
            <a:endParaRPr lang="fi-FI" smtClean="0"/>
          </a:p>
        </p:txBody>
      </p:sp>
      <p:sp>
        <p:nvSpPr>
          <p:cNvPr id="240644" name="Dian numeron paikkamerkki 3"/>
          <p:cNvSpPr>
            <a:spLocks noGrp="1"/>
          </p:cNvSpPr>
          <p:nvPr>
            <p:ph type="sldNum" sz="quarter" idx="5"/>
          </p:nvPr>
        </p:nvSpPr>
        <p:spPr>
          <a:noFill/>
        </p:spPr>
        <p:txBody>
          <a:bodyPr/>
          <a:lstStyle/>
          <a:p>
            <a:fld id="{87E040D4-DBE2-44E1-8BF3-A91C1C7D9C5A}" type="slidenum">
              <a:rPr lang="fi-FI" smtClean="0"/>
              <a:pPr/>
              <a:t>91</a:t>
            </a:fld>
            <a:endParaRPr lang="fi-FI" smtClean="0"/>
          </a:p>
        </p:txBody>
      </p:sp>
    </p:spTree>
    <p:extLst>
      <p:ext uri="{BB962C8B-B14F-4D97-AF65-F5344CB8AC3E}">
        <p14:creationId xmlns:p14="http://schemas.microsoft.com/office/powerpoint/2010/main" val="12489899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Dian kuvan paikkamerkki 1"/>
          <p:cNvSpPr>
            <a:spLocks noGrp="1" noRot="1" noChangeAspect="1" noTextEdit="1"/>
          </p:cNvSpPr>
          <p:nvPr>
            <p:ph type="sldImg"/>
          </p:nvPr>
        </p:nvSpPr>
        <p:spPr>
          <a:ln/>
        </p:spPr>
      </p:sp>
      <p:sp>
        <p:nvSpPr>
          <p:cNvPr id="241667" name="Huomautusten paikkamerkki 2"/>
          <p:cNvSpPr>
            <a:spLocks noGrp="1"/>
          </p:cNvSpPr>
          <p:nvPr>
            <p:ph type="body" idx="1"/>
          </p:nvPr>
        </p:nvSpPr>
        <p:spPr>
          <a:noFill/>
          <a:ln/>
        </p:spPr>
        <p:txBody>
          <a:bodyPr/>
          <a:lstStyle/>
          <a:p>
            <a:pPr eaLnBrk="1" hangingPunct="1"/>
            <a:endParaRPr lang="fi-FI" smtClean="0"/>
          </a:p>
        </p:txBody>
      </p:sp>
      <p:sp>
        <p:nvSpPr>
          <p:cNvPr id="241668" name="Dian numeron paikkamerkki 3"/>
          <p:cNvSpPr>
            <a:spLocks noGrp="1"/>
          </p:cNvSpPr>
          <p:nvPr>
            <p:ph type="sldNum" sz="quarter" idx="5"/>
          </p:nvPr>
        </p:nvSpPr>
        <p:spPr>
          <a:noFill/>
        </p:spPr>
        <p:txBody>
          <a:bodyPr/>
          <a:lstStyle/>
          <a:p>
            <a:fld id="{167DC10F-A55A-435C-BBC4-F2B566ACA2AE}" type="slidenum">
              <a:rPr lang="fi-FI" smtClean="0"/>
              <a:pPr/>
              <a:t>93</a:t>
            </a:fld>
            <a:endParaRPr lang="fi-FI" smtClean="0"/>
          </a:p>
        </p:txBody>
      </p:sp>
    </p:spTree>
    <p:extLst>
      <p:ext uri="{BB962C8B-B14F-4D97-AF65-F5344CB8AC3E}">
        <p14:creationId xmlns:p14="http://schemas.microsoft.com/office/powerpoint/2010/main" val="20353911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Dian kuvan paikkamerkki 1"/>
          <p:cNvSpPr>
            <a:spLocks noGrp="1" noRot="1" noChangeAspect="1" noTextEdit="1"/>
          </p:cNvSpPr>
          <p:nvPr>
            <p:ph type="sldImg"/>
          </p:nvPr>
        </p:nvSpPr>
        <p:spPr>
          <a:ln/>
        </p:spPr>
      </p:sp>
      <p:sp>
        <p:nvSpPr>
          <p:cNvPr id="242691" name="Huomautusten paikkamerkki 2"/>
          <p:cNvSpPr>
            <a:spLocks noGrp="1"/>
          </p:cNvSpPr>
          <p:nvPr>
            <p:ph type="body" idx="1"/>
          </p:nvPr>
        </p:nvSpPr>
        <p:spPr>
          <a:noFill/>
          <a:ln/>
        </p:spPr>
        <p:txBody>
          <a:bodyPr/>
          <a:lstStyle/>
          <a:p>
            <a:pPr eaLnBrk="1" hangingPunct="1"/>
            <a:endParaRPr lang="fi-FI" smtClean="0"/>
          </a:p>
        </p:txBody>
      </p:sp>
      <p:sp>
        <p:nvSpPr>
          <p:cNvPr id="242692" name="Dian numeron paikkamerkki 3"/>
          <p:cNvSpPr>
            <a:spLocks noGrp="1"/>
          </p:cNvSpPr>
          <p:nvPr>
            <p:ph type="sldNum" sz="quarter" idx="5"/>
          </p:nvPr>
        </p:nvSpPr>
        <p:spPr>
          <a:noFill/>
        </p:spPr>
        <p:txBody>
          <a:bodyPr/>
          <a:lstStyle/>
          <a:p>
            <a:fld id="{EDF0104D-F17E-4D9A-8816-86014F0014F2}" type="slidenum">
              <a:rPr lang="fi-FI" smtClean="0"/>
              <a:pPr/>
              <a:t>94</a:t>
            </a:fld>
            <a:endParaRPr lang="fi-FI" smtClean="0"/>
          </a:p>
        </p:txBody>
      </p:sp>
    </p:spTree>
    <p:extLst>
      <p:ext uri="{BB962C8B-B14F-4D97-AF65-F5344CB8AC3E}">
        <p14:creationId xmlns:p14="http://schemas.microsoft.com/office/powerpoint/2010/main" val="13592909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Dian kuvan paikkamerkki 1"/>
          <p:cNvSpPr>
            <a:spLocks noGrp="1" noRot="1" noChangeAspect="1" noTextEdit="1"/>
          </p:cNvSpPr>
          <p:nvPr>
            <p:ph type="sldImg"/>
          </p:nvPr>
        </p:nvSpPr>
        <p:spPr>
          <a:ln/>
        </p:spPr>
      </p:sp>
      <p:sp>
        <p:nvSpPr>
          <p:cNvPr id="243715" name="Huomautusten paikkamerkki 2"/>
          <p:cNvSpPr>
            <a:spLocks noGrp="1"/>
          </p:cNvSpPr>
          <p:nvPr>
            <p:ph type="body" idx="1"/>
          </p:nvPr>
        </p:nvSpPr>
        <p:spPr>
          <a:noFill/>
          <a:ln/>
        </p:spPr>
        <p:txBody>
          <a:bodyPr/>
          <a:lstStyle/>
          <a:p>
            <a:pPr eaLnBrk="1" hangingPunct="1"/>
            <a:endParaRPr lang="fi-FI" smtClean="0"/>
          </a:p>
        </p:txBody>
      </p:sp>
      <p:sp>
        <p:nvSpPr>
          <p:cNvPr id="243716" name="Dian numeron paikkamerkki 3"/>
          <p:cNvSpPr>
            <a:spLocks noGrp="1"/>
          </p:cNvSpPr>
          <p:nvPr>
            <p:ph type="sldNum" sz="quarter" idx="5"/>
          </p:nvPr>
        </p:nvSpPr>
        <p:spPr>
          <a:noFill/>
        </p:spPr>
        <p:txBody>
          <a:bodyPr/>
          <a:lstStyle/>
          <a:p>
            <a:fld id="{CD638D66-FD78-4513-BC34-F356C0C29367}" type="slidenum">
              <a:rPr lang="fi-FI" smtClean="0"/>
              <a:pPr/>
              <a:t>95</a:t>
            </a:fld>
            <a:endParaRPr lang="fi-FI" smtClean="0"/>
          </a:p>
        </p:txBody>
      </p:sp>
    </p:spTree>
    <p:extLst>
      <p:ext uri="{BB962C8B-B14F-4D97-AF65-F5344CB8AC3E}">
        <p14:creationId xmlns:p14="http://schemas.microsoft.com/office/powerpoint/2010/main" val="6604117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Dian kuvan paikkamerkki 1"/>
          <p:cNvSpPr>
            <a:spLocks noGrp="1" noRot="1" noChangeAspect="1" noTextEdit="1"/>
          </p:cNvSpPr>
          <p:nvPr>
            <p:ph type="sldImg"/>
          </p:nvPr>
        </p:nvSpPr>
        <p:spPr>
          <a:ln/>
        </p:spPr>
      </p:sp>
      <p:sp>
        <p:nvSpPr>
          <p:cNvPr id="244739" name="Huomautusten paikkamerkki 2"/>
          <p:cNvSpPr>
            <a:spLocks noGrp="1"/>
          </p:cNvSpPr>
          <p:nvPr>
            <p:ph type="body" idx="1"/>
          </p:nvPr>
        </p:nvSpPr>
        <p:spPr>
          <a:noFill/>
          <a:ln/>
        </p:spPr>
        <p:txBody>
          <a:bodyPr/>
          <a:lstStyle/>
          <a:p>
            <a:pPr eaLnBrk="1" hangingPunct="1"/>
            <a:endParaRPr lang="fi-FI" smtClean="0"/>
          </a:p>
        </p:txBody>
      </p:sp>
      <p:sp>
        <p:nvSpPr>
          <p:cNvPr id="244740" name="Dian numeron paikkamerkki 3"/>
          <p:cNvSpPr>
            <a:spLocks noGrp="1"/>
          </p:cNvSpPr>
          <p:nvPr>
            <p:ph type="sldNum" sz="quarter" idx="5"/>
          </p:nvPr>
        </p:nvSpPr>
        <p:spPr>
          <a:noFill/>
        </p:spPr>
        <p:txBody>
          <a:bodyPr/>
          <a:lstStyle/>
          <a:p>
            <a:fld id="{2A8817C5-37F1-4ACD-80B8-136B7AC8D9A2}" type="slidenum">
              <a:rPr lang="fi-FI" smtClean="0"/>
              <a:pPr/>
              <a:t>96</a:t>
            </a:fld>
            <a:endParaRPr lang="fi-FI" smtClean="0"/>
          </a:p>
        </p:txBody>
      </p:sp>
    </p:spTree>
    <p:extLst>
      <p:ext uri="{BB962C8B-B14F-4D97-AF65-F5344CB8AC3E}">
        <p14:creationId xmlns:p14="http://schemas.microsoft.com/office/powerpoint/2010/main" val="29254743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Dian kuvan paikkamerkki 1"/>
          <p:cNvSpPr>
            <a:spLocks noGrp="1" noRot="1" noChangeAspect="1" noTextEdit="1"/>
          </p:cNvSpPr>
          <p:nvPr>
            <p:ph type="sldImg"/>
          </p:nvPr>
        </p:nvSpPr>
        <p:spPr>
          <a:ln/>
        </p:spPr>
      </p:sp>
      <p:sp>
        <p:nvSpPr>
          <p:cNvPr id="245763" name="Huomautusten paikkamerkki 2"/>
          <p:cNvSpPr>
            <a:spLocks noGrp="1"/>
          </p:cNvSpPr>
          <p:nvPr>
            <p:ph type="body" idx="1"/>
          </p:nvPr>
        </p:nvSpPr>
        <p:spPr>
          <a:noFill/>
          <a:ln/>
        </p:spPr>
        <p:txBody>
          <a:bodyPr/>
          <a:lstStyle/>
          <a:p>
            <a:pPr eaLnBrk="1" hangingPunct="1"/>
            <a:endParaRPr lang="fi-FI" smtClean="0"/>
          </a:p>
        </p:txBody>
      </p:sp>
      <p:sp>
        <p:nvSpPr>
          <p:cNvPr id="245764" name="Dian numeron paikkamerkki 3"/>
          <p:cNvSpPr>
            <a:spLocks noGrp="1"/>
          </p:cNvSpPr>
          <p:nvPr>
            <p:ph type="sldNum" sz="quarter" idx="5"/>
          </p:nvPr>
        </p:nvSpPr>
        <p:spPr>
          <a:noFill/>
        </p:spPr>
        <p:txBody>
          <a:bodyPr/>
          <a:lstStyle/>
          <a:p>
            <a:fld id="{5AAE3F6F-0F0C-4349-A2B5-E402F507CC44}" type="slidenum">
              <a:rPr lang="fi-FI" smtClean="0"/>
              <a:pPr/>
              <a:t>97</a:t>
            </a:fld>
            <a:endParaRPr lang="fi-FI" smtClean="0"/>
          </a:p>
        </p:txBody>
      </p:sp>
    </p:spTree>
    <p:extLst>
      <p:ext uri="{BB962C8B-B14F-4D97-AF65-F5344CB8AC3E}">
        <p14:creationId xmlns:p14="http://schemas.microsoft.com/office/powerpoint/2010/main" val="2038103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Dian kuvan paikkamerkki 1"/>
          <p:cNvSpPr>
            <a:spLocks noGrp="1" noRot="1" noChangeAspect="1" noTextEdit="1"/>
          </p:cNvSpPr>
          <p:nvPr>
            <p:ph type="sldImg"/>
          </p:nvPr>
        </p:nvSpPr>
        <p:spPr>
          <a:ln/>
        </p:spPr>
      </p:sp>
      <p:sp>
        <p:nvSpPr>
          <p:cNvPr id="246787" name="Huomautusten paikkamerkki 2"/>
          <p:cNvSpPr>
            <a:spLocks noGrp="1"/>
          </p:cNvSpPr>
          <p:nvPr>
            <p:ph type="body" idx="1"/>
          </p:nvPr>
        </p:nvSpPr>
        <p:spPr>
          <a:noFill/>
          <a:ln/>
        </p:spPr>
        <p:txBody>
          <a:bodyPr/>
          <a:lstStyle/>
          <a:p>
            <a:pPr eaLnBrk="1" hangingPunct="1"/>
            <a:endParaRPr lang="fi-FI" smtClean="0"/>
          </a:p>
        </p:txBody>
      </p:sp>
      <p:sp>
        <p:nvSpPr>
          <p:cNvPr id="246788" name="Dian numeron paikkamerkki 3"/>
          <p:cNvSpPr>
            <a:spLocks noGrp="1"/>
          </p:cNvSpPr>
          <p:nvPr>
            <p:ph type="sldNum" sz="quarter" idx="5"/>
          </p:nvPr>
        </p:nvSpPr>
        <p:spPr>
          <a:noFill/>
        </p:spPr>
        <p:txBody>
          <a:bodyPr/>
          <a:lstStyle/>
          <a:p>
            <a:fld id="{E3F8A85C-549D-46E8-BA04-9BF85AE8B43C}" type="slidenum">
              <a:rPr lang="fi-FI" smtClean="0"/>
              <a:pPr/>
              <a:t>98</a:t>
            </a:fld>
            <a:endParaRPr lang="fi-FI" smtClean="0"/>
          </a:p>
        </p:txBody>
      </p:sp>
    </p:spTree>
    <p:extLst>
      <p:ext uri="{BB962C8B-B14F-4D97-AF65-F5344CB8AC3E}">
        <p14:creationId xmlns:p14="http://schemas.microsoft.com/office/powerpoint/2010/main" val="315805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E53B76B2-E325-4537-AC8A-00C93CDD732D}" type="slidenum">
              <a:rPr lang="fi-FI" smtClean="0"/>
              <a:pPr/>
              <a:t>11</a:t>
            </a:fld>
            <a:endParaRPr lang="fi-FI"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fi-FI" b="1" smtClean="0"/>
              <a:t>lasirustoa on luiden nivelpinnoilla,  syyrustoa on nikamien välilevyissä, ja kimmorustoa on korvalehdissä, nenässä. kirjassa sivuilla 19 -20</a:t>
            </a:r>
          </a:p>
          <a:p>
            <a:pPr eaLnBrk="1" hangingPunct="1"/>
            <a:r>
              <a:rPr lang="fi-FI" b="1" smtClean="0"/>
              <a:t>Luu ja rustokudokselle on ominaista se, että soluväliaineessa on runsaasti kiinteitä aineita</a:t>
            </a:r>
          </a:p>
        </p:txBody>
      </p:sp>
    </p:spTree>
    <p:extLst>
      <p:ext uri="{BB962C8B-B14F-4D97-AF65-F5344CB8AC3E}">
        <p14:creationId xmlns:p14="http://schemas.microsoft.com/office/powerpoint/2010/main" val="2687193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Dian kuvan paikkamerkki 1"/>
          <p:cNvSpPr>
            <a:spLocks noGrp="1" noRot="1" noChangeAspect="1" noTextEdit="1"/>
          </p:cNvSpPr>
          <p:nvPr>
            <p:ph type="sldImg"/>
          </p:nvPr>
        </p:nvSpPr>
        <p:spPr>
          <a:ln/>
        </p:spPr>
      </p:sp>
      <p:sp>
        <p:nvSpPr>
          <p:cNvPr id="247811" name="Huomautusten paikkamerkki 2"/>
          <p:cNvSpPr>
            <a:spLocks noGrp="1"/>
          </p:cNvSpPr>
          <p:nvPr>
            <p:ph type="body" idx="1"/>
          </p:nvPr>
        </p:nvSpPr>
        <p:spPr>
          <a:noFill/>
          <a:ln/>
        </p:spPr>
        <p:txBody>
          <a:bodyPr/>
          <a:lstStyle/>
          <a:p>
            <a:pPr eaLnBrk="1" hangingPunct="1"/>
            <a:endParaRPr lang="fi-FI" smtClean="0"/>
          </a:p>
        </p:txBody>
      </p:sp>
      <p:sp>
        <p:nvSpPr>
          <p:cNvPr id="247812" name="Dian numeron paikkamerkki 3"/>
          <p:cNvSpPr>
            <a:spLocks noGrp="1"/>
          </p:cNvSpPr>
          <p:nvPr>
            <p:ph type="sldNum" sz="quarter" idx="5"/>
          </p:nvPr>
        </p:nvSpPr>
        <p:spPr>
          <a:noFill/>
        </p:spPr>
        <p:txBody>
          <a:bodyPr/>
          <a:lstStyle/>
          <a:p>
            <a:fld id="{7A2F5E56-FA48-4B7B-8ACE-BF49239E18D1}" type="slidenum">
              <a:rPr lang="fi-FI" smtClean="0"/>
              <a:pPr/>
              <a:t>99</a:t>
            </a:fld>
            <a:endParaRPr lang="fi-FI" smtClean="0"/>
          </a:p>
        </p:txBody>
      </p:sp>
    </p:spTree>
    <p:extLst>
      <p:ext uri="{BB962C8B-B14F-4D97-AF65-F5344CB8AC3E}">
        <p14:creationId xmlns:p14="http://schemas.microsoft.com/office/powerpoint/2010/main" val="30853117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Dian kuvan paikkamerkki 1"/>
          <p:cNvSpPr>
            <a:spLocks noGrp="1" noRot="1" noChangeAspect="1" noTextEdit="1"/>
          </p:cNvSpPr>
          <p:nvPr>
            <p:ph type="sldImg"/>
          </p:nvPr>
        </p:nvSpPr>
        <p:spPr>
          <a:ln/>
        </p:spPr>
      </p:sp>
      <p:sp>
        <p:nvSpPr>
          <p:cNvPr id="248835" name="Huomautusten paikkamerkki 2"/>
          <p:cNvSpPr>
            <a:spLocks noGrp="1"/>
          </p:cNvSpPr>
          <p:nvPr>
            <p:ph type="body" idx="1"/>
          </p:nvPr>
        </p:nvSpPr>
        <p:spPr>
          <a:noFill/>
          <a:ln/>
        </p:spPr>
        <p:txBody>
          <a:bodyPr/>
          <a:lstStyle/>
          <a:p>
            <a:pPr eaLnBrk="1" hangingPunct="1"/>
            <a:endParaRPr lang="fi-FI" smtClean="0"/>
          </a:p>
        </p:txBody>
      </p:sp>
      <p:sp>
        <p:nvSpPr>
          <p:cNvPr id="248836" name="Dian numeron paikkamerkki 3"/>
          <p:cNvSpPr>
            <a:spLocks noGrp="1"/>
          </p:cNvSpPr>
          <p:nvPr>
            <p:ph type="sldNum" sz="quarter" idx="5"/>
          </p:nvPr>
        </p:nvSpPr>
        <p:spPr>
          <a:noFill/>
        </p:spPr>
        <p:txBody>
          <a:bodyPr/>
          <a:lstStyle/>
          <a:p>
            <a:fld id="{D9D828F9-6B26-44C3-97FB-B0C69EFA74E9}" type="slidenum">
              <a:rPr lang="fi-FI" smtClean="0"/>
              <a:pPr/>
              <a:t>100</a:t>
            </a:fld>
            <a:endParaRPr lang="fi-FI" smtClean="0"/>
          </a:p>
        </p:txBody>
      </p:sp>
    </p:spTree>
    <p:extLst>
      <p:ext uri="{BB962C8B-B14F-4D97-AF65-F5344CB8AC3E}">
        <p14:creationId xmlns:p14="http://schemas.microsoft.com/office/powerpoint/2010/main" val="33718631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Dian kuvan paikkamerkki 1"/>
          <p:cNvSpPr>
            <a:spLocks noGrp="1" noRot="1" noChangeAspect="1" noTextEdit="1"/>
          </p:cNvSpPr>
          <p:nvPr>
            <p:ph type="sldImg"/>
          </p:nvPr>
        </p:nvSpPr>
        <p:spPr>
          <a:ln/>
        </p:spPr>
      </p:sp>
      <p:sp>
        <p:nvSpPr>
          <p:cNvPr id="249859" name="Huomautusten paikkamerkki 2"/>
          <p:cNvSpPr>
            <a:spLocks noGrp="1"/>
          </p:cNvSpPr>
          <p:nvPr>
            <p:ph type="body" idx="1"/>
          </p:nvPr>
        </p:nvSpPr>
        <p:spPr>
          <a:noFill/>
          <a:ln/>
        </p:spPr>
        <p:txBody>
          <a:bodyPr/>
          <a:lstStyle/>
          <a:p>
            <a:pPr eaLnBrk="1" hangingPunct="1"/>
            <a:endParaRPr lang="fi-FI" smtClean="0"/>
          </a:p>
        </p:txBody>
      </p:sp>
      <p:sp>
        <p:nvSpPr>
          <p:cNvPr id="249860" name="Dian numeron paikkamerkki 3"/>
          <p:cNvSpPr>
            <a:spLocks noGrp="1"/>
          </p:cNvSpPr>
          <p:nvPr>
            <p:ph type="sldNum" sz="quarter" idx="5"/>
          </p:nvPr>
        </p:nvSpPr>
        <p:spPr>
          <a:noFill/>
        </p:spPr>
        <p:txBody>
          <a:bodyPr/>
          <a:lstStyle/>
          <a:p>
            <a:fld id="{B4977A35-32C5-47D0-8914-4E4A50427D6D}" type="slidenum">
              <a:rPr lang="fi-FI" smtClean="0"/>
              <a:pPr/>
              <a:t>101</a:t>
            </a:fld>
            <a:endParaRPr lang="fi-FI" smtClean="0"/>
          </a:p>
        </p:txBody>
      </p:sp>
    </p:spTree>
    <p:extLst>
      <p:ext uri="{BB962C8B-B14F-4D97-AF65-F5344CB8AC3E}">
        <p14:creationId xmlns:p14="http://schemas.microsoft.com/office/powerpoint/2010/main" val="10343515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ian kuvan paikkamerkki 1"/>
          <p:cNvSpPr>
            <a:spLocks noGrp="1" noRot="1" noChangeAspect="1" noTextEdit="1"/>
          </p:cNvSpPr>
          <p:nvPr>
            <p:ph type="sldImg"/>
          </p:nvPr>
        </p:nvSpPr>
        <p:spPr>
          <a:ln/>
        </p:spPr>
      </p:sp>
      <p:sp>
        <p:nvSpPr>
          <p:cNvPr id="250883" name="Huomautusten paikkamerkki 2"/>
          <p:cNvSpPr>
            <a:spLocks noGrp="1"/>
          </p:cNvSpPr>
          <p:nvPr>
            <p:ph type="body" idx="1"/>
          </p:nvPr>
        </p:nvSpPr>
        <p:spPr>
          <a:noFill/>
          <a:ln/>
        </p:spPr>
        <p:txBody>
          <a:bodyPr/>
          <a:lstStyle/>
          <a:p>
            <a:pPr eaLnBrk="1" hangingPunct="1"/>
            <a:endParaRPr lang="fi-FI" smtClean="0"/>
          </a:p>
        </p:txBody>
      </p:sp>
      <p:sp>
        <p:nvSpPr>
          <p:cNvPr id="250884" name="Dian numeron paikkamerkki 3"/>
          <p:cNvSpPr>
            <a:spLocks noGrp="1"/>
          </p:cNvSpPr>
          <p:nvPr>
            <p:ph type="sldNum" sz="quarter" idx="5"/>
          </p:nvPr>
        </p:nvSpPr>
        <p:spPr>
          <a:noFill/>
        </p:spPr>
        <p:txBody>
          <a:bodyPr/>
          <a:lstStyle/>
          <a:p>
            <a:fld id="{4CFEA5BD-0071-4EF3-B49B-583F76DF49EE}" type="slidenum">
              <a:rPr lang="fi-FI" smtClean="0"/>
              <a:pPr/>
              <a:t>102</a:t>
            </a:fld>
            <a:endParaRPr lang="fi-FI" smtClean="0"/>
          </a:p>
        </p:txBody>
      </p:sp>
    </p:spTree>
    <p:extLst>
      <p:ext uri="{BB962C8B-B14F-4D97-AF65-F5344CB8AC3E}">
        <p14:creationId xmlns:p14="http://schemas.microsoft.com/office/powerpoint/2010/main" val="32917548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Dian kuvan paikkamerkki 1"/>
          <p:cNvSpPr>
            <a:spLocks noGrp="1" noRot="1" noChangeAspect="1" noTextEdit="1"/>
          </p:cNvSpPr>
          <p:nvPr>
            <p:ph type="sldImg"/>
          </p:nvPr>
        </p:nvSpPr>
        <p:spPr>
          <a:ln/>
        </p:spPr>
      </p:sp>
      <p:sp>
        <p:nvSpPr>
          <p:cNvPr id="251907" name="Huomautusten paikkamerkki 2"/>
          <p:cNvSpPr>
            <a:spLocks noGrp="1"/>
          </p:cNvSpPr>
          <p:nvPr>
            <p:ph type="body" idx="1"/>
          </p:nvPr>
        </p:nvSpPr>
        <p:spPr>
          <a:noFill/>
          <a:ln/>
        </p:spPr>
        <p:txBody>
          <a:bodyPr/>
          <a:lstStyle/>
          <a:p>
            <a:pPr eaLnBrk="1" hangingPunct="1"/>
            <a:endParaRPr lang="fi-FI" smtClean="0"/>
          </a:p>
        </p:txBody>
      </p:sp>
      <p:sp>
        <p:nvSpPr>
          <p:cNvPr id="251908" name="Dian numeron paikkamerkki 3"/>
          <p:cNvSpPr>
            <a:spLocks noGrp="1"/>
          </p:cNvSpPr>
          <p:nvPr>
            <p:ph type="sldNum" sz="quarter" idx="5"/>
          </p:nvPr>
        </p:nvSpPr>
        <p:spPr>
          <a:noFill/>
        </p:spPr>
        <p:txBody>
          <a:bodyPr/>
          <a:lstStyle/>
          <a:p>
            <a:fld id="{4292FD12-BB42-4DEB-908E-14E0B8156FC5}" type="slidenum">
              <a:rPr lang="fi-FI" smtClean="0"/>
              <a:pPr/>
              <a:t>103</a:t>
            </a:fld>
            <a:endParaRPr lang="fi-FI" smtClean="0"/>
          </a:p>
        </p:txBody>
      </p:sp>
    </p:spTree>
    <p:extLst>
      <p:ext uri="{BB962C8B-B14F-4D97-AF65-F5344CB8AC3E}">
        <p14:creationId xmlns:p14="http://schemas.microsoft.com/office/powerpoint/2010/main" val="39381054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Dian kuvan paikkamerkki 1"/>
          <p:cNvSpPr>
            <a:spLocks noGrp="1" noRot="1" noChangeAspect="1" noTextEdit="1"/>
          </p:cNvSpPr>
          <p:nvPr>
            <p:ph type="sldImg"/>
          </p:nvPr>
        </p:nvSpPr>
        <p:spPr>
          <a:ln/>
        </p:spPr>
      </p:sp>
      <p:sp>
        <p:nvSpPr>
          <p:cNvPr id="252931" name="Huomautusten paikkamerkki 2"/>
          <p:cNvSpPr>
            <a:spLocks noGrp="1"/>
          </p:cNvSpPr>
          <p:nvPr>
            <p:ph type="body" idx="1"/>
          </p:nvPr>
        </p:nvSpPr>
        <p:spPr>
          <a:noFill/>
          <a:ln/>
        </p:spPr>
        <p:txBody>
          <a:bodyPr/>
          <a:lstStyle/>
          <a:p>
            <a:pPr eaLnBrk="1" hangingPunct="1"/>
            <a:endParaRPr lang="fi-FI" smtClean="0"/>
          </a:p>
        </p:txBody>
      </p:sp>
      <p:sp>
        <p:nvSpPr>
          <p:cNvPr id="252932" name="Dian numeron paikkamerkki 3"/>
          <p:cNvSpPr>
            <a:spLocks noGrp="1"/>
          </p:cNvSpPr>
          <p:nvPr>
            <p:ph type="sldNum" sz="quarter" idx="5"/>
          </p:nvPr>
        </p:nvSpPr>
        <p:spPr>
          <a:noFill/>
        </p:spPr>
        <p:txBody>
          <a:bodyPr/>
          <a:lstStyle/>
          <a:p>
            <a:fld id="{601A3FC7-66AD-4A8A-9098-0F1DCB5B9E3E}" type="slidenum">
              <a:rPr lang="fi-FI" smtClean="0"/>
              <a:pPr/>
              <a:t>104</a:t>
            </a:fld>
            <a:endParaRPr lang="fi-FI" smtClean="0"/>
          </a:p>
        </p:txBody>
      </p:sp>
    </p:spTree>
    <p:extLst>
      <p:ext uri="{BB962C8B-B14F-4D97-AF65-F5344CB8AC3E}">
        <p14:creationId xmlns:p14="http://schemas.microsoft.com/office/powerpoint/2010/main" val="33485060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Dian kuvan paikkamerkki 1"/>
          <p:cNvSpPr>
            <a:spLocks noGrp="1" noRot="1" noChangeAspect="1" noTextEdit="1"/>
          </p:cNvSpPr>
          <p:nvPr>
            <p:ph type="sldImg"/>
          </p:nvPr>
        </p:nvSpPr>
        <p:spPr>
          <a:ln/>
        </p:spPr>
      </p:sp>
      <p:sp>
        <p:nvSpPr>
          <p:cNvPr id="256003" name="Huomautusten paikkamerkki 2"/>
          <p:cNvSpPr>
            <a:spLocks noGrp="1"/>
          </p:cNvSpPr>
          <p:nvPr>
            <p:ph type="body" idx="1"/>
          </p:nvPr>
        </p:nvSpPr>
        <p:spPr>
          <a:noFill/>
          <a:ln/>
        </p:spPr>
        <p:txBody>
          <a:bodyPr/>
          <a:lstStyle/>
          <a:p>
            <a:pPr eaLnBrk="1" hangingPunct="1"/>
            <a:endParaRPr lang="fi-FI" smtClean="0"/>
          </a:p>
        </p:txBody>
      </p:sp>
      <p:sp>
        <p:nvSpPr>
          <p:cNvPr id="256004" name="Dian numeron paikkamerkki 3"/>
          <p:cNvSpPr>
            <a:spLocks noGrp="1"/>
          </p:cNvSpPr>
          <p:nvPr>
            <p:ph type="sldNum" sz="quarter" idx="5"/>
          </p:nvPr>
        </p:nvSpPr>
        <p:spPr>
          <a:noFill/>
        </p:spPr>
        <p:txBody>
          <a:bodyPr/>
          <a:lstStyle/>
          <a:p>
            <a:fld id="{74ABEB9C-E8D0-4E7A-9D97-F8882A949B02}" type="slidenum">
              <a:rPr lang="fi-FI" smtClean="0"/>
              <a:pPr/>
              <a:t>105</a:t>
            </a:fld>
            <a:endParaRPr lang="fi-FI" smtClean="0"/>
          </a:p>
        </p:txBody>
      </p:sp>
    </p:spTree>
    <p:extLst>
      <p:ext uri="{BB962C8B-B14F-4D97-AF65-F5344CB8AC3E}">
        <p14:creationId xmlns:p14="http://schemas.microsoft.com/office/powerpoint/2010/main" val="13834796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Dian kuvan paikkamerkki 1"/>
          <p:cNvSpPr>
            <a:spLocks noGrp="1" noRot="1" noChangeAspect="1" noTextEdit="1"/>
          </p:cNvSpPr>
          <p:nvPr>
            <p:ph type="sldImg"/>
          </p:nvPr>
        </p:nvSpPr>
        <p:spPr>
          <a:ln/>
        </p:spPr>
      </p:sp>
      <p:sp>
        <p:nvSpPr>
          <p:cNvPr id="257027" name="Huomautusten paikkamerkki 2"/>
          <p:cNvSpPr>
            <a:spLocks noGrp="1"/>
          </p:cNvSpPr>
          <p:nvPr>
            <p:ph type="body" idx="1"/>
          </p:nvPr>
        </p:nvSpPr>
        <p:spPr>
          <a:noFill/>
          <a:ln/>
        </p:spPr>
        <p:txBody>
          <a:bodyPr/>
          <a:lstStyle/>
          <a:p>
            <a:pPr eaLnBrk="1" hangingPunct="1"/>
            <a:endParaRPr lang="fi-FI" smtClean="0"/>
          </a:p>
        </p:txBody>
      </p:sp>
      <p:sp>
        <p:nvSpPr>
          <p:cNvPr id="257028" name="Dian numeron paikkamerkki 3"/>
          <p:cNvSpPr>
            <a:spLocks noGrp="1"/>
          </p:cNvSpPr>
          <p:nvPr>
            <p:ph type="sldNum" sz="quarter" idx="5"/>
          </p:nvPr>
        </p:nvSpPr>
        <p:spPr>
          <a:noFill/>
        </p:spPr>
        <p:txBody>
          <a:bodyPr/>
          <a:lstStyle/>
          <a:p>
            <a:fld id="{83F05623-9DE1-4D2A-99C5-97DD74154F09}" type="slidenum">
              <a:rPr lang="fi-FI" smtClean="0"/>
              <a:pPr/>
              <a:t>106</a:t>
            </a:fld>
            <a:endParaRPr lang="fi-FI" smtClean="0"/>
          </a:p>
        </p:txBody>
      </p:sp>
    </p:spTree>
    <p:extLst>
      <p:ext uri="{BB962C8B-B14F-4D97-AF65-F5344CB8AC3E}">
        <p14:creationId xmlns:p14="http://schemas.microsoft.com/office/powerpoint/2010/main" val="7000400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Dian kuvan paikkamerkki 1"/>
          <p:cNvSpPr>
            <a:spLocks noGrp="1" noRot="1" noChangeAspect="1" noTextEdit="1"/>
          </p:cNvSpPr>
          <p:nvPr>
            <p:ph type="sldImg"/>
          </p:nvPr>
        </p:nvSpPr>
        <p:spPr>
          <a:ln/>
        </p:spPr>
      </p:sp>
      <p:sp>
        <p:nvSpPr>
          <p:cNvPr id="258051" name="Huomautusten paikkamerkki 2"/>
          <p:cNvSpPr>
            <a:spLocks noGrp="1"/>
          </p:cNvSpPr>
          <p:nvPr>
            <p:ph type="body" idx="1"/>
          </p:nvPr>
        </p:nvSpPr>
        <p:spPr>
          <a:noFill/>
          <a:ln/>
        </p:spPr>
        <p:txBody>
          <a:bodyPr/>
          <a:lstStyle/>
          <a:p>
            <a:pPr eaLnBrk="1" hangingPunct="1"/>
            <a:endParaRPr lang="fi-FI" smtClean="0"/>
          </a:p>
        </p:txBody>
      </p:sp>
      <p:sp>
        <p:nvSpPr>
          <p:cNvPr id="258052" name="Dian numeron paikkamerkki 3"/>
          <p:cNvSpPr>
            <a:spLocks noGrp="1"/>
          </p:cNvSpPr>
          <p:nvPr>
            <p:ph type="sldNum" sz="quarter" idx="5"/>
          </p:nvPr>
        </p:nvSpPr>
        <p:spPr>
          <a:noFill/>
        </p:spPr>
        <p:txBody>
          <a:bodyPr/>
          <a:lstStyle/>
          <a:p>
            <a:fld id="{2131895D-B162-4E9F-9DFA-7F3278936732}" type="slidenum">
              <a:rPr lang="fi-FI" smtClean="0"/>
              <a:pPr/>
              <a:t>107</a:t>
            </a:fld>
            <a:endParaRPr lang="fi-FI" smtClean="0"/>
          </a:p>
        </p:txBody>
      </p:sp>
    </p:spTree>
    <p:extLst>
      <p:ext uri="{BB962C8B-B14F-4D97-AF65-F5344CB8AC3E}">
        <p14:creationId xmlns:p14="http://schemas.microsoft.com/office/powerpoint/2010/main" val="31902420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Dian kuvan paikkamerkki 1"/>
          <p:cNvSpPr>
            <a:spLocks noGrp="1" noRot="1" noChangeAspect="1" noTextEdit="1"/>
          </p:cNvSpPr>
          <p:nvPr>
            <p:ph type="sldImg"/>
          </p:nvPr>
        </p:nvSpPr>
        <p:spPr>
          <a:ln/>
        </p:spPr>
      </p:sp>
      <p:sp>
        <p:nvSpPr>
          <p:cNvPr id="259075" name="Huomautusten paikkamerkki 2"/>
          <p:cNvSpPr>
            <a:spLocks noGrp="1"/>
          </p:cNvSpPr>
          <p:nvPr>
            <p:ph type="body" idx="1"/>
          </p:nvPr>
        </p:nvSpPr>
        <p:spPr>
          <a:noFill/>
          <a:ln/>
        </p:spPr>
        <p:txBody>
          <a:bodyPr/>
          <a:lstStyle/>
          <a:p>
            <a:pPr eaLnBrk="1" hangingPunct="1"/>
            <a:endParaRPr lang="fi-FI" smtClean="0"/>
          </a:p>
        </p:txBody>
      </p:sp>
      <p:sp>
        <p:nvSpPr>
          <p:cNvPr id="259076" name="Dian numeron paikkamerkki 3"/>
          <p:cNvSpPr>
            <a:spLocks noGrp="1"/>
          </p:cNvSpPr>
          <p:nvPr>
            <p:ph type="sldNum" sz="quarter" idx="5"/>
          </p:nvPr>
        </p:nvSpPr>
        <p:spPr>
          <a:noFill/>
        </p:spPr>
        <p:txBody>
          <a:bodyPr/>
          <a:lstStyle/>
          <a:p>
            <a:fld id="{89AC75CC-0EB5-4053-B1A4-F909644779C0}" type="slidenum">
              <a:rPr lang="fi-FI" smtClean="0"/>
              <a:pPr/>
              <a:t>108</a:t>
            </a:fld>
            <a:endParaRPr lang="fi-FI" smtClean="0"/>
          </a:p>
        </p:txBody>
      </p:sp>
    </p:spTree>
    <p:extLst>
      <p:ext uri="{BB962C8B-B14F-4D97-AF65-F5344CB8AC3E}">
        <p14:creationId xmlns:p14="http://schemas.microsoft.com/office/powerpoint/2010/main" val="315381740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fi-FI" smtClean="0"/>
              <a:t>Muokkaa perustyyl. napsautt.</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pPr>
              <a:defRPr/>
            </a:pPr>
            <a:endParaRPr lang="fi-FI"/>
          </a:p>
        </p:txBody>
      </p:sp>
      <p:sp>
        <p:nvSpPr>
          <p:cNvPr id="5" name="Footer Placeholder 4"/>
          <p:cNvSpPr>
            <a:spLocks noGrp="1"/>
          </p:cNvSpPr>
          <p:nvPr>
            <p:ph type="ftr" sz="quarter" idx="11"/>
          </p:nvPr>
        </p:nvSpPr>
        <p:spPr>
          <a:xfrm>
            <a:off x="812805" y="6272785"/>
            <a:ext cx="4745736" cy="365125"/>
          </a:xfrm>
        </p:spPr>
        <p:txBody>
          <a:bodyPr/>
          <a:lstStyle/>
          <a:p>
            <a:pPr>
              <a:defRPr/>
            </a:pPr>
            <a:endParaRPr lang="fi-FI"/>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D9924E61-A1BB-4E5C-A17F-58E57BB63766}" type="slidenum">
              <a:rPr lang="fi-FI" smtClean="0"/>
              <a:pPr>
                <a:defRPr/>
              </a:pPr>
              <a:t>‹#›</a:t>
            </a:fld>
            <a:endParaRPr lang="fi-FI"/>
          </a:p>
        </p:txBody>
      </p:sp>
    </p:spTree>
    <p:extLst>
      <p:ext uri="{BB962C8B-B14F-4D97-AF65-F5344CB8AC3E}">
        <p14:creationId xmlns:p14="http://schemas.microsoft.com/office/powerpoint/2010/main" val="319155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pPr>
              <a:defRPr/>
            </a:pPr>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F39D254C-DAD5-4D2E-9573-33617E05B89D}" type="slidenum">
              <a:rPr lang="fi-FI" smtClean="0"/>
              <a:pPr>
                <a:defRPr/>
              </a:pPr>
              <a:t>‹#›</a:t>
            </a:fld>
            <a:endParaRPr lang="fi-FI"/>
          </a:p>
        </p:txBody>
      </p:sp>
    </p:spTree>
    <p:extLst>
      <p:ext uri="{BB962C8B-B14F-4D97-AF65-F5344CB8AC3E}">
        <p14:creationId xmlns:p14="http://schemas.microsoft.com/office/powerpoint/2010/main" val="249776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pPr>
              <a:defRPr/>
            </a:pPr>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D367E6BB-8EEA-4D73-A780-B54FD45BEBC4}" type="slidenum">
              <a:rPr lang="fi-FI" smtClean="0"/>
              <a:pPr>
                <a:defRPr/>
              </a:pPr>
              <a:t>‹#›</a:t>
            </a:fld>
            <a:endParaRPr lang="fi-FI"/>
          </a:p>
        </p:txBody>
      </p:sp>
    </p:spTree>
    <p:extLst>
      <p:ext uri="{BB962C8B-B14F-4D97-AF65-F5344CB8AC3E}">
        <p14:creationId xmlns:p14="http://schemas.microsoft.com/office/powerpoint/2010/main" val="90793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62000" y="762000"/>
            <a:ext cx="79248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838200" y="2362200"/>
            <a:ext cx="3770313" cy="372427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760913" y="2362200"/>
            <a:ext cx="3770312" cy="372427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2438400" y="6248400"/>
            <a:ext cx="2130425" cy="474663"/>
          </a:xfrm>
        </p:spPr>
        <p:txBody>
          <a:bodyPr/>
          <a:lstStyle>
            <a:lvl1pPr>
              <a:defRPr/>
            </a:lvl1pPr>
          </a:lstStyle>
          <a:p>
            <a:pPr>
              <a:defRPr/>
            </a:pPr>
            <a:endParaRPr lang="fi-FI"/>
          </a:p>
        </p:txBody>
      </p:sp>
      <p:sp>
        <p:nvSpPr>
          <p:cNvPr id="6" name="Alatunnisteen paikkamerkki 5"/>
          <p:cNvSpPr>
            <a:spLocks noGrp="1"/>
          </p:cNvSpPr>
          <p:nvPr>
            <p:ph type="ftr" sz="quarter" idx="11"/>
          </p:nvPr>
        </p:nvSpPr>
        <p:spPr>
          <a:xfrm>
            <a:off x="5791200" y="6248400"/>
            <a:ext cx="2897188" cy="474663"/>
          </a:xfrm>
        </p:spPr>
        <p:txBody>
          <a:bodyPr/>
          <a:lstStyle>
            <a:lvl1pPr>
              <a:defRPr/>
            </a:lvl1pPr>
          </a:lstStyle>
          <a:p>
            <a:pPr>
              <a:defRPr/>
            </a:pPr>
            <a:endParaRPr lang="fi-FI"/>
          </a:p>
        </p:txBody>
      </p:sp>
      <p:sp>
        <p:nvSpPr>
          <p:cNvPr id="7" name="Dian numeron paikkamerkki 6"/>
          <p:cNvSpPr>
            <a:spLocks noGrp="1"/>
          </p:cNvSpPr>
          <p:nvPr>
            <p:ph type="sldNum" sz="quarter" idx="12"/>
          </p:nvPr>
        </p:nvSpPr>
        <p:spPr>
          <a:xfrm>
            <a:off x="84138" y="6242050"/>
            <a:ext cx="587375" cy="488950"/>
          </a:xfrm>
        </p:spPr>
        <p:txBody>
          <a:bodyPr/>
          <a:lstStyle>
            <a:lvl1pPr>
              <a:defRPr/>
            </a:lvl1pPr>
          </a:lstStyle>
          <a:p>
            <a:pPr>
              <a:defRPr/>
            </a:pPr>
            <a:fld id="{13D84008-20BE-41D6-8016-673F15F0324D}" type="slidenum">
              <a:rPr lang="fi-FI"/>
              <a:pPr>
                <a:defRPr/>
              </a:pPr>
              <a:t>‹#›</a:t>
            </a:fld>
            <a:endParaRPr lang="fi-FI"/>
          </a:p>
        </p:txBody>
      </p:sp>
    </p:spTree>
    <p:extLst>
      <p:ext uri="{BB962C8B-B14F-4D97-AF65-F5344CB8AC3E}">
        <p14:creationId xmlns:p14="http://schemas.microsoft.com/office/powerpoint/2010/main" val="403680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pPr>
              <a:defRPr/>
            </a:pPr>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556DD570-9E4C-4589-802D-09408F936AE7}" type="slidenum">
              <a:rPr lang="fi-FI" smtClean="0"/>
              <a:pPr>
                <a:defRPr/>
              </a:pPr>
              <a:t>‹#›</a:t>
            </a:fld>
            <a:endParaRPr lang="fi-FI"/>
          </a:p>
        </p:txBody>
      </p:sp>
    </p:spTree>
    <p:extLst>
      <p:ext uri="{BB962C8B-B14F-4D97-AF65-F5344CB8AC3E}">
        <p14:creationId xmlns:p14="http://schemas.microsoft.com/office/powerpoint/2010/main" val="15924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fi-FI" smtClean="0"/>
              <a:t>Muokkaa perustyyl. napsautt.</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fi-FI"/>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fi-FI"/>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C19A7A96-B081-4E02-8C22-ACA3F2F21A1B}" type="slidenum">
              <a:rPr lang="fi-FI" smtClean="0"/>
              <a:pPr>
                <a:defRPr/>
              </a:pPr>
              <a:t>‹#›</a:t>
            </a:fld>
            <a:endParaRPr lang="fi-FI"/>
          </a:p>
        </p:txBody>
      </p:sp>
    </p:spTree>
    <p:extLst>
      <p:ext uri="{BB962C8B-B14F-4D97-AF65-F5344CB8AC3E}">
        <p14:creationId xmlns:p14="http://schemas.microsoft.com/office/powerpoint/2010/main" val="364861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pPr>
              <a:defRPr/>
            </a:pPr>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F8A45304-3629-4E5C-A41E-A67E348E4EF8}" type="slidenum">
              <a:rPr lang="fi-FI" smtClean="0"/>
              <a:pPr>
                <a:defRPr/>
              </a:pPr>
              <a:t>‹#›</a:t>
            </a:fld>
            <a:endParaRPr lang="fi-FI"/>
          </a:p>
        </p:txBody>
      </p:sp>
    </p:spTree>
    <p:extLst>
      <p:ext uri="{BB962C8B-B14F-4D97-AF65-F5344CB8AC3E}">
        <p14:creationId xmlns:p14="http://schemas.microsoft.com/office/powerpoint/2010/main" val="24551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pPr>
              <a:defRPr/>
            </a:pPr>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DB77A91A-7A60-499F-849A-20633F906CD0}" type="slidenum">
              <a:rPr lang="fi-FI" smtClean="0"/>
              <a:pPr>
                <a:defRPr/>
              </a:pPr>
              <a:t>‹#›</a:t>
            </a:fld>
            <a:endParaRPr lang="fi-FI"/>
          </a:p>
        </p:txBody>
      </p:sp>
    </p:spTree>
    <p:extLst>
      <p:ext uri="{BB962C8B-B14F-4D97-AF65-F5344CB8AC3E}">
        <p14:creationId xmlns:p14="http://schemas.microsoft.com/office/powerpoint/2010/main" val="180556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fi-FI"/>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fi-FI"/>
          </a:p>
        </p:txBody>
      </p:sp>
      <p:sp>
        <p:nvSpPr>
          <p:cNvPr id="5" name="Slide Number Placeholder 4"/>
          <p:cNvSpPr>
            <a:spLocks noGrp="1"/>
          </p:cNvSpPr>
          <p:nvPr>
            <p:ph type="sldNum" sz="quarter" idx="12"/>
          </p:nvPr>
        </p:nvSpPr>
        <p:spPr/>
        <p:txBody>
          <a:bodyPr/>
          <a:lstStyle/>
          <a:p>
            <a:pPr>
              <a:defRPr/>
            </a:pPr>
            <a:fld id="{884CF7AB-EC5B-4E3D-8EE7-5FBED625B2B0}" type="slidenum">
              <a:rPr lang="fi-FI" smtClean="0"/>
              <a:pPr>
                <a:defRPr/>
              </a:pPr>
              <a:t>‹#›</a:t>
            </a:fld>
            <a:endParaRPr lang="fi-FI"/>
          </a:p>
        </p:txBody>
      </p:sp>
    </p:spTree>
    <p:extLst>
      <p:ext uri="{BB962C8B-B14F-4D97-AF65-F5344CB8AC3E}">
        <p14:creationId xmlns:p14="http://schemas.microsoft.com/office/powerpoint/2010/main" val="366584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i-FI"/>
          </a:p>
        </p:txBody>
      </p:sp>
      <p:sp>
        <p:nvSpPr>
          <p:cNvPr id="3" name="Footer Placeholder 2"/>
          <p:cNvSpPr>
            <a:spLocks noGrp="1"/>
          </p:cNvSpPr>
          <p:nvPr>
            <p:ph type="ftr" sz="quarter" idx="11"/>
          </p:nvPr>
        </p:nvSpPr>
        <p:spPr/>
        <p:txBody>
          <a:bodyPr/>
          <a:lstStyle/>
          <a:p>
            <a:pPr>
              <a:defRPr/>
            </a:pPr>
            <a:endParaRPr lang="fi-FI"/>
          </a:p>
        </p:txBody>
      </p:sp>
      <p:sp>
        <p:nvSpPr>
          <p:cNvPr id="4" name="Slide Number Placeholder 3"/>
          <p:cNvSpPr>
            <a:spLocks noGrp="1"/>
          </p:cNvSpPr>
          <p:nvPr>
            <p:ph type="sldNum" sz="quarter" idx="12"/>
          </p:nvPr>
        </p:nvSpPr>
        <p:spPr/>
        <p:txBody>
          <a:bodyPr/>
          <a:lstStyle/>
          <a:p>
            <a:pPr>
              <a:defRPr/>
            </a:pPr>
            <a:fld id="{C8A5DD55-5970-4219-8FF5-4388730ED8D5}" type="slidenum">
              <a:rPr lang="fi-FI" smtClean="0"/>
              <a:pPr>
                <a:defRPr/>
              </a:pPr>
              <a:t>‹#›</a:t>
            </a:fld>
            <a:endParaRPr lang="fi-FI"/>
          </a:p>
        </p:txBody>
      </p:sp>
    </p:spTree>
    <p:extLst>
      <p:ext uri="{BB962C8B-B14F-4D97-AF65-F5344CB8AC3E}">
        <p14:creationId xmlns:p14="http://schemas.microsoft.com/office/powerpoint/2010/main" val="359634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fi-FI" smtClean="0"/>
              <a:t>Muokkaa perustyyl. napsautt.</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fi-FI"/>
          </a:p>
        </p:txBody>
      </p:sp>
      <p:sp>
        <p:nvSpPr>
          <p:cNvPr id="10" name="Footer Placeholder 9"/>
          <p:cNvSpPr>
            <a:spLocks noGrp="1"/>
          </p:cNvSpPr>
          <p:nvPr>
            <p:ph type="ftr" sz="quarter" idx="11"/>
          </p:nvPr>
        </p:nvSpPr>
        <p:spPr/>
        <p:txBody>
          <a:bodyPr/>
          <a:lstStyle/>
          <a:p>
            <a:pPr>
              <a:defRPr/>
            </a:pPr>
            <a:endParaRPr lang="fi-FI"/>
          </a:p>
        </p:txBody>
      </p:sp>
      <p:sp>
        <p:nvSpPr>
          <p:cNvPr id="11" name="Slide Number Placeholder 10"/>
          <p:cNvSpPr>
            <a:spLocks noGrp="1"/>
          </p:cNvSpPr>
          <p:nvPr>
            <p:ph type="sldNum" sz="quarter" idx="12"/>
          </p:nvPr>
        </p:nvSpPr>
        <p:spPr/>
        <p:txBody>
          <a:bodyPr/>
          <a:lstStyle/>
          <a:p>
            <a:pPr>
              <a:defRPr/>
            </a:pPr>
            <a:fld id="{0441F190-247D-4BFF-A624-BDF1909120AA}" type="slidenum">
              <a:rPr lang="fi-FI" smtClean="0"/>
              <a:pPr>
                <a:defRPr/>
              </a:pPr>
              <a:t>‹#›</a:t>
            </a:fld>
            <a:endParaRPr lang="fi-FI"/>
          </a:p>
        </p:txBody>
      </p:sp>
    </p:spTree>
    <p:extLst>
      <p:ext uri="{BB962C8B-B14F-4D97-AF65-F5344CB8AC3E}">
        <p14:creationId xmlns:p14="http://schemas.microsoft.com/office/powerpoint/2010/main" val="397146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fi-FI"/>
          </a:p>
        </p:txBody>
      </p:sp>
      <p:sp>
        <p:nvSpPr>
          <p:cNvPr id="10" name="Slide Number Placeholder 9"/>
          <p:cNvSpPr>
            <a:spLocks noGrp="1"/>
          </p:cNvSpPr>
          <p:nvPr>
            <p:ph type="sldNum" sz="quarter" idx="12"/>
          </p:nvPr>
        </p:nvSpPr>
        <p:spPr/>
        <p:txBody>
          <a:bodyPr/>
          <a:lstStyle/>
          <a:p>
            <a:pPr>
              <a:defRPr/>
            </a:pPr>
            <a:fld id="{06C7545C-943F-468B-95F1-4E87BA673461}" type="slidenum">
              <a:rPr lang="fi-FI" smtClean="0"/>
              <a:pPr>
                <a:defRPr/>
              </a:pPr>
              <a:t>‹#›</a:t>
            </a:fld>
            <a:endParaRPr lang="fi-FI"/>
          </a:p>
        </p:txBody>
      </p:sp>
    </p:spTree>
    <p:extLst>
      <p:ext uri="{BB962C8B-B14F-4D97-AF65-F5344CB8AC3E}">
        <p14:creationId xmlns:p14="http://schemas.microsoft.com/office/powerpoint/2010/main" val="2241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fi-FI"/>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fi-FI"/>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2710C4D2-7CFE-4230-9384-F500B6993EFB}" type="slidenum">
              <a:rPr lang="fi-FI" smtClean="0"/>
              <a:pPr>
                <a:defRPr/>
              </a:pPr>
              <a:t>‹#›</a:t>
            </a:fld>
            <a:endParaRPr lang="fi-FI"/>
          </a:p>
        </p:txBody>
      </p:sp>
    </p:spTree>
    <p:extLst>
      <p:ext uri="{BB962C8B-B14F-4D97-AF65-F5344CB8AC3E}">
        <p14:creationId xmlns:p14="http://schemas.microsoft.com/office/powerpoint/2010/main" val="273627731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fi.wikipedia.org/w/index.php?title=Osteoblasti&amp;action=edit&amp;redlink=1"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hyperlink" Target="http://fi.wikipedia.org/w/index.php?title=Osteopetroosi&amp;action=edit&amp;redlink=1" TargetMode="External"/><Relationship Id="rId4" Type="http://schemas.openxmlformats.org/officeDocument/2006/relationships/hyperlink" Target="http://fi.wikipedia.org/wiki/Osteoporoosi"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http://www.ferrosan.fi/ihonhoito/rakenne.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upload.wikimedia.org/wikipedia/commons/1/11/Heart_numlabels.svg" TargetMode="External"/><Relationship Id="rId3" Type="http://schemas.openxmlformats.org/officeDocument/2006/relationships/hyperlink" Target="http://fi.wikipedia.org/wiki/Yl%C3%A4onttolaskimo" TargetMode="External"/><Relationship Id="rId7" Type="http://schemas.openxmlformats.org/officeDocument/2006/relationships/hyperlink" Target="http://fi.wikipedia.org/wiki/Alaonttolaskimo"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fi.wikipedia.org/wiki/Keuhkolaskimo" TargetMode="External"/><Relationship Id="rId5" Type="http://schemas.openxmlformats.org/officeDocument/2006/relationships/hyperlink" Target="http://fi.wikipedia.org/wiki/Keuhkovaltimo" TargetMode="External"/><Relationship Id="rId4" Type="http://schemas.openxmlformats.org/officeDocument/2006/relationships/hyperlink" Target="http://fi.wikipedia.org/wiki/Aortta" TargetMode="External"/><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hyperlink" Target="http://upload.wikimedia.org/wikipedia/commons/b/b2/Gray490.pn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fi.pandapedia.com/wiki/Kuva:Gray626.png"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p:txBody>
          <a:bodyPr>
            <a:normAutofit/>
          </a:bodyPr>
          <a:lstStyle/>
          <a:p>
            <a:pPr eaLnBrk="1" fontAlgn="auto" hangingPunct="1">
              <a:spcAft>
                <a:spcPts val="0"/>
              </a:spcAft>
              <a:defRPr/>
            </a:pPr>
            <a:r>
              <a:rPr lang="fi-FI" dirty="0"/>
              <a:t>Ihmisen rakenne ja toiminta</a:t>
            </a:r>
            <a:br>
              <a:rPr lang="fi-FI" dirty="0"/>
            </a:br>
            <a:r>
              <a:rPr lang="fi-FI" dirty="0" smtClean="0"/>
              <a:t> </a:t>
            </a:r>
            <a:endParaRPr lang="fi-FI" dirty="0"/>
          </a:p>
        </p:txBody>
      </p:sp>
      <p:sp>
        <p:nvSpPr>
          <p:cNvPr id="4099" name="Rectangle 3"/>
          <p:cNvSpPr>
            <a:spLocks noGrp="1" noChangeArrowheads="1"/>
          </p:cNvSpPr>
          <p:nvPr>
            <p:ph type="subTitle" idx="1"/>
          </p:nvPr>
        </p:nvSpPr>
        <p:spPr/>
        <p:txBody>
          <a:bodyPr>
            <a:normAutofit/>
          </a:bodyPr>
          <a:lstStyle/>
          <a:p>
            <a:pPr eaLnBrk="1" fontAlgn="auto" hangingPunct="1">
              <a:spcAft>
                <a:spcPts val="0"/>
              </a:spcAft>
              <a:buFont typeface="Wingdings 3"/>
              <a:buNone/>
              <a:defRPr/>
            </a:pPr>
            <a:r>
              <a:rPr lang="fi-FI" dirty="0" smtClean="0"/>
              <a:t>Carita </a:t>
            </a:r>
            <a:r>
              <a:rPr lang="fi-FI" smtClean="0"/>
              <a:t>Lepikonmäki </a:t>
            </a:r>
            <a:r>
              <a:rPr lang="fi-FI" smtClean="0"/>
              <a:t>2016 </a:t>
            </a:r>
            <a:endParaRPr lang="fi-FI" dirty="0"/>
          </a:p>
        </p:txBody>
      </p:sp>
      <p:sp>
        <p:nvSpPr>
          <p:cNvPr id="12292" name="Rectangle 4"/>
          <p:cNvSpPr>
            <a:spLocks noChangeArrowheads="1"/>
          </p:cNvSpPr>
          <p:nvPr/>
        </p:nvSpPr>
        <p:spPr bwMode="auto">
          <a:xfrm>
            <a:off x="900113" y="3429000"/>
            <a:ext cx="7272337" cy="46038"/>
          </a:xfrm>
          <a:prstGeom prst="rect">
            <a:avLst/>
          </a:prstGeom>
          <a:solidFill>
            <a:schemeClr val="accent1"/>
          </a:solidFill>
          <a:ln w="9525">
            <a:noFill/>
            <a:miter lim="800000"/>
            <a:headEnd/>
            <a:tailEnd/>
          </a:ln>
        </p:spPr>
        <p:txBody>
          <a:bodyPr wrap="none" anchor="ctr"/>
          <a:lstStyle/>
          <a:p>
            <a:pPr algn="ctr"/>
            <a:endParaRPr lang="fi-FI"/>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fi-FI" smtClean="0"/>
              <a:t>Kudokset, epiteelikudos</a:t>
            </a:r>
          </a:p>
        </p:txBody>
      </p:sp>
      <p:sp>
        <p:nvSpPr>
          <p:cNvPr id="19459" name="Rectangle 3"/>
          <p:cNvSpPr>
            <a:spLocks noGrp="1" noChangeArrowheads="1"/>
          </p:cNvSpPr>
          <p:nvPr>
            <p:ph idx="1"/>
          </p:nvPr>
        </p:nvSpPr>
        <p:spPr/>
        <p:txBody>
          <a:bodyPr/>
          <a:lstStyle/>
          <a:p>
            <a:pPr marL="0" indent="0" eaLnBrk="1" hangingPunct="1">
              <a:buNone/>
            </a:pPr>
            <a:r>
              <a:rPr lang="fi-FI" sz="2400" b="1" u="sng" dirty="0" smtClean="0"/>
              <a:t>1. Epiteeli- eli pintakudos</a:t>
            </a:r>
            <a:r>
              <a:rPr lang="fi-FI" sz="2400" b="1" dirty="0" smtClean="0"/>
              <a:t>  </a:t>
            </a:r>
          </a:p>
          <a:p>
            <a:pPr marL="533400" indent="-533400" eaLnBrk="1" hangingPunct="1">
              <a:buFont typeface="Wingdings" pitchFamily="2" charset="2"/>
              <a:buNone/>
            </a:pPr>
            <a:r>
              <a:rPr lang="fi-FI" sz="2400" b="1" dirty="0" smtClean="0"/>
              <a:t>	- solujen muoto ja päällekkäin olevien   kerrosten määrä vaihtelevat, mutta solujen toisiinsa liittyminen on tiivistä </a:t>
            </a:r>
          </a:p>
          <a:p>
            <a:pPr marL="533400" indent="-533400" eaLnBrk="1" hangingPunct="1">
              <a:buFont typeface="Wingdings" pitchFamily="2" charset="2"/>
              <a:buChar char="v"/>
            </a:pPr>
            <a:r>
              <a:rPr lang="fi-FI" sz="2400" b="1" dirty="0" smtClean="0"/>
              <a:t>peittoepiteelikudos – iho, limakalvot ja ruoansulatuselinten seinämät</a:t>
            </a:r>
          </a:p>
          <a:p>
            <a:pPr marL="533400" indent="-533400" eaLnBrk="1" hangingPunct="1">
              <a:buFont typeface="Wingdings" pitchFamily="2" charset="2"/>
              <a:buNone/>
            </a:pPr>
            <a:r>
              <a:rPr lang="fi-FI" sz="2400" b="1" dirty="0" smtClean="0"/>
              <a:t>	- pintakudos voi myös erikoistua rauhasepiteeliksi, silloin se on erilaistunut suorittamaan omaa tehtäväänsä.</a:t>
            </a:r>
            <a:r>
              <a:rPr lang="fi-FI" sz="2400" dirty="0" smtClean="0"/>
              <a:t>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fi-FI" smtClean="0"/>
              <a:t>Hermo</a:t>
            </a:r>
          </a:p>
        </p:txBody>
      </p:sp>
      <p:sp>
        <p:nvSpPr>
          <p:cNvPr id="105475" name="Rectangle 3"/>
          <p:cNvSpPr>
            <a:spLocks noGrp="1" noChangeArrowheads="1"/>
          </p:cNvSpPr>
          <p:nvPr>
            <p:ph idx="1"/>
          </p:nvPr>
        </p:nvSpPr>
        <p:spPr/>
        <p:txBody>
          <a:bodyPr/>
          <a:lstStyle/>
          <a:p>
            <a:pPr eaLnBrk="1" hangingPunct="1"/>
            <a:r>
              <a:rPr lang="fi-FI" sz="3200" dirty="0" smtClean="0"/>
              <a:t>hermo muodostuu useasta </a:t>
            </a:r>
            <a:r>
              <a:rPr lang="fi-FI" sz="3200" dirty="0" err="1" smtClean="0"/>
              <a:t>aksonista</a:t>
            </a:r>
            <a:endParaRPr lang="fi-FI" sz="3200" dirty="0" smtClean="0"/>
          </a:p>
          <a:p>
            <a:pPr eaLnBrk="1" hangingPunct="1"/>
            <a:r>
              <a:rPr lang="fi-FI" sz="3200" dirty="0" smtClean="0"/>
              <a:t>viesti välittyy toiseen hermosoluun synapsin välityksessä</a:t>
            </a:r>
          </a:p>
          <a:p>
            <a:pPr eaLnBrk="1" hangingPunct="1"/>
            <a:r>
              <a:rPr lang="fi-FI" sz="3200" dirty="0" smtClean="0"/>
              <a:t>hermorata muodostuu peräkkäisistä synapsien yhdistämistä hermosoluista</a:t>
            </a:r>
          </a:p>
          <a:p>
            <a:pPr eaLnBrk="1" hangingPunct="1">
              <a:buFont typeface="Wingdings 3" pitchFamily="18" charset="2"/>
              <a:buNone/>
            </a:pPr>
            <a:endParaRPr lang="fi-FI" dirty="0" smtClean="0"/>
          </a:p>
          <a:p>
            <a:pPr eaLnBrk="1" hangingPunct="1"/>
            <a:endParaRPr lang="fi-FI"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pPr eaLnBrk="1" hangingPunct="1"/>
            <a:r>
              <a:rPr lang="fi-FI" u="sng" dirty="0" smtClean="0"/>
              <a:t>Hermoston osat</a:t>
            </a:r>
          </a:p>
        </p:txBody>
      </p:sp>
      <p:sp>
        <p:nvSpPr>
          <p:cNvPr id="106499" name="Rectangle 3"/>
          <p:cNvSpPr>
            <a:spLocks noGrp="1" noChangeArrowheads="1"/>
          </p:cNvSpPr>
          <p:nvPr>
            <p:ph idx="1"/>
          </p:nvPr>
        </p:nvSpPr>
        <p:spPr/>
        <p:txBody>
          <a:bodyPr/>
          <a:lstStyle/>
          <a:p>
            <a:pPr lvl="1" eaLnBrk="1" hangingPunct="1"/>
            <a:r>
              <a:rPr lang="fi-FI" sz="2800" dirty="0" smtClean="0"/>
              <a:t>keskushermosto; </a:t>
            </a:r>
          </a:p>
          <a:p>
            <a:pPr lvl="2" eaLnBrk="1" hangingPunct="1"/>
            <a:r>
              <a:rPr lang="fi-FI" sz="2800" dirty="0" smtClean="0"/>
              <a:t>aivot ja selkäydin</a:t>
            </a:r>
          </a:p>
          <a:p>
            <a:pPr lvl="2" eaLnBrk="1" hangingPunct="1"/>
            <a:r>
              <a:rPr lang="fi-FI" sz="2800" dirty="0" smtClean="0"/>
              <a:t>kehittyneimmillä lajeilla on erityisen suuret </a:t>
            </a:r>
            <a:r>
              <a:rPr lang="fi-FI" sz="2800" u="sng" dirty="0" smtClean="0"/>
              <a:t>isoaivot</a:t>
            </a:r>
          </a:p>
          <a:p>
            <a:pPr lvl="1" eaLnBrk="1" hangingPunct="1"/>
            <a:r>
              <a:rPr lang="fi-FI" sz="2800" dirty="0" smtClean="0"/>
              <a:t>ääreishermosto eli perifeerinen hermosto: aivoista ja selkäytimestä lähtevät hermot ja autonomiset hermot</a:t>
            </a:r>
          </a:p>
          <a:p>
            <a:pPr lvl="1" eaLnBrk="1" hangingPunct="1"/>
            <a:endParaRPr lang="fi-FI" dirty="0" smtClean="0"/>
          </a:p>
          <a:p>
            <a:pPr eaLnBrk="1" hangingPunct="1"/>
            <a:endParaRPr lang="fi-FI"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Grp="1" noChangeArrowheads="1"/>
          </p:cNvSpPr>
          <p:nvPr>
            <p:ph type="title"/>
          </p:nvPr>
        </p:nvSpPr>
        <p:spPr/>
        <p:txBody>
          <a:bodyPr/>
          <a:lstStyle/>
          <a:p>
            <a:pPr eaLnBrk="1" hangingPunct="1"/>
            <a:r>
              <a:rPr lang="fi-FI" smtClean="0"/>
              <a:t>Hermoston toiminnasta lisää</a:t>
            </a:r>
          </a:p>
        </p:txBody>
      </p:sp>
      <p:sp>
        <p:nvSpPr>
          <p:cNvPr id="107523" name="Rectangle 3"/>
          <p:cNvSpPr>
            <a:spLocks noGrp="1" noChangeArrowheads="1"/>
          </p:cNvSpPr>
          <p:nvPr>
            <p:ph idx="1"/>
          </p:nvPr>
        </p:nvSpPr>
        <p:spPr/>
        <p:txBody>
          <a:bodyPr>
            <a:normAutofit fontScale="92500" lnSpcReduction="20000"/>
          </a:bodyPr>
          <a:lstStyle/>
          <a:p>
            <a:pPr eaLnBrk="1" hangingPunct="1">
              <a:lnSpc>
                <a:spcPct val="80000"/>
              </a:lnSpc>
            </a:pPr>
            <a:r>
              <a:rPr lang="fi-FI" sz="2400" dirty="0" smtClean="0"/>
              <a:t>keskushermoston harmaa aine sisältää hermosolujen </a:t>
            </a:r>
            <a:r>
              <a:rPr lang="fi-FI" sz="2400" dirty="0" err="1" smtClean="0"/>
              <a:t>soomaosat</a:t>
            </a:r>
            <a:r>
              <a:rPr lang="fi-FI" sz="2400" dirty="0" smtClean="0"/>
              <a:t> ja hermosolujen väliset synapsit</a:t>
            </a:r>
          </a:p>
          <a:p>
            <a:pPr eaLnBrk="1" hangingPunct="1">
              <a:lnSpc>
                <a:spcPct val="80000"/>
              </a:lnSpc>
            </a:pPr>
            <a:r>
              <a:rPr lang="fi-FI" sz="2400" dirty="0" smtClean="0"/>
              <a:t>keskushermoston valkea aine sisältää hermosolun viejähaarakkeita</a:t>
            </a:r>
          </a:p>
          <a:p>
            <a:pPr eaLnBrk="1" hangingPunct="1">
              <a:lnSpc>
                <a:spcPct val="80000"/>
              </a:lnSpc>
            </a:pPr>
            <a:r>
              <a:rPr lang="fi-FI" sz="2400" dirty="0" smtClean="0"/>
              <a:t>hermoston toiminta:</a:t>
            </a:r>
          </a:p>
          <a:p>
            <a:pPr eaLnBrk="1" hangingPunct="1">
              <a:lnSpc>
                <a:spcPct val="80000"/>
              </a:lnSpc>
              <a:buFont typeface="Wingdings" pitchFamily="2" charset="2"/>
              <a:buAutoNum type="arabicPeriod"/>
            </a:pPr>
            <a:r>
              <a:rPr lang="fi-FI" sz="2400" u="sng" dirty="0" smtClean="0"/>
              <a:t>somaattinen hermosto</a:t>
            </a:r>
          </a:p>
          <a:p>
            <a:pPr lvl="1" eaLnBrk="1" hangingPunct="1">
              <a:lnSpc>
                <a:spcPct val="80000"/>
              </a:lnSpc>
              <a:buFont typeface="Wingdings" pitchFamily="2" charset="2"/>
              <a:buNone/>
            </a:pPr>
            <a:r>
              <a:rPr lang="fi-FI" sz="2400" dirty="0" smtClean="0"/>
              <a:t>	suurin osa keskus- ja ääreishermostoa</a:t>
            </a:r>
          </a:p>
          <a:p>
            <a:pPr lvl="1" eaLnBrk="1" hangingPunct="1">
              <a:lnSpc>
                <a:spcPct val="80000"/>
              </a:lnSpc>
              <a:buFont typeface="Wingdings" pitchFamily="2" charset="2"/>
              <a:buNone/>
            </a:pPr>
            <a:r>
              <a:rPr lang="fi-FI" sz="2400" dirty="0" smtClean="0"/>
              <a:t>	tahdonalainen hermosto</a:t>
            </a:r>
          </a:p>
          <a:p>
            <a:pPr lvl="1" eaLnBrk="1" hangingPunct="1">
              <a:lnSpc>
                <a:spcPct val="80000"/>
              </a:lnSpc>
              <a:buFont typeface="Wingdings" pitchFamily="2" charset="2"/>
              <a:buNone/>
            </a:pPr>
            <a:r>
              <a:rPr lang="fi-FI" sz="2400" dirty="0" smtClean="0"/>
              <a:t>	säätelee mm poikkijuovaisten lihasten liikkeitä</a:t>
            </a:r>
          </a:p>
          <a:p>
            <a:pPr eaLnBrk="1" hangingPunct="1">
              <a:lnSpc>
                <a:spcPct val="80000"/>
              </a:lnSpc>
              <a:buFont typeface="Wingdings" pitchFamily="2" charset="2"/>
              <a:buAutoNum type="arabicPeriod"/>
            </a:pPr>
            <a:r>
              <a:rPr lang="fi-FI" sz="2400" u="sng" dirty="0" smtClean="0"/>
              <a:t>autonominen hermosto</a:t>
            </a:r>
          </a:p>
          <a:p>
            <a:pPr eaLnBrk="1" hangingPunct="1">
              <a:lnSpc>
                <a:spcPct val="80000"/>
              </a:lnSpc>
              <a:buFont typeface="Wingdings" pitchFamily="2" charset="2"/>
              <a:buNone/>
            </a:pPr>
            <a:r>
              <a:rPr lang="fi-FI" sz="2400" dirty="0" smtClean="0"/>
              <a:t>		tahdosta riippumattomat toiminnat esim. sydän</a:t>
            </a:r>
          </a:p>
          <a:p>
            <a:pPr eaLnBrk="1" hangingPunct="1">
              <a:lnSpc>
                <a:spcPct val="80000"/>
              </a:lnSpc>
              <a:buFont typeface="Wingdings" pitchFamily="2" charset="2"/>
              <a:buNone/>
            </a:pPr>
            <a:r>
              <a:rPr lang="fi-FI" sz="2400" dirty="0" smtClean="0"/>
              <a:t>		jakautuu sympaattiseen ja </a:t>
            </a:r>
            <a:r>
              <a:rPr lang="fi-FI" sz="2400" dirty="0" err="1" smtClean="0"/>
              <a:t>parasympaattiseen</a:t>
            </a:r>
            <a:r>
              <a:rPr lang="fi-FI" sz="2400" dirty="0" smtClean="0"/>
              <a:t> 	osaan</a:t>
            </a:r>
          </a:p>
          <a:p>
            <a:pPr eaLnBrk="1" hangingPunct="1">
              <a:lnSpc>
                <a:spcPct val="80000"/>
              </a:lnSpc>
            </a:pPr>
            <a:endParaRPr lang="fi-FI" sz="2000" dirty="0" smtClean="0"/>
          </a:p>
          <a:p>
            <a:pPr eaLnBrk="1" hangingPunct="1">
              <a:lnSpc>
                <a:spcPct val="80000"/>
              </a:lnSpc>
            </a:pPr>
            <a:endParaRPr lang="fi-FI" sz="1800"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Grp="1" noChangeArrowheads="1"/>
          </p:cNvSpPr>
          <p:nvPr>
            <p:ph type="title"/>
          </p:nvPr>
        </p:nvSpPr>
        <p:spPr>
          <a:xfrm>
            <a:off x="457200" y="0"/>
            <a:ext cx="8229600" cy="1143000"/>
          </a:xfrm>
        </p:spPr>
        <p:txBody>
          <a:bodyPr/>
          <a:lstStyle/>
          <a:p>
            <a:pPr eaLnBrk="1" hangingPunct="1"/>
            <a:r>
              <a:rPr lang="fi-FI" dirty="0" smtClean="0"/>
              <a:t>		Keskushermosto</a:t>
            </a:r>
          </a:p>
        </p:txBody>
      </p:sp>
      <p:sp>
        <p:nvSpPr>
          <p:cNvPr id="108547" name="Rectangle 3"/>
          <p:cNvSpPr>
            <a:spLocks noGrp="1" noChangeArrowheads="1"/>
          </p:cNvSpPr>
          <p:nvPr>
            <p:ph idx="1"/>
          </p:nvPr>
        </p:nvSpPr>
        <p:spPr>
          <a:xfrm>
            <a:off x="467544" y="980728"/>
            <a:ext cx="8229600" cy="5544616"/>
          </a:xfrm>
        </p:spPr>
        <p:txBody>
          <a:bodyPr>
            <a:normAutofit lnSpcReduction="10000"/>
          </a:bodyPr>
          <a:lstStyle/>
          <a:p>
            <a:pPr eaLnBrk="1" hangingPunct="1">
              <a:lnSpc>
                <a:spcPct val="80000"/>
              </a:lnSpc>
            </a:pPr>
            <a:r>
              <a:rPr lang="fi-FI" sz="2800" dirty="0" smtClean="0"/>
              <a:t>isoaivot</a:t>
            </a:r>
          </a:p>
          <a:p>
            <a:pPr lvl="1" eaLnBrk="1" hangingPunct="1">
              <a:lnSpc>
                <a:spcPct val="80000"/>
              </a:lnSpc>
            </a:pPr>
            <a:r>
              <a:rPr lang="fi-FI" sz="2800" dirty="0" smtClean="0"/>
              <a:t>sisältää </a:t>
            </a:r>
            <a:r>
              <a:rPr lang="fi-FI" sz="2800" dirty="0" err="1" smtClean="0"/>
              <a:t>limbisen</a:t>
            </a:r>
            <a:r>
              <a:rPr lang="fi-FI" sz="2800" dirty="0" smtClean="0"/>
              <a:t> järjestelmän, joka arvioi mikä merkitys aistitiedolla on yksilölle</a:t>
            </a:r>
          </a:p>
          <a:p>
            <a:pPr lvl="1" eaLnBrk="1" hangingPunct="1">
              <a:lnSpc>
                <a:spcPct val="80000"/>
              </a:lnSpc>
            </a:pPr>
            <a:r>
              <a:rPr lang="fi-FI" sz="2800" dirty="0" smtClean="0"/>
              <a:t>mukana mm sukupuolitoiminnoissa ja ravinnon hankinnassa</a:t>
            </a:r>
          </a:p>
          <a:p>
            <a:pPr eaLnBrk="1" hangingPunct="1">
              <a:lnSpc>
                <a:spcPct val="80000"/>
              </a:lnSpc>
            </a:pPr>
            <a:r>
              <a:rPr lang="fi-FI" sz="2800" dirty="0" smtClean="0"/>
              <a:t>pikkuaivot</a:t>
            </a:r>
          </a:p>
          <a:p>
            <a:pPr lvl="1" eaLnBrk="1" hangingPunct="1">
              <a:lnSpc>
                <a:spcPct val="80000"/>
              </a:lnSpc>
            </a:pPr>
            <a:r>
              <a:rPr lang="fi-FI" sz="2800" dirty="0" smtClean="0"/>
              <a:t>kuorikerros harmaata, sisin valkeaa ainetta</a:t>
            </a:r>
          </a:p>
          <a:p>
            <a:pPr lvl="1" eaLnBrk="1" hangingPunct="1">
              <a:lnSpc>
                <a:spcPct val="80000"/>
              </a:lnSpc>
            </a:pPr>
            <a:r>
              <a:rPr lang="fi-FI" sz="2800" dirty="0" smtClean="0"/>
              <a:t>huolehtii lihasliikkeiden hienosäädöstä</a:t>
            </a:r>
          </a:p>
          <a:p>
            <a:pPr eaLnBrk="1" hangingPunct="1">
              <a:lnSpc>
                <a:spcPct val="80000"/>
              </a:lnSpc>
            </a:pPr>
            <a:r>
              <a:rPr lang="fi-FI" sz="2800" dirty="0" smtClean="0"/>
              <a:t>aivorunko: väliaivot, keskiaivot, aivosilta ja ydinjatke</a:t>
            </a:r>
          </a:p>
          <a:p>
            <a:pPr lvl="1" eaLnBrk="1" hangingPunct="1">
              <a:lnSpc>
                <a:spcPct val="80000"/>
              </a:lnSpc>
            </a:pPr>
            <a:r>
              <a:rPr lang="fi-FI" sz="2800" dirty="0" smtClean="0"/>
              <a:t>elämän jatkumisen kannalta tärkeä, säätelee mm verenkiertoa ja hengitystä, unirytmiä, vireystilaa, janoa ja nälkää</a:t>
            </a:r>
          </a:p>
          <a:p>
            <a:pPr eaLnBrk="1" hangingPunct="1">
              <a:lnSpc>
                <a:spcPct val="80000"/>
              </a:lnSpc>
            </a:pPr>
            <a:r>
              <a:rPr lang="fi-FI" sz="2800" dirty="0" smtClean="0"/>
              <a:t>selkäydin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p:cNvSpPr>
            <a:spLocks noGrp="1" noChangeArrowheads="1"/>
          </p:cNvSpPr>
          <p:nvPr>
            <p:ph type="title"/>
          </p:nvPr>
        </p:nvSpPr>
        <p:spPr/>
        <p:txBody>
          <a:bodyPr/>
          <a:lstStyle/>
          <a:p>
            <a:pPr eaLnBrk="1" hangingPunct="1"/>
            <a:r>
              <a:rPr lang="fi-FI" smtClean="0"/>
              <a:t>Aivo- selkäydinnesteen kierto</a:t>
            </a:r>
          </a:p>
        </p:txBody>
      </p:sp>
      <p:sp>
        <p:nvSpPr>
          <p:cNvPr id="109571" name="Rectangle 3"/>
          <p:cNvSpPr>
            <a:spLocks noGrp="1" noChangeArrowheads="1"/>
          </p:cNvSpPr>
          <p:nvPr>
            <p:ph idx="1"/>
          </p:nvPr>
        </p:nvSpPr>
        <p:spPr/>
        <p:txBody>
          <a:bodyPr>
            <a:normAutofit fontScale="92500" lnSpcReduction="10000"/>
          </a:bodyPr>
          <a:lstStyle/>
          <a:p>
            <a:pPr eaLnBrk="1" hangingPunct="1">
              <a:lnSpc>
                <a:spcPct val="90000"/>
              </a:lnSpc>
            </a:pPr>
            <a:r>
              <a:rPr lang="fi-FI" sz="2800" dirty="0" smtClean="0"/>
              <a:t>aivoja ja selkäydintä ympäröi 3 kalvoa:</a:t>
            </a:r>
          </a:p>
          <a:p>
            <a:pPr lvl="1" eaLnBrk="1" hangingPunct="1">
              <a:lnSpc>
                <a:spcPct val="90000"/>
              </a:lnSpc>
            </a:pPr>
            <a:r>
              <a:rPr lang="fi-FI" sz="2800" dirty="0" smtClean="0"/>
              <a:t>kovakalvo (uloin kalvo)</a:t>
            </a:r>
          </a:p>
          <a:p>
            <a:pPr lvl="1" eaLnBrk="1" hangingPunct="1">
              <a:lnSpc>
                <a:spcPct val="90000"/>
              </a:lnSpc>
            </a:pPr>
            <a:r>
              <a:rPr lang="fi-FI" sz="2800" dirty="0" smtClean="0"/>
              <a:t>lukinkalvo</a:t>
            </a:r>
          </a:p>
          <a:p>
            <a:pPr lvl="1" eaLnBrk="1" hangingPunct="1">
              <a:lnSpc>
                <a:spcPct val="90000"/>
              </a:lnSpc>
            </a:pPr>
            <a:r>
              <a:rPr lang="fi-FI" sz="2800" dirty="0" smtClean="0"/>
              <a:t>pehmeäkalvo (sisin kalvo)</a:t>
            </a:r>
          </a:p>
          <a:p>
            <a:pPr eaLnBrk="1" hangingPunct="1">
              <a:lnSpc>
                <a:spcPct val="90000"/>
              </a:lnSpc>
            </a:pPr>
            <a:r>
              <a:rPr lang="fi-FI" sz="2800" dirty="0" smtClean="0"/>
              <a:t>sisimpien kalvojen välissä eli lukinkalvon-ontelossa kiertää aivo-selkäydinneste eli </a:t>
            </a:r>
            <a:r>
              <a:rPr lang="fi-FI" sz="2800" dirty="0" err="1" smtClean="0"/>
              <a:t>likvor</a:t>
            </a:r>
            <a:endParaRPr lang="fi-FI" sz="2800" dirty="0" smtClean="0"/>
          </a:p>
          <a:p>
            <a:pPr eaLnBrk="1" hangingPunct="1">
              <a:lnSpc>
                <a:spcPct val="90000"/>
              </a:lnSpc>
            </a:pPr>
            <a:r>
              <a:rPr lang="fi-FI" sz="2800" dirty="0" smtClean="0"/>
              <a:t>aivo- selkäydinnestettä mahtuu aivokammioihin ja lukinkalvononteloon yhteensä n. 100 ml</a:t>
            </a:r>
          </a:p>
          <a:p>
            <a:pPr eaLnBrk="1" hangingPunct="1">
              <a:lnSpc>
                <a:spcPct val="90000"/>
              </a:lnSpc>
            </a:pPr>
            <a:r>
              <a:rPr lang="fi-FI" sz="2800" dirty="0" smtClean="0"/>
              <a:t>sitä muodostu koko ajan lisää aivokammioiden hiussuonten verestä</a:t>
            </a:r>
          </a:p>
          <a:p>
            <a:pPr eaLnBrk="1" hangingPunct="1">
              <a:lnSpc>
                <a:spcPct val="90000"/>
              </a:lnSpc>
            </a:pPr>
            <a:endParaRPr lang="fi-FI" sz="2400"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a:spLocks noGrp="1" noChangeArrowheads="1"/>
          </p:cNvSpPr>
          <p:nvPr>
            <p:ph type="title"/>
          </p:nvPr>
        </p:nvSpPr>
        <p:spPr/>
        <p:txBody>
          <a:bodyPr>
            <a:normAutofit/>
          </a:bodyPr>
          <a:lstStyle/>
          <a:p>
            <a:pPr eaLnBrk="1" fontAlgn="auto" hangingPunct="1">
              <a:spcAft>
                <a:spcPts val="0"/>
              </a:spcAft>
              <a:defRPr/>
            </a:pPr>
            <a:r>
              <a:rPr lang="fi-FI"/>
              <a:t>Nimeä nämä hermot ja kuvaa mitä ne hermottavat</a:t>
            </a:r>
          </a:p>
        </p:txBody>
      </p:sp>
      <p:graphicFrame>
        <p:nvGraphicFramePr>
          <p:cNvPr id="2050" name="Object 3"/>
          <p:cNvGraphicFramePr>
            <a:graphicFrameLocks noGrp="1" noChangeAspect="1"/>
          </p:cNvGraphicFramePr>
          <p:nvPr>
            <p:ph idx="1"/>
          </p:nvPr>
        </p:nvGraphicFramePr>
        <p:xfrm>
          <a:off x="2797175" y="2120900"/>
          <a:ext cx="3548063" cy="4051300"/>
        </p:xfrm>
        <a:graphic>
          <a:graphicData uri="http://schemas.openxmlformats.org/presentationml/2006/ole">
            <mc:AlternateContent xmlns:mc="http://schemas.openxmlformats.org/markup-compatibility/2006">
              <mc:Choice xmlns:v="urn:schemas-microsoft-com:vml" Requires="v">
                <p:oleObj spid="_x0000_s2059" name="Photo Editor -valokuva" r:id="rId4" imgW="5514286" imgH="6295238" progId="MSPhotoEd.3">
                  <p:embed/>
                </p:oleObj>
              </mc:Choice>
              <mc:Fallback>
                <p:oleObj name="Photo Editor -valokuva" r:id="rId4" imgW="5514286" imgH="6295238"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175" y="2120900"/>
                        <a:ext cx="3548063" cy="405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p:txBody>
          <a:bodyPr/>
          <a:lstStyle/>
          <a:p>
            <a:pPr eaLnBrk="1" hangingPunct="1"/>
            <a:r>
              <a:rPr lang="fi-FI" smtClean="0"/>
              <a:t>Ääreishermosto</a:t>
            </a:r>
          </a:p>
        </p:txBody>
      </p:sp>
      <p:sp>
        <p:nvSpPr>
          <p:cNvPr id="112643" name="Rectangle 3"/>
          <p:cNvSpPr>
            <a:spLocks noGrp="1" noChangeArrowheads="1"/>
          </p:cNvSpPr>
          <p:nvPr>
            <p:ph idx="1"/>
          </p:nvPr>
        </p:nvSpPr>
        <p:spPr/>
        <p:txBody>
          <a:bodyPr>
            <a:normAutofit fontScale="92500" lnSpcReduction="20000"/>
          </a:bodyPr>
          <a:lstStyle/>
          <a:p>
            <a:pPr eaLnBrk="1" hangingPunct="1">
              <a:lnSpc>
                <a:spcPct val="80000"/>
              </a:lnSpc>
            </a:pPr>
            <a:r>
              <a:rPr lang="fi-FI" sz="2400" b="1" dirty="0" err="1" smtClean="0"/>
              <a:t>A</a:t>
            </a:r>
            <a:r>
              <a:rPr lang="fi-FI" sz="2400" dirty="0" err="1" smtClean="0"/>
              <a:t>.aivoista</a:t>
            </a:r>
            <a:r>
              <a:rPr lang="fi-FI" sz="2400" dirty="0" smtClean="0"/>
              <a:t> lähtevät hermot eli aivohermot 12 kpl, parillisia</a:t>
            </a:r>
          </a:p>
          <a:p>
            <a:pPr lvl="1" eaLnBrk="1" hangingPunct="1">
              <a:lnSpc>
                <a:spcPct val="80000"/>
              </a:lnSpc>
              <a:buFont typeface="Wingdings" pitchFamily="2" charset="2"/>
              <a:buChar char="§"/>
            </a:pPr>
            <a:r>
              <a:rPr lang="fi-FI" sz="2400" dirty="0" smtClean="0"/>
              <a:t>hajuhermo, ensimmäinen aivohermo</a:t>
            </a:r>
          </a:p>
          <a:p>
            <a:pPr lvl="1" eaLnBrk="1" hangingPunct="1">
              <a:lnSpc>
                <a:spcPct val="80000"/>
              </a:lnSpc>
            </a:pPr>
            <a:r>
              <a:rPr lang="fi-FI" sz="2400" dirty="0" smtClean="0"/>
              <a:t>näköhermo, toinen aivohermo</a:t>
            </a:r>
          </a:p>
          <a:p>
            <a:pPr lvl="1" eaLnBrk="1" hangingPunct="1">
              <a:lnSpc>
                <a:spcPct val="80000"/>
              </a:lnSpc>
            </a:pPr>
            <a:r>
              <a:rPr lang="fi-FI" sz="2400" dirty="0" smtClean="0"/>
              <a:t>silmän liikehermo, kolmas aivohermo</a:t>
            </a:r>
          </a:p>
          <a:p>
            <a:pPr lvl="1" eaLnBrk="1" hangingPunct="1">
              <a:lnSpc>
                <a:spcPct val="80000"/>
              </a:lnSpc>
            </a:pPr>
            <a:r>
              <a:rPr lang="fi-FI" sz="2400" dirty="0" smtClean="0"/>
              <a:t>telahermo, neljäs aivohermo</a:t>
            </a:r>
          </a:p>
          <a:p>
            <a:pPr lvl="1" eaLnBrk="1" hangingPunct="1">
              <a:lnSpc>
                <a:spcPct val="80000"/>
              </a:lnSpc>
            </a:pPr>
            <a:r>
              <a:rPr lang="fi-FI" sz="2400" dirty="0" smtClean="0"/>
              <a:t>kolmoishermo, viides aivohermo</a:t>
            </a:r>
          </a:p>
          <a:p>
            <a:pPr lvl="1" eaLnBrk="1" hangingPunct="1">
              <a:lnSpc>
                <a:spcPct val="80000"/>
              </a:lnSpc>
            </a:pPr>
            <a:r>
              <a:rPr lang="fi-FI" sz="2400" dirty="0" smtClean="0"/>
              <a:t>loitontajahermo, kuudes aivohermo</a:t>
            </a:r>
          </a:p>
          <a:p>
            <a:pPr lvl="1" eaLnBrk="1" hangingPunct="1">
              <a:lnSpc>
                <a:spcPct val="80000"/>
              </a:lnSpc>
            </a:pPr>
            <a:r>
              <a:rPr lang="fi-FI" sz="2400" dirty="0" smtClean="0"/>
              <a:t>kasvohermo, seitsemäs aivohermo</a:t>
            </a:r>
          </a:p>
          <a:p>
            <a:pPr lvl="1" eaLnBrk="1" hangingPunct="1">
              <a:lnSpc>
                <a:spcPct val="80000"/>
              </a:lnSpc>
            </a:pPr>
            <a:r>
              <a:rPr lang="fi-FI" sz="2400" dirty="0" smtClean="0"/>
              <a:t>kuulo- ja tasapainohermo, kahdeksas aivohermo</a:t>
            </a:r>
          </a:p>
          <a:p>
            <a:pPr lvl="1" eaLnBrk="1" hangingPunct="1">
              <a:lnSpc>
                <a:spcPct val="80000"/>
              </a:lnSpc>
            </a:pPr>
            <a:r>
              <a:rPr lang="fi-FI" sz="2400" dirty="0" smtClean="0"/>
              <a:t>kieli-kitahermo, yhdeksäs aivohermo</a:t>
            </a:r>
          </a:p>
          <a:p>
            <a:pPr lvl="1" eaLnBrk="1" hangingPunct="1">
              <a:lnSpc>
                <a:spcPct val="80000"/>
              </a:lnSpc>
            </a:pPr>
            <a:r>
              <a:rPr lang="fi-FI" sz="2400" dirty="0" smtClean="0"/>
              <a:t>kiertäjä hermo, kymmenes aivohermo</a:t>
            </a:r>
          </a:p>
          <a:p>
            <a:pPr lvl="1" eaLnBrk="1" hangingPunct="1">
              <a:lnSpc>
                <a:spcPct val="80000"/>
              </a:lnSpc>
            </a:pPr>
            <a:r>
              <a:rPr lang="fi-FI" sz="2400" dirty="0" smtClean="0"/>
              <a:t>lisähermo, yhdestoista</a:t>
            </a:r>
          </a:p>
          <a:p>
            <a:pPr lvl="1" eaLnBrk="1" hangingPunct="1">
              <a:lnSpc>
                <a:spcPct val="80000"/>
              </a:lnSpc>
            </a:pPr>
            <a:r>
              <a:rPr lang="fi-FI" sz="2400" dirty="0" smtClean="0"/>
              <a:t>kielen liikehermo, kahdestoista aivohermo</a:t>
            </a:r>
          </a:p>
          <a:p>
            <a:pPr eaLnBrk="1" hangingPunct="1">
              <a:lnSpc>
                <a:spcPct val="80000"/>
              </a:lnSpc>
            </a:pPr>
            <a:endParaRPr lang="fi-FI" sz="2000" dirty="0" smtClean="0"/>
          </a:p>
          <a:p>
            <a:pPr eaLnBrk="1" hangingPunct="1">
              <a:lnSpc>
                <a:spcPct val="80000"/>
              </a:lnSpc>
            </a:pPr>
            <a:endParaRPr lang="fi-FI" sz="1800"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Grp="1" noChangeArrowheads="1"/>
          </p:cNvSpPr>
          <p:nvPr>
            <p:ph type="title"/>
          </p:nvPr>
        </p:nvSpPr>
        <p:spPr/>
        <p:txBody>
          <a:bodyPr/>
          <a:lstStyle/>
          <a:p>
            <a:pPr eaLnBrk="1" hangingPunct="1"/>
            <a:r>
              <a:rPr lang="fi-FI" smtClean="0"/>
              <a:t>Ääreishermosto</a:t>
            </a:r>
          </a:p>
        </p:txBody>
      </p:sp>
      <p:sp>
        <p:nvSpPr>
          <p:cNvPr id="113667" name="Rectangle 3"/>
          <p:cNvSpPr>
            <a:spLocks noGrp="1" noChangeArrowheads="1"/>
          </p:cNvSpPr>
          <p:nvPr>
            <p:ph idx="1"/>
          </p:nvPr>
        </p:nvSpPr>
        <p:spPr/>
        <p:txBody>
          <a:bodyPr/>
          <a:lstStyle/>
          <a:p>
            <a:pPr eaLnBrk="1" hangingPunct="1"/>
            <a:r>
              <a:rPr lang="fi-FI" sz="2800" dirty="0" smtClean="0"/>
              <a:t>B. selkäydinhermot, nimetty selkärankanikamien mukaan</a:t>
            </a:r>
          </a:p>
          <a:p>
            <a:pPr lvl="1" eaLnBrk="1" hangingPunct="1"/>
            <a:r>
              <a:rPr lang="fi-FI" sz="2800" dirty="0" smtClean="0"/>
              <a:t>kaularankahermoja 8 paria</a:t>
            </a:r>
          </a:p>
          <a:p>
            <a:pPr lvl="1" eaLnBrk="1" hangingPunct="1"/>
            <a:r>
              <a:rPr lang="fi-FI" sz="2800" dirty="0" smtClean="0"/>
              <a:t>rintahermoja 12 paria</a:t>
            </a:r>
          </a:p>
          <a:p>
            <a:pPr lvl="1" eaLnBrk="1" hangingPunct="1"/>
            <a:r>
              <a:rPr lang="fi-FI" sz="2800" dirty="0" smtClean="0"/>
              <a:t>lannehermoja 5 paria</a:t>
            </a:r>
          </a:p>
          <a:p>
            <a:pPr lvl="1" eaLnBrk="1" hangingPunct="1"/>
            <a:r>
              <a:rPr lang="fi-FI" sz="2800" dirty="0" smtClean="0"/>
              <a:t>ristihermoja 5 paria</a:t>
            </a:r>
          </a:p>
          <a:p>
            <a:pPr lvl="1" eaLnBrk="1" hangingPunct="1"/>
            <a:r>
              <a:rPr lang="fi-FI" sz="2800" dirty="0" smtClean="0"/>
              <a:t>häntähermoja 1 pari</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Grp="1" noChangeArrowheads="1"/>
          </p:cNvSpPr>
          <p:nvPr>
            <p:ph type="title"/>
          </p:nvPr>
        </p:nvSpPr>
        <p:spPr/>
        <p:txBody>
          <a:bodyPr/>
          <a:lstStyle/>
          <a:p>
            <a:pPr eaLnBrk="1" hangingPunct="1"/>
            <a:r>
              <a:rPr lang="fi-FI" smtClean="0"/>
              <a:t>Selkäydinhermot</a:t>
            </a:r>
          </a:p>
        </p:txBody>
      </p:sp>
      <p:sp>
        <p:nvSpPr>
          <p:cNvPr id="114691" name="Rectangle 3"/>
          <p:cNvSpPr>
            <a:spLocks noGrp="1" noChangeArrowheads="1"/>
          </p:cNvSpPr>
          <p:nvPr>
            <p:ph idx="1"/>
          </p:nvPr>
        </p:nvSpPr>
        <p:spPr/>
        <p:txBody>
          <a:bodyPr/>
          <a:lstStyle/>
          <a:p>
            <a:pPr eaLnBrk="1" hangingPunct="1"/>
            <a:r>
              <a:rPr lang="fi-FI" sz="2800" dirty="0" smtClean="0"/>
              <a:t>selkäytimeen tulee aisti-impulsseja mm. ihosta ja luustolihaksista tuovia hermojuuria pitkin (takajuuri)</a:t>
            </a:r>
          </a:p>
          <a:p>
            <a:pPr eaLnBrk="1" hangingPunct="1"/>
            <a:r>
              <a:rPr lang="fi-FI" sz="2800" dirty="0" smtClean="0"/>
              <a:t>takajuuresta lähtee liikeimpulsseja luustolihaksiin vieviä hermosyitä etujuuren kautta</a:t>
            </a:r>
          </a:p>
          <a:p>
            <a:pPr eaLnBrk="1" hangingPunct="1"/>
            <a:r>
              <a:rPr lang="fi-FI" sz="2800" dirty="0" smtClean="0"/>
              <a:t>selkäydinhermoja on pareittain</a:t>
            </a:r>
          </a:p>
          <a:p>
            <a:pPr eaLnBrk="1" hangingPunct="1">
              <a:buNone/>
            </a:pPr>
            <a:endParaRPr lang="fi-FI" sz="2800" dirty="0" smtClean="0"/>
          </a:p>
          <a:p>
            <a:pPr eaLnBrk="1" hangingPunct="1"/>
            <a:endParaRPr lang="fi-FI" sz="2400"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Grp="1" noChangeArrowheads="1"/>
          </p:cNvSpPr>
          <p:nvPr>
            <p:ph type="title"/>
          </p:nvPr>
        </p:nvSpPr>
        <p:spPr/>
        <p:txBody>
          <a:bodyPr/>
          <a:lstStyle/>
          <a:p>
            <a:pPr eaLnBrk="1" hangingPunct="1"/>
            <a:r>
              <a:rPr lang="fi-FI" smtClean="0"/>
              <a:t>Autonominen hermosto</a:t>
            </a:r>
          </a:p>
        </p:txBody>
      </p:sp>
      <p:sp>
        <p:nvSpPr>
          <p:cNvPr id="115715" name="Rectangle 3"/>
          <p:cNvSpPr>
            <a:spLocks noGrp="1" noChangeArrowheads="1"/>
          </p:cNvSpPr>
          <p:nvPr>
            <p:ph idx="1"/>
          </p:nvPr>
        </p:nvSpPr>
        <p:spPr/>
        <p:txBody>
          <a:bodyPr>
            <a:normAutofit fontScale="92500" lnSpcReduction="20000"/>
          </a:bodyPr>
          <a:lstStyle/>
          <a:p>
            <a:pPr eaLnBrk="1" hangingPunct="1">
              <a:lnSpc>
                <a:spcPct val="80000"/>
              </a:lnSpc>
            </a:pPr>
            <a:r>
              <a:rPr lang="fi-FI" sz="2800" dirty="0" smtClean="0"/>
              <a:t>säätelee toimintoja joihin ihminen ei voi vaikuttaa</a:t>
            </a:r>
          </a:p>
          <a:p>
            <a:pPr eaLnBrk="1" hangingPunct="1">
              <a:lnSpc>
                <a:spcPct val="80000"/>
              </a:lnSpc>
            </a:pPr>
            <a:r>
              <a:rPr lang="fi-FI" sz="2800" dirty="0" smtClean="0"/>
              <a:t>toimii heijasteiden eli refleksien avulla</a:t>
            </a:r>
          </a:p>
          <a:p>
            <a:pPr eaLnBrk="1" hangingPunct="1">
              <a:lnSpc>
                <a:spcPct val="80000"/>
              </a:lnSpc>
            </a:pPr>
            <a:r>
              <a:rPr lang="fi-FI" sz="2800" dirty="0" smtClean="0"/>
              <a:t>saavat aikaan sileiden lihasten supistuksia tai rauhasten eritystä</a:t>
            </a:r>
          </a:p>
          <a:p>
            <a:pPr eaLnBrk="1" hangingPunct="1">
              <a:lnSpc>
                <a:spcPct val="80000"/>
              </a:lnSpc>
            </a:pPr>
            <a:r>
              <a:rPr lang="fi-FI" sz="2800" dirty="0" smtClean="0"/>
              <a:t>sympaattinen ja </a:t>
            </a:r>
            <a:r>
              <a:rPr lang="fi-FI" sz="2800" dirty="0" err="1" smtClean="0"/>
              <a:t>parasympaattinen</a:t>
            </a:r>
            <a:r>
              <a:rPr lang="fi-FI" sz="2800" dirty="0" smtClean="0"/>
              <a:t> hermosto</a:t>
            </a:r>
          </a:p>
          <a:p>
            <a:pPr lvl="1" eaLnBrk="1" hangingPunct="1">
              <a:lnSpc>
                <a:spcPct val="80000"/>
              </a:lnSpc>
            </a:pPr>
            <a:r>
              <a:rPr lang="fi-FI" sz="2800" dirty="0" smtClean="0"/>
              <a:t>toimivat yhteistyössä</a:t>
            </a:r>
          </a:p>
          <a:p>
            <a:pPr lvl="1" eaLnBrk="1" hangingPunct="1">
              <a:lnSpc>
                <a:spcPct val="80000"/>
              </a:lnSpc>
            </a:pPr>
            <a:r>
              <a:rPr lang="fi-FI" sz="2800" dirty="0" smtClean="0"/>
              <a:t>lähettävät samanaikaisesti impulsseja sisäelinten lihaksiin</a:t>
            </a:r>
          </a:p>
          <a:p>
            <a:pPr lvl="1" eaLnBrk="1" hangingPunct="1">
              <a:lnSpc>
                <a:spcPct val="80000"/>
              </a:lnSpc>
            </a:pPr>
            <a:r>
              <a:rPr lang="fi-FI" sz="2800" dirty="0" smtClean="0"/>
              <a:t>toimintamääräykset päinvastaisia</a:t>
            </a:r>
          </a:p>
          <a:p>
            <a:pPr lvl="1" eaLnBrk="1" hangingPunct="1">
              <a:lnSpc>
                <a:spcPct val="80000"/>
              </a:lnSpc>
            </a:pPr>
            <a:r>
              <a:rPr lang="fi-FI" sz="2800" dirty="0" smtClean="0"/>
              <a:t>sympaattinen lisää sellaisia toimintoja, joita parasympaattinen vähentää ja päinvastoin</a:t>
            </a:r>
          </a:p>
          <a:p>
            <a:pPr eaLnBrk="1" hangingPunct="1">
              <a:lnSpc>
                <a:spcPct val="80000"/>
              </a:lnSpc>
            </a:pPr>
            <a:endParaRPr lang="fi-FI" sz="2400" dirty="0" smtClean="0"/>
          </a:p>
          <a:p>
            <a:pPr eaLnBrk="1" hangingPunct="1">
              <a:lnSpc>
                <a:spcPct val="80000"/>
              </a:lnSpc>
            </a:pPr>
            <a:endParaRPr lang="fi-FI"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fi-FI" smtClean="0"/>
              <a:t>Kudokset, tukikudos</a:t>
            </a:r>
          </a:p>
        </p:txBody>
      </p:sp>
      <p:sp>
        <p:nvSpPr>
          <p:cNvPr id="20483" name="Rectangle 3"/>
          <p:cNvSpPr>
            <a:spLocks noGrp="1" noChangeArrowheads="1"/>
          </p:cNvSpPr>
          <p:nvPr>
            <p:ph idx="1"/>
          </p:nvPr>
        </p:nvSpPr>
        <p:spPr/>
        <p:txBody>
          <a:bodyPr/>
          <a:lstStyle/>
          <a:p>
            <a:pPr marL="0" indent="0" eaLnBrk="1" hangingPunct="1">
              <a:lnSpc>
                <a:spcPct val="80000"/>
              </a:lnSpc>
              <a:buNone/>
            </a:pPr>
            <a:r>
              <a:rPr lang="fi-FI" sz="2400" b="1" u="sng" dirty="0" smtClean="0"/>
              <a:t>2. Side- ja tukikudos</a:t>
            </a:r>
          </a:p>
          <a:p>
            <a:pPr marL="533400" indent="-533400" eaLnBrk="1" hangingPunct="1">
              <a:lnSpc>
                <a:spcPct val="80000"/>
              </a:lnSpc>
              <a:buFont typeface="Wingdings" pitchFamily="2" charset="2"/>
              <a:buNone/>
            </a:pPr>
            <a:r>
              <a:rPr lang="fi-FI" sz="2400" b="1" dirty="0" smtClean="0"/>
              <a:t>	-vähän soluja (jaottelu soluväliaineen laadun 	mukaan), sitovat muita kudoksia toisiinsa ja tukevat niitä</a:t>
            </a:r>
          </a:p>
          <a:p>
            <a:pPr marL="533400" indent="-533400" eaLnBrk="1" hangingPunct="1">
              <a:lnSpc>
                <a:spcPct val="80000"/>
              </a:lnSpc>
              <a:buFont typeface="Wingdings" pitchFamily="2" charset="2"/>
              <a:buNone/>
            </a:pPr>
            <a:r>
              <a:rPr lang="fi-FI" sz="2400" b="1" dirty="0" smtClean="0"/>
              <a:t>	-esim. </a:t>
            </a:r>
          </a:p>
          <a:p>
            <a:pPr marL="533400" indent="-533400" eaLnBrk="1" hangingPunct="1">
              <a:lnSpc>
                <a:spcPct val="80000"/>
              </a:lnSpc>
              <a:buFont typeface="Wingdings" pitchFamily="2" charset="2"/>
              <a:buNone/>
            </a:pPr>
            <a:r>
              <a:rPr lang="fi-FI" sz="2400" b="1" dirty="0" smtClean="0"/>
              <a:t>	r</a:t>
            </a:r>
            <a:r>
              <a:rPr lang="fi-FI" sz="2400" b="1" u="sng" dirty="0" smtClean="0"/>
              <a:t>ustokudos</a:t>
            </a:r>
            <a:r>
              <a:rPr lang="fi-FI" sz="2400" b="1" dirty="0" smtClean="0"/>
              <a:t> (lasi- syy-, ja </a:t>
            </a:r>
            <a:r>
              <a:rPr lang="fi-FI" sz="2400" b="1" dirty="0" err="1" smtClean="0"/>
              <a:t>kimmorusto</a:t>
            </a:r>
            <a:r>
              <a:rPr lang="fi-FI" sz="2400" b="1" dirty="0" smtClean="0"/>
              <a:t>)</a:t>
            </a:r>
          </a:p>
          <a:p>
            <a:pPr marL="533400" indent="-533400" eaLnBrk="1" hangingPunct="1">
              <a:lnSpc>
                <a:spcPct val="80000"/>
              </a:lnSpc>
              <a:buFont typeface="Wingdings" pitchFamily="2" charset="2"/>
              <a:buNone/>
            </a:pPr>
            <a:r>
              <a:rPr lang="fi-FI" sz="2400" b="1" dirty="0" smtClean="0"/>
              <a:t>	l</a:t>
            </a:r>
            <a:r>
              <a:rPr lang="fi-FI" sz="2400" b="1" u="sng" dirty="0" smtClean="0"/>
              <a:t>uukudos</a:t>
            </a:r>
            <a:r>
              <a:rPr lang="fi-FI" sz="2400" b="1" dirty="0" smtClean="0"/>
              <a:t> (esim. </a:t>
            </a:r>
            <a:r>
              <a:rPr lang="fi-FI" sz="2400" b="1" dirty="0" err="1" smtClean="0"/>
              <a:t>osteoblastit</a:t>
            </a:r>
            <a:r>
              <a:rPr lang="fi-FI" sz="2400" b="1" dirty="0" smtClean="0"/>
              <a:t> – luusolun varhaisvaiheessa)luusolut muodostuvat luuytimessä</a:t>
            </a:r>
          </a:p>
          <a:p>
            <a:pPr marL="533400" indent="-533400" eaLnBrk="1" hangingPunct="1">
              <a:lnSpc>
                <a:spcPct val="80000"/>
              </a:lnSpc>
              <a:buFont typeface="Wingdings" pitchFamily="2" charset="2"/>
              <a:buNone/>
            </a:pPr>
            <a:r>
              <a:rPr lang="fi-FI" sz="2400" b="1" dirty="0" smtClean="0"/>
              <a:t>	</a:t>
            </a:r>
            <a:r>
              <a:rPr lang="fi-FI" sz="2400" b="1" u="sng" dirty="0" smtClean="0"/>
              <a:t>rasvakudos</a:t>
            </a:r>
            <a:r>
              <a:rPr lang="fi-FI" sz="2400" u="sng" dirty="0" smtClean="0"/>
              <a:t> </a:t>
            </a:r>
            <a:r>
              <a:rPr lang="fi-FI" sz="2400" dirty="0" smtClean="0"/>
              <a:t>varastoivat rasvaa– ihminen lihoo</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p:cNvSpPr>
            <a:spLocks noGrp="1" noChangeArrowheads="1"/>
          </p:cNvSpPr>
          <p:nvPr>
            <p:ph type="title"/>
          </p:nvPr>
        </p:nvSpPr>
        <p:spPr/>
        <p:txBody>
          <a:bodyPr/>
          <a:lstStyle/>
          <a:p>
            <a:pPr eaLnBrk="1" hangingPunct="1"/>
            <a:r>
              <a:rPr lang="fi-FI" smtClean="0"/>
              <a:t>Sympaattinen hermosto</a:t>
            </a:r>
          </a:p>
        </p:txBody>
      </p:sp>
      <p:sp>
        <p:nvSpPr>
          <p:cNvPr id="116739" name="Rectangle 3"/>
          <p:cNvSpPr>
            <a:spLocks noGrp="1" noChangeArrowheads="1"/>
          </p:cNvSpPr>
          <p:nvPr>
            <p:ph idx="1"/>
          </p:nvPr>
        </p:nvSpPr>
        <p:spPr/>
        <p:txBody>
          <a:bodyPr/>
          <a:lstStyle/>
          <a:p>
            <a:pPr eaLnBrk="1" hangingPunct="1"/>
            <a:r>
              <a:rPr lang="fi-FI" sz="2800" dirty="0" smtClean="0"/>
              <a:t>sympaattinen hermorunko kulkee molemmin puolin selkärankaa</a:t>
            </a:r>
          </a:p>
          <a:p>
            <a:pPr eaLnBrk="1" hangingPunct="1"/>
            <a:r>
              <a:rPr lang="fi-FI" sz="2800" dirty="0" smtClean="0"/>
              <a:t>impulssit sisäelinten ja verisuonten lihaksiin</a:t>
            </a:r>
          </a:p>
          <a:p>
            <a:pPr eaLnBrk="1" hangingPunct="1"/>
            <a:r>
              <a:rPr lang="fi-FI" sz="2800" dirty="0" smtClean="0"/>
              <a:t>välittäjäaine noradrenaliini</a:t>
            </a:r>
          </a:p>
          <a:p>
            <a:pPr eaLnBrk="1" hangingPunct="1"/>
            <a:r>
              <a:rPr lang="fi-FI" sz="2800" dirty="0" smtClean="0"/>
              <a:t>toimii etenkin äkkitilanteissa  esim. kun vihastuu </a:t>
            </a:r>
            <a:r>
              <a:rPr lang="fi-FI" sz="2800" dirty="0" smtClean="0">
                <a:sym typeface="Wingdings" pitchFamily="2" charset="2"/>
              </a:rPr>
              <a:t> verenkierto tehostuu, hengitys tehostuu, energia-aineenvaihdunta vilkastuu</a:t>
            </a:r>
          </a:p>
          <a:p>
            <a:pPr eaLnBrk="1" hangingPunct="1"/>
            <a:endParaRPr lang="fi-FI" sz="2800"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p:cNvSpPr>
            <a:spLocks noGrp="1" noChangeArrowheads="1"/>
          </p:cNvSpPr>
          <p:nvPr>
            <p:ph type="title"/>
          </p:nvPr>
        </p:nvSpPr>
        <p:spPr/>
        <p:txBody>
          <a:bodyPr/>
          <a:lstStyle/>
          <a:p>
            <a:pPr eaLnBrk="1" hangingPunct="1"/>
            <a:r>
              <a:rPr lang="fi-FI" smtClean="0"/>
              <a:t>Parasympaattinen hermosto</a:t>
            </a:r>
          </a:p>
        </p:txBody>
      </p:sp>
      <p:sp>
        <p:nvSpPr>
          <p:cNvPr id="117763" name="Rectangle 3"/>
          <p:cNvSpPr>
            <a:spLocks noGrp="1" noChangeArrowheads="1"/>
          </p:cNvSpPr>
          <p:nvPr>
            <p:ph idx="1"/>
          </p:nvPr>
        </p:nvSpPr>
        <p:spPr/>
        <p:txBody>
          <a:bodyPr/>
          <a:lstStyle/>
          <a:p>
            <a:pPr eaLnBrk="1" hangingPunct="1"/>
            <a:r>
              <a:rPr lang="fi-FI" sz="2800" dirty="0" smtClean="0"/>
              <a:t>kulkevat aivohermojen ja selkäydinhermojen mukana</a:t>
            </a:r>
          </a:p>
          <a:p>
            <a:pPr eaLnBrk="1" hangingPunct="1"/>
            <a:r>
              <a:rPr lang="fi-FI" sz="2800" dirty="0" smtClean="0"/>
              <a:t>välittäjäaine asetyylikoliini</a:t>
            </a:r>
          </a:p>
          <a:p>
            <a:pPr eaLnBrk="1" hangingPunct="1"/>
            <a:r>
              <a:rPr lang="fi-FI" sz="2800" dirty="0" smtClean="0"/>
              <a:t>toimii kun ihminen lepää ja kerää voimia </a:t>
            </a:r>
            <a:r>
              <a:rPr lang="fi-FI" sz="2800" dirty="0" smtClean="0">
                <a:sym typeface="Wingdings" pitchFamily="2" charset="2"/>
              </a:rPr>
              <a:t> verenkiero rauhoittuu kun syke hidastuu ja RR laskee</a:t>
            </a:r>
            <a:endParaRPr lang="fi-FI" sz="2800" dirty="0" smtClean="0"/>
          </a:p>
          <a:p>
            <a:pPr eaLnBrk="1" hangingPunct="1">
              <a:buFont typeface="Wingdings" pitchFamily="2" charset="2"/>
              <a:buNone/>
            </a:pPr>
            <a:endParaRPr lang="fi-FI"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rrowheads="1"/>
          </p:cNvSpPr>
          <p:nvPr>
            <p:ph type="title"/>
          </p:nvPr>
        </p:nvSpPr>
        <p:spPr/>
        <p:txBody>
          <a:bodyPr/>
          <a:lstStyle/>
          <a:p>
            <a:pPr eaLnBrk="1" hangingPunct="1"/>
            <a:r>
              <a:rPr lang="fi-FI" smtClean="0"/>
              <a:t>Hengittäminen</a:t>
            </a:r>
          </a:p>
        </p:txBody>
      </p:sp>
      <p:sp>
        <p:nvSpPr>
          <p:cNvPr id="118787" name="Rectangle 3"/>
          <p:cNvSpPr>
            <a:spLocks noGrp="1" noChangeArrowheads="1"/>
          </p:cNvSpPr>
          <p:nvPr>
            <p:ph idx="1"/>
          </p:nvPr>
        </p:nvSpPr>
        <p:spPr/>
        <p:txBody>
          <a:bodyPr>
            <a:normAutofit fontScale="92500" lnSpcReduction="20000"/>
          </a:bodyPr>
          <a:lstStyle/>
          <a:p>
            <a:pPr eaLnBrk="1" hangingPunct="1"/>
            <a:r>
              <a:rPr lang="fi-FI" sz="2800" dirty="0" smtClean="0"/>
              <a:t>kaasujen vaihtoa</a:t>
            </a:r>
          </a:p>
          <a:p>
            <a:pPr lvl="1" eaLnBrk="1" hangingPunct="1"/>
            <a:r>
              <a:rPr lang="fi-FI" sz="2800" dirty="0" smtClean="0"/>
              <a:t>happea ilmasta soluihin</a:t>
            </a:r>
          </a:p>
          <a:p>
            <a:pPr lvl="1" eaLnBrk="1" hangingPunct="1"/>
            <a:r>
              <a:rPr lang="fi-FI" sz="2800" dirty="0" smtClean="0"/>
              <a:t>hiilidioksidia soluista ilmaan</a:t>
            </a:r>
          </a:p>
          <a:p>
            <a:pPr eaLnBrk="1" hangingPunct="1"/>
            <a:r>
              <a:rPr lang="fi-FI" sz="2800" dirty="0" smtClean="0"/>
              <a:t>kaksi päävaihetta</a:t>
            </a:r>
          </a:p>
          <a:p>
            <a:pPr lvl="1" eaLnBrk="1" hangingPunct="1"/>
            <a:r>
              <a:rPr lang="fi-FI" sz="2800" dirty="0" smtClean="0"/>
              <a:t>ulkoinen hengitys (keuhkojen kaasujenvaihto keuhkorakkuloiden l. </a:t>
            </a:r>
            <a:r>
              <a:rPr lang="fi-FI" sz="2800" dirty="0" err="1" smtClean="0"/>
              <a:t>alveoli</a:t>
            </a:r>
            <a:r>
              <a:rPr lang="fi-FI" sz="2800" dirty="0" smtClean="0"/>
              <a:t> – ilman ja veren välillä)</a:t>
            </a:r>
          </a:p>
          <a:p>
            <a:pPr lvl="1" eaLnBrk="1" hangingPunct="1"/>
            <a:r>
              <a:rPr lang="fi-FI" sz="2800" dirty="0" smtClean="0"/>
              <a:t>sisähengitys (kaasujen vaihto solujen ja kudosnesteen välillä)</a:t>
            </a:r>
          </a:p>
          <a:p>
            <a:pPr lvl="1" eaLnBrk="1" hangingPunct="1"/>
            <a:r>
              <a:rPr lang="fi-FI" sz="2800" dirty="0" smtClean="0"/>
              <a:t>tyypillistä värekalvoepiteeli, värekarvojen liike n. 10x sekunnissa --- &gt;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Grp="1" noChangeArrowheads="1"/>
          </p:cNvSpPr>
          <p:nvPr>
            <p:ph type="title"/>
          </p:nvPr>
        </p:nvSpPr>
        <p:spPr/>
        <p:txBody>
          <a:bodyPr/>
          <a:lstStyle/>
          <a:p>
            <a:pPr eaLnBrk="1" hangingPunct="1"/>
            <a:r>
              <a:rPr lang="fi-FI" dirty="0" smtClean="0"/>
              <a:t>Ylähengitystiet</a:t>
            </a:r>
          </a:p>
        </p:txBody>
      </p:sp>
      <p:sp>
        <p:nvSpPr>
          <p:cNvPr id="119811" name="Rectangle 3"/>
          <p:cNvSpPr>
            <a:spLocks noGrp="1" noChangeArrowheads="1"/>
          </p:cNvSpPr>
          <p:nvPr>
            <p:ph idx="1"/>
          </p:nvPr>
        </p:nvSpPr>
        <p:spPr>
          <a:xfrm>
            <a:off x="457200" y="1219200"/>
            <a:ext cx="8229600" cy="5450160"/>
          </a:xfrm>
        </p:spPr>
        <p:txBody>
          <a:bodyPr>
            <a:normAutofit fontScale="85000" lnSpcReduction="20000"/>
          </a:bodyPr>
          <a:lstStyle/>
          <a:p>
            <a:pPr marL="0" indent="0" eaLnBrk="1" hangingPunct="1">
              <a:lnSpc>
                <a:spcPct val="80000"/>
              </a:lnSpc>
              <a:buNone/>
            </a:pPr>
            <a:endParaRPr lang="fi-FI" sz="2800" b="1" dirty="0" smtClean="0"/>
          </a:p>
          <a:p>
            <a:pPr eaLnBrk="1" hangingPunct="1">
              <a:lnSpc>
                <a:spcPct val="80000"/>
              </a:lnSpc>
            </a:pPr>
            <a:endParaRPr lang="fi-FI" sz="2800" b="1" dirty="0"/>
          </a:p>
          <a:p>
            <a:pPr eaLnBrk="1" hangingPunct="1">
              <a:lnSpc>
                <a:spcPct val="80000"/>
              </a:lnSpc>
            </a:pPr>
            <a:r>
              <a:rPr lang="fi-FI" sz="2800" b="1" dirty="0" smtClean="0"/>
              <a:t>1</a:t>
            </a:r>
            <a:r>
              <a:rPr lang="fi-FI" sz="2800" b="1" u="sng" dirty="0" smtClean="0"/>
              <a:t>.) nenäontelo (</a:t>
            </a:r>
            <a:r>
              <a:rPr lang="fi-FI" sz="2800" b="1" u="sng" dirty="0" err="1" smtClean="0"/>
              <a:t>cavum</a:t>
            </a:r>
            <a:r>
              <a:rPr lang="fi-FI" sz="2800" b="1" u="sng" dirty="0" smtClean="0"/>
              <a:t> </a:t>
            </a:r>
            <a:r>
              <a:rPr lang="fi-FI" sz="2800" b="1" u="sng" dirty="0" err="1" smtClean="0"/>
              <a:t>nasi</a:t>
            </a:r>
            <a:r>
              <a:rPr lang="fi-FI" sz="2800" b="1" u="sng" dirty="0" smtClean="0"/>
              <a:t>)</a:t>
            </a:r>
          </a:p>
          <a:p>
            <a:pPr eaLnBrk="1" hangingPunct="1">
              <a:lnSpc>
                <a:spcPct val="80000"/>
              </a:lnSpc>
            </a:pPr>
            <a:r>
              <a:rPr lang="fi-FI" sz="2800" dirty="0" smtClean="0"/>
              <a:t>väliseinä ja </a:t>
            </a:r>
            <a:r>
              <a:rPr lang="fi-FI" sz="2800" dirty="0" err="1" smtClean="0"/>
              <a:t>kuorikot</a:t>
            </a:r>
            <a:r>
              <a:rPr lang="fi-FI" sz="2800" dirty="0" smtClean="0"/>
              <a:t> (3)</a:t>
            </a:r>
          </a:p>
          <a:p>
            <a:pPr eaLnBrk="1" hangingPunct="1">
              <a:lnSpc>
                <a:spcPct val="80000"/>
              </a:lnSpc>
            </a:pPr>
            <a:r>
              <a:rPr lang="fi-FI" sz="2800" dirty="0" smtClean="0"/>
              <a:t>tehtävät: puhdistaa, kostuttaa ja lämmittää hengitysilmaa </a:t>
            </a:r>
          </a:p>
          <a:p>
            <a:pPr eaLnBrk="1" hangingPunct="1">
              <a:lnSpc>
                <a:spcPct val="80000"/>
              </a:lnSpc>
            </a:pPr>
            <a:r>
              <a:rPr lang="fi-FI" sz="2800" dirty="0" smtClean="0"/>
              <a:t>liittyy kallon luissa olevia sivuonteloita</a:t>
            </a:r>
          </a:p>
          <a:p>
            <a:pPr eaLnBrk="1" hangingPunct="1">
              <a:lnSpc>
                <a:spcPct val="80000"/>
              </a:lnSpc>
            </a:pPr>
            <a:r>
              <a:rPr lang="fi-FI" sz="2800" dirty="0" smtClean="0"/>
              <a:t>otsaontelot</a:t>
            </a:r>
          </a:p>
          <a:p>
            <a:pPr eaLnBrk="1" hangingPunct="1">
              <a:lnSpc>
                <a:spcPct val="80000"/>
              </a:lnSpc>
            </a:pPr>
            <a:r>
              <a:rPr lang="fi-FI" sz="2800" dirty="0" smtClean="0"/>
              <a:t>poskiontelot</a:t>
            </a:r>
          </a:p>
          <a:p>
            <a:pPr eaLnBrk="1" hangingPunct="1">
              <a:lnSpc>
                <a:spcPct val="80000"/>
              </a:lnSpc>
            </a:pPr>
            <a:r>
              <a:rPr lang="fi-FI" sz="2800" dirty="0" smtClean="0"/>
              <a:t>kitalaenontelo</a:t>
            </a:r>
          </a:p>
          <a:p>
            <a:pPr eaLnBrk="1" hangingPunct="1">
              <a:lnSpc>
                <a:spcPct val="80000"/>
              </a:lnSpc>
            </a:pPr>
            <a:r>
              <a:rPr lang="fi-FI" sz="2800" dirty="0" smtClean="0"/>
              <a:t>seulaluun ontelot</a:t>
            </a:r>
          </a:p>
          <a:p>
            <a:pPr eaLnBrk="1" hangingPunct="1">
              <a:lnSpc>
                <a:spcPct val="80000"/>
              </a:lnSpc>
            </a:pPr>
            <a:endParaRPr lang="fi-FI" sz="2800" dirty="0" smtClean="0"/>
          </a:p>
          <a:p>
            <a:pPr eaLnBrk="1" hangingPunct="1">
              <a:lnSpc>
                <a:spcPct val="80000"/>
              </a:lnSpc>
            </a:pPr>
            <a:r>
              <a:rPr lang="fi-FI" sz="2800" b="1" u="sng" dirty="0" smtClean="0"/>
              <a:t>2.) nielu (</a:t>
            </a:r>
            <a:r>
              <a:rPr lang="fi-FI" sz="2800" b="1" u="sng" dirty="0" err="1" smtClean="0"/>
              <a:t>pharynx</a:t>
            </a:r>
            <a:r>
              <a:rPr lang="fi-FI" sz="2800" b="1" u="sng" dirty="0" smtClean="0"/>
              <a:t>)</a:t>
            </a:r>
          </a:p>
          <a:p>
            <a:pPr eaLnBrk="1" hangingPunct="1">
              <a:lnSpc>
                <a:spcPct val="80000"/>
              </a:lnSpc>
            </a:pPr>
            <a:r>
              <a:rPr lang="fi-FI" sz="2800" dirty="0" smtClean="0"/>
              <a:t>hengitystiet ja ruoansulatuskanava risteytyvät</a:t>
            </a:r>
          </a:p>
          <a:p>
            <a:pPr eaLnBrk="1" hangingPunct="1">
              <a:lnSpc>
                <a:spcPct val="80000"/>
              </a:lnSpc>
            </a:pPr>
            <a:r>
              <a:rPr lang="fi-FI" sz="2800" dirty="0" smtClean="0"/>
              <a:t>välikorvasta korvatorvi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Grp="1" noChangeArrowheads="1"/>
          </p:cNvSpPr>
          <p:nvPr>
            <p:ph type="title"/>
          </p:nvPr>
        </p:nvSpPr>
        <p:spPr/>
        <p:txBody>
          <a:bodyPr/>
          <a:lstStyle/>
          <a:p>
            <a:pPr eaLnBrk="1" hangingPunct="1"/>
            <a:r>
              <a:rPr lang="fi-FI" smtClean="0"/>
              <a:t>Hengitystiet jatkuu…</a:t>
            </a:r>
          </a:p>
        </p:txBody>
      </p:sp>
      <p:sp>
        <p:nvSpPr>
          <p:cNvPr id="120835" name="Rectangle 3"/>
          <p:cNvSpPr>
            <a:spLocks noGrp="1" noChangeArrowheads="1"/>
          </p:cNvSpPr>
          <p:nvPr>
            <p:ph idx="1"/>
          </p:nvPr>
        </p:nvSpPr>
        <p:spPr/>
        <p:txBody>
          <a:bodyPr>
            <a:normAutofit lnSpcReduction="10000"/>
          </a:bodyPr>
          <a:lstStyle/>
          <a:p>
            <a:pPr eaLnBrk="1" hangingPunct="1">
              <a:lnSpc>
                <a:spcPct val="90000"/>
              </a:lnSpc>
              <a:buFont typeface="Wingdings" pitchFamily="2" charset="2"/>
              <a:buNone/>
            </a:pPr>
            <a:r>
              <a:rPr lang="fi-FI" sz="2800" b="1" u="sng" dirty="0" smtClean="0"/>
              <a:t>3. kurkunpää (</a:t>
            </a:r>
            <a:r>
              <a:rPr lang="fi-FI" sz="2800" b="1" u="sng" dirty="0" err="1" smtClean="0"/>
              <a:t>larynx</a:t>
            </a:r>
            <a:r>
              <a:rPr lang="fi-FI" sz="2800" b="1" u="sng" dirty="0" smtClean="0"/>
              <a:t>)</a:t>
            </a:r>
          </a:p>
          <a:p>
            <a:pPr eaLnBrk="1" hangingPunct="1">
              <a:lnSpc>
                <a:spcPct val="90000"/>
              </a:lnSpc>
              <a:buFont typeface="Wingdings" pitchFamily="2" charset="2"/>
              <a:buNone/>
            </a:pPr>
            <a:endParaRPr lang="fi-FI" sz="2800" b="1" u="sng" dirty="0" smtClean="0"/>
          </a:p>
          <a:p>
            <a:pPr eaLnBrk="1" hangingPunct="1">
              <a:lnSpc>
                <a:spcPct val="90000"/>
              </a:lnSpc>
            </a:pPr>
            <a:r>
              <a:rPr lang="fi-FI" sz="2800" dirty="0" smtClean="0"/>
              <a:t>kilpirusto , etukulmaa nimitetään Aatamin omenaksi (ylös alas liike, suojaa äänihuulia)</a:t>
            </a:r>
          </a:p>
          <a:p>
            <a:pPr eaLnBrk="1" hangingPunct="1">
              <a:lnSpc>
                <a:spcPct val="90000"/>
              </a:lnSpc>
            </a:pPr>
            <a:r>
              <a:rPr lang="fi-FI" sz="2800" dirty="0" smtClean="0"/>
              <a:t>sormusrusto (rengasmainen)</a:t>
            </a:r>
          </a:p>
          <a:p>
            <a:pPr eaLnBrk="1" hangingPunct="1">
              <a:lnSpc>
                <a:spcPct val="90000"/>
              </a:lnSpc>
            </a:pPr>
            <a:r>
              <a:rPr lang="fi-FI" sz="2800" dirty="0" smtClean="0"/>
              <a:t>kannusrusto (etukärjestä äänihuulet)</a:t>
            </a:r>
          </a:p>
          <a:p>
            <a:pPr eaLnBrk="1" hangingPunct="1">
              <a:lnSpc>
                <a:spcPct val="90000"/>
              </a:lnSpc>
            </a:pPr>
            <a:r>
              <a:rPr lang="fi-FI" sz="2800" dirty="0" smtClean="0"/>
              <a:t>kurkunkaarenrusto, (sulkee kurkunpään nielemisen ajaksi)</a:t>
            </a:r>
          </a:p>
          <a:p>
            <a:pPr eaLnBrk="1" hangingPunct="1">
              <a:lnSpc>
                <a:spcPct val="90000"/>
              </a:lnSpc>
              <a:buFont typeface="Wingdings" pitchFamily="2" charset="2"/>
              <a:buNone/>
            </a:pPr>
            <a:r>
              <a:rPr lang="fi-FI" dirty="0" smtClean="0"/>
              <a:t>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2"/>
          <p:cNvSpPr>
            <a:spLocks noGrp="1" noChangeArrowheads="1"/>
          </p:cNvSpPr>
          <p:nvPr>
            <p:ph type="title"/>
          </p:nvPr>
        </p:nvSpPr>
        <p:spPr/>
        <p:txBody>
          <a:bodyPr/>
          <a:lstStyle/>
          <a:p>
            <a:pPr eaLnBrk="1" hangingPunct="1"/>
            <a:r>
              <a:rPr lang="fi-FI" smtClean="0"/>
              <a:t>Henkitorvi, keuhkoputket</a:t>
            </a:r>
          </a:p>
        </p:txBody>
      </p:sp>
      <p:sp>
        <p:nvSpPr>
          <p:cNvPr id="121859" name="Rectangle 3"/>
          <p:cNvSpPr>
            <a:spLocks noGrp="1" noChangeArrowheads="1"/>
          </p:cNvSpPr>
          <p:nvPr>
            <p:ph idx="1"/>
          </p:nvPr>
        </p:nvSpPr>
        <p:spPr/>
        <p:txBody>
          <a:bodyPr>
            <a:normAutofit fontScale="92500" lnSpcReduction="20000"/>
          </a:bodyPr>
          <a:lstStyle/>
          <a:p>
            <a:pPr eaLnBrk="1" hangingPunct="1">
              <a:lnSpc>
                <a:spcPct val="80000"/>
              </a:lnSpc>
              <a:buFont typeface="Wingdings" pitchFamily="2" charset="2"/>
              <a:buNone/>
            </a:pPr>
            <a:r>
              <a:rPr lang="fi-FI" sz="2800" b="1" u="sng" dirty="0" smtClean="0"/>
              <a:t>4. henkitorvi (</a:t>
            </a:r>
            <a:r>
              <a:rPr lang="fi-FI" sz="2800" b="1" u="sng" dirty="0" err="1" smtClean="0"/>
              <a:t>trackea</a:t>
            </a:r>
            <a:r>
              <a:rPr lang="fi-FI" sz="2800" b="1" u="sng" dirty="0" smtClean="0"/>
              <a:t>)</a:t>
            </a:r>
          </a:p>
          <a:p>
            <a:pPr eaLnBrk="1" hangingPunct="1">
              <a:lnSpc>
                <a:spcPct val="80000"/>
              </a:lnSpc>
            </a:pPr>
            <a:r>
              <a:rPr lang="fi-FI" sz="2800" dirty="0" smtClean="0"/>
              <a:t>n. 10 cm halkaisija n. 2,5 cm</a:t>
            </a:r>
          </a:p>
          <a:p>
            <a:pPr eaLnBrk="1" hangingPunct="1">
              <a:lnSpc>
                <a:spcPct val="80000"/>
              </a:lnSpc>
            </a:pPr>
            <a:r>
              <a:rPr lang="fi-FI" sz="2800" dirty="0" smtClean="0"/>
              <a:t>venyvä ja joustava putki</a:t>
            </a:r>
          </a:p>
          <a:p>
            <a:pPr eaLnBrk="1" hangingPunct="1">
              <a:lnSpc>
                <a:spcPct val="80000"/>
              </a:lnSpc>
              <a:buNone/>
            </a:pPr>
            <a:endParaRPr lang="fi-FI" sz="2800" dirty="0" smtClean="0"/>
          </a:p>
          <a:p>
            <a:pPr eaLnBrk="1" hangingPunct="1">
              <a:lnSpc>
                <a:spcPct val="80000"/>
              </a:lnSpc>
              <a:buFont typeface="Wingdings" pitchFamily="2" charset="2"/>
              <a:buNone/>
            </a:pPr>
            <a:r>
              <a:rPr lang="fi-FI" sz="2800" dirty="0" smtClean="0"/>
              <a:t>5. </a:t>
            </a:r>
            <a:r>
              <a:rPr lang="fi-FI" sz="2800" b="1" u="sng" dirty="0" smtClean="0"/>
              <a:t>pääkeuhkoputket; rustorenkaita</a:t>
            </a:r>
          </a:p>
          <a:p>
            <a:pPr eaLnBrk="1" hangingPunct="1">
              <a:lnSpc>
                <a:spcPct val="80000"/>
              </a:lnSpc>
              <a:buFont typeface="Wingdings" pitchFamily="2" charset="2"/>
              <a:buNone/>
            </a:pPr>
            <a:r>
              <a:rPr lang="fi-FI" sz="2800" dirty="0" smtClean="0"/>
              <a:t>6</a:t>
            </a:r>
            <a:r>
              <a:rPr lang="fi-FI" sz="2800" b="1" u="sng" dirty="0" smtClean="0"/>
              <a:t>. keuhkoputket (</a:t>
            </a:r>
            <a:r>
              <a:rPr lang="fi-FI" sz="2800" b="1" u="sng" dirty="0" err="1" smtClean="0"/>
              <a:t>bronchus</a:t>
            </a:r>
            <a:r>
              <a:rPr lang="fi-FI" sz="2800" b="1" u="sng" dirty="0" smtClean="0"/>
              <a:t>)</a:t>
            </a:r>
          </a:p>
          <a:p>
            <a:pPr eaLnBrk="1" hangingPunct="1">
              <a:lnSpc>
                <a:spcPct val="80000"/>
              </a:lnSpc>
            </a:pPr>
            <a:r>
              <a:rPr lang="fi-FI" sz="2800" dirty="0" smtClean="0"/>
              <a:t>oikea 3 kpl  ja vasen 2 kpl</a:t>
            </a:r>
          </a:p>
          <a:p>
            <a:pPr eaLnBrk="1" hangingPunct="1">
              <a:lnSpc>
                <a:spcPct val="80000"/>
              </a:lnSpc>
            </a:pPr>
            <a:r>
              <a:rPr lang="fi-FI" sz="2800" dirty="0" smtClean="0"/>
              <a:t>keuhkoportti --- &gt; keuhkoihin</a:t>
            </a:r>
          </a:p>
          <a:p>
            <a:pPr eaLnBrk="1" hangingPunct="1">
              <a:lnSpc>
                <a:spcPct val="80000"/>
              </a:lnSpc>
            </a:pPr>
            <a:r>
              <a:rPr lang="fi-FI" sz="2800" dirty="0" smtClean="0"/>
              <a:t>keuhkorakkuloiden pinta- ala noin 90 neliömetriä ja niitä on useita miljoonia</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Grp="1" noChangeArrowheads="1"/>
          </p:cNvSpPr>
          <p:nvPr>
            <p:ph type="title"/>
          </p:nvPr>
        </p:nvSpPr>
        <p:spPr/>
        <p:txBody>
          <a:bodyPr/>
          <a:lstStyle/>
          <a:p>
            <a:pPr eaLnBrk="1" hangingPunct="1"/>
            <a:r>
              <a:rPr lang="fi-FI" smtClean="0"/>
              <a:t>Keuhkot</a:t>
            </a:r>
          </a:p>
        </p:txBody>
      </p:sp>
      <p:sp>
        <p:nvSpPr>
          <p:cNvPr id="122883" name="Rectangle 3"/>
          <p:cNvSpPr>
            <a:spLocks noGrp="1" noChangeArrowheads="1"/>
          </p:cNvSpPr>
          <p:nvPr>
            <p:ph idx="1"/>
          </p:nvPr>
        </p:nvSpPr>
        <p:spPr>
          <a:xfrm>
            <a:off x="457200" y="1052736"/>
            <a:ext cx="8229600" cy="5103589"/>
          </a:xfrm>
        </p:spPr>
        <p:txBody>
          <a:bodyPr>
            <a:normAutofit fontScale="92500" lnSpcReduction="10000"/>
          </a:bodyPr>
          <a:lstStyle/>
          <a:p>
            <a:pPr eaLnBrk="1" hangingPunct="1">
              <a:lnSpc>
                <a:spcPct val="80000"/>
              </a:lnSpc>
            </a:pPr>
            <a:endParaRPr lang="fi-FI" sz="2800" dirty="0" smtClean="0"/>
          </a:p>
          <a:p>
            <a:pPr eaLnBrk="1" hangingPunct="1">
              <a:lnSpc>
                <a:spcPct val="80000"/>
              </a:lnSpc>
            </a:pPr>
            <a:r>
              <a:rPr lang="fi-FI" sz="2800" dirty="0" smtClean="0"/>
              <a:t>muodostuvat keuhkorakkuloista</a:t>
            </a:r>
          </a:p>
          <a:p>
            <a:pPr eaLnBrk="1" hangingPunct="1">
              <a:lnSpc>
                <a:spcPct val="80000"/>
              </a:lnSpc>
            </a:pPr>
            <a:r>
              <a:rPr lang="fi-FI" sz="2800" dirty="0" smtClean="0"/>
              <a:t>rintaontelossa kärki noin. 2 cm solisluun alapuolella</a:t>
            </a:r>
          </a:p>
          <a:p>
            <a:pPr eaLnBrk="1" hangingPunct="1">
              <a:lnSpc>
                <a:spcPct val="80000"/>
              </a:lnSpc>
            </a:pPr>
            <a:r>
              <a:rPr lang="fi-FI" sz="2800" dirty="0" smtClean="0"/>
              <a:t>oikea lohko (3 osaa) hiukan suurempi kuin vasen (2 osaa)</a:t>
            </a:r>
          </a:p>
          <a:p>
            <a:pPr eaLnBrk="1" hangingPunct="1">
              <a:lnSpc>
                <a:spcPct val="80000"/>
              </a:lnSpc>
            </a:pPr>
            <a:r>
              <a:rPr lang="fi-FI" sz="2800" dirty="0" smtClean="0"/>
              <a:t>keuhkojen pinnat: kylkiluupinta, palleapinta ja välikarsinapinta</a:t>
            </a:r>
          </a:p>
          <a:p>
            <a:pPr eaLnBrk="1" hangingPunct="1">
              <a:lnSpc>
                <a:spcPct val="80000"/>
              </a:lnSpc>
            </a:pPr>
            <a:r>
              <a:rPr lang="fi-FI" sz="2800" dirty="0" smtClean="0"/>
              <a:t>keuhkojen pinnalla on </a:t>
            </a:r>
            <a:r>
              <a:rPr lang="fi-FI" sz="2800" b="1" u="sng" dirty="0" smtClean="0"/>
              <a:t>keuhkopussi eli </a:t>
            </a:r>
            <a:r>
              <a:rPr lang="fi-FI" sz="2800" b="1" u="sng" dirty="0" err="1" smtClean="0"/>
              <a:t>pleura</a:t>
            </a:r>
            <a:endParaRPr lang="fi-FI" sz="2800" b="1" u="sng" dirty="0" smtClean="0"/>
          </a:p>
          <a:p>
            <a:pPr lvl="1" eaLnBrk="1" hangingPunct="1">
              <a:lnSpc>
                <a:spcPct val="80000"/>
              </a:lnSpc>
            </a:pPr>
            <a:r>
              <a:rPr lang="fi-FI" sz="2800" dirty="0" smtClean="0"/>
              <a:t>kaksilehtinen sidekudoskalvo </a:t>
            </a:r>
          </a:p>
          <a:p>
            <a:pPr lvl="1" eaLnBrk="1" hangingPunct="1">
              <a:lnSpc>
                <a:spcPct val="80000"/>
              </a:lnSpc>
            </a:pPr>
            <a:r>
              <a:rPr lang="fi-FI" sz="2800" dirty="0" smtClean="0"/>
              <a:t>ulompi  kiinni rintakehässä ja pallean yläpinnalla, sisempi keuhkoissa</a:t>
            </a:r>
          </a:p>
          <a:p>
            <a:pPr lvl="1" eaLnBrk="1" hangingPunct="1">
              <a:lnSpc>
                <a:spcPct val="80000"/>
              </a:lnSpc>
            </a:pPr>
            <a:r>
              <a:rPr lang="fi-FI" sz="2800" dirty="0" smtClean="0"/>
              <a:t>välissä kitkaa vähentävää nestettä</a:t>
            </a:r>
          </a:p>
          <a:p>
            <a:pPr lvl="1" eaLnBrk="1" hangingPunct="1">
              <a:lnSpc>
                <a:spcPct val="80000"/>
              </a:lnSpc>
            </a:pPr>
            <a:r>
              <a:rPr lang="fi-FI" sz="2800" dirty="0" smtClean="0"/>
              <a:t>välissä myös alipaine, joka pitää keuhkot laajoina (sillä jos paine laskee keuhkot menee kasaan)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Grp="1" noChangeArrowheads="1"/>
          </p:cNvSpPr>
          <p:nvPr>
            <p:ph type="title"/>
          </p:nvPr>
        </p:nvSpPr>
        <p:spPr/>
        <p:txBody>
          <a:bodyPr/>
          <a:lstStyle/>
          <a:p>
            <a:pPr eaLnBrk="1" hangingPunct="1"/>
            <a:r>
              <a:rPr lang="fi-FI" smtClean="0"/>
              <a:t>Keuhkotuuletus, ventilaatio</a:t>
            </a:r>
          </a:p>
        </p:txBody>
      </p:sp>
      <p:sp>
        <p:nvSpPr>
          <p:cNvPr id="123907" name="Rectangle 3"/>
          <p:cNvSpPr>
            <a:spLocks noGrp="1" noChangeArrowheads="1"/>
          </p:cNvSpPr>
          <p:nvPr>
            <p:ph idx="1"/>
          </p:nvPr>
        </p:nvSpPr>
        <p:spPr/>
        <p:txBody>
          <a:bodyPr>
            <a:normAutofit fontScale="85000" lnSpcReduction="10000"/>
          </a:bodyPr>
          <a:lstStyle/>
          <a:p>
            <a:pPr eaLnBrk="1" hangingPunct="1">
              <a:lnSpc>
                <a:spcPct val="90000"/>
              </a:lnSpc>
            </a:pPr>
            <a:r>
              <a:rPr lang="fi-FI" sz="3200" dirty="0" smtClean="0"/>
              <a:t>tapahtuu lihasten avulla</a:t>
            </a:r>
          </a:p>
          <a:p>
            <a:pPr eaLnBrk="1" hangingPunct="1">
              <a:lnSpc>
                <a:spcPct val="90000"/>
              </a:lnSpc>
            </a:pPr>
            <a:r>
              <a:rPr lang="fi-FI" sz="3200" dirty="0" smtClean="0"/>
              <a:t>ilmaa </a:t>
            </a:r>
            <a:r>
              <a:rPr lang="fi-FI" sz="3200" dirty="0" err="1" smtClean="0"/>
              <a:t>alveoleihin</a:t>
            </a:r>
            <a:r>
              <a:rPr lang="fi-FI" sz="3200" dirty="0" smtClean="0"/>
              <a:t> ja pois</a:t>
            </a:r>
          </a:p>
          <a:p>
            <a:pPr eaLnBrk="1" hangingPunct="1">
              <a:lnSpc>
                <a:spcPct val="90000"/>
              </a:lnSpc>
            </a:pPr>
            <a:r>
              <a:rPr lang="fi-FI" sz="3200" dirty="0" smtClean="0"/>
              <a:t>energia hengityslihaksista</a:t>
            </a:r>
          </a:p>
          <a:p>
            <a:pPr eaLnBrk="1" hangingPunct="1">
              <a:lnSpc>
                <a:spcPct val="90000"/>
              </a:lnSpc>
              <a:buNone/>
            </a:pPr>
            <a:endParaRPr lang="fi-FI" sz="3200" dirty="0" smtClean="0"/>
          </a:p>
          <a:p>
            <a:pPr eaLnBrk="1" hangingPunct="1">
              <a:lnSpc>
                <a:spcPct val="90000"/>
              </a:lnSpc>
              <a:buFont typeface="Wingdings" pitchFamily="2" charset="2"/>
              <a:buNone/>
            </a:pPr>
            <a:r>
              <a:rPr lang="fi-FI" sz="3200" b="1" u="sng" dirty="0" smtClean="0"/>
              <a:t>1. hengityslihakset</a:t>
            </a:r>
            <a:r>
              <a:rPr lang="fi-FI" sz="3200" dirty="0" smtClean="0"/>
              <a:t>:</a:t>
            </a:r>
          </a:p>
          <a:p>
            <a:pPr eaLnBrk="1" hangingPunct="1">
              <a:lnSpc>
                <a:spcPct val="90000"/>
              </a:lnSpc>
            </a:pPr>
            <a:r>
              <a:rPr lang="fi-FI" sz="3200" b="1" dirty="0" err="1" smtClean="0"/>
              <a:t>sisäänhengitys</a:t>
            </a:r>
            <a:r>
              <a:rPr lang="fi-FI" sz="3200" dirty="0" smtClean="0"/>
              <a:t> tapahtuu pallean  ja ulompien kylkivälilihasten avulla (vatsahengitystä) ja uloshengitys ulompien kylkivälilihasten avulla (rintahengitystä)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Grp="1" noChangeArrowheads="1"/>
          </p:cNvSpPr>
          <p:nvPr>
            <p:ph type="title"/>
          </p:nvPr>
        </p:nvSpPr>
        <p:spPr>
          <a:xfrm>
            <a:off x="685800" y="188640"/>
            <a:ext cx="7772400" cy="1905336"/>
          </a:xfrm>
        </p:spPr>
        <p:txBody>
          <a:bodyPr/>
          <a:lstStyle/>
          <a:p>
            <a:pPr eaLnBrk="1" hangingPunct="1"/>
            <a:r>
              <a:rPr lang="fi-FI" dirty="0" smtClean="0"/>
              <a:t>Keuhkotuuletus jatkuu</a:t>
            </a:r>
          </a:p>
        </p:txBody>
      </p:sp>
      <p:sp>
        <p:nvSpPr>
          <p:cNvPr id="124931" name="Rectangle 3"/>
          <p:cNvSpPr>
            <a:spLocks noGrp="1" noChangeArrowheads="1"/>
          </p:cNvSpPr>
          <p:nvPr>
            <p:ph idx="1"/>
          </p:nvPr>
        </p:nvSpPr>
        <p:spPr>
          <a:xfrm>
            <a:off x="323528" y="1268760"/>
            <a:ext cx="8229600" cy="4937125"/>
          </a:xfrm>
        </p:spPr>
        <p:txBody>
          <a:bodyPr/>
          <a:lstStyle/>
          <a:p>
            <a:pPr marL="533400" indent="-533400" eaLnBrk="1" hangingPunct="1">
              <a:lnSpc>
                <a:spcPct val="90000"/>
              </a:lnSpc>
              <a:buFont typeface="Wingdings" pitchFamily="2" charset="2"/>
              <a:buNone/>
            </a:pPr>
            <a:r>
              <a:rPr lang="fi-FI" sz="2800" b="1" u="sng" dirty="0" smtClean="0"/>
              <a:t>2. apuhengityslihakset</a:t>
            </a:r>
          </a:p>
          <a:p>
            <a:pPr marL="533400" indent="-533400" eaLnBrk="1" hangingPunct="1">
              <a:lnSpc>
                <a:spcPct val="90000"/>
              </a:lnSpc>
            </a:pPr>
            <a:r>
              <a:rPr lang="fi-FI" sz="2800" dirty="0" smtClean="0"/>
              <a:t>kallosta, kaularangasta tai lapaluusta lähteviä lihaksia rintakehän yläosaan</a:t>
            </a:r>
          </a:p>
          <a:p>
            <a:pPr marL="533400" indent="-533400" eaLnBrk="1" hangingPunct="1">
              <a:lnSpc>
                <a:spcPct val="90000"/>
              </a:lnSpc>
            </a:pPr>
            <a:r>
              <a:rPr lang="fi-FI" sz="2800" dirty="0" smtClean="0"/>
              <a:t>nostavat rintakehän yläosaa</a:t>
            </a:r>
          </a:p>
          <a:p>
            <a:pPr marL="533400" indent="-533400" eaLnBrk="1" hangingPunct="1">
              <a:lnSpc>
                <a:spcPct val="90000"/>
              </a:lnSpc>
            </a:pPr>
            <a:r>
              <a:rPr lang="fi-FI" sz="2800" dirty="0" err="1" smtClean="0"/>
              <a:t>sisäänhengitys</a:t>
            </a:r>
            <a:r>
              <a:rPr lang="fi-FI" sz="2800" dirty="0" smtClean="0"/>
              <a:t> apuna rasituksessa</a:t>
            </a:r>
          </a:p>
          <a:p>
            <a:pPr marL="533400" indent="-533400" eaLnBrk="1" hangingPunct="1">
              <a:lnSpc>
                <a:spcPct val="90000"/>
              </a:lnSpc>
            </a:pPr>
            <a:r>
              <a:rPr lang="fi-FI" sz="2800" dirty="0" smtClean="0"/>
              <a:t>uloshengitys</a:t>
            </a:r>
          </a:p>
          <a:p>
            <a:pPr marL="533400" indent="-533400" eaLnBrk="1" hangingPunct="1">
              <a:lnSpc>
                <a:spcPct val="90000"/>
              </a:lnSpc>
            </a:pPr>
            <a:r>
              <a:rPr lang="fi-FI" sz="2800" dirty="0" smtClean="0"/>
              <a:t>sisemmät kylkivälilihakset painavat kylkiluita alas mediaalisesti</a:t>
            </a:r>
          </a:p>
          <a:p>
            <a:pPr marL="533400" indent="-533400" eaLnBrk="1" hangingPunct="1">
              <a:lnSpc>
                <a:spcPct val="90000"/>
              </a:lnSpc>
            </a:pPr>
            <a:r>
              <a:rPr lang="fi-FI" sz="2800" dirty="0" smtClean="0"/>
              <a:t>vatsalihakset osallistuvat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Grp="1" noChangeArrowheads="1"/>
          </p:cNvSpPr>
          <p:nvPr>
            <p:ph type="title"/>
          </p:nvPr>
        </p:nvSpPr>
        <p:spPr/>
        <p:txBody>
          <a:bodyPr/>
          <a:lstStyle/>
          <a:p>
            <a:pPr eaLnBrk="1" hangingPunct="1"/>
            <a:r>
              <a:rPr lang="fi-FI" dirty="0" smtClean="0"/>
              <a:t>Keuhkotuuletus jatkuu</a:t>
            </a:r>
          </a:p>
        </p:txBody>
      </p:sp>
      <p:sp>
        <p:nvSpPr>
          <p:cNvPr id="125955" name="Rectangle 3"/>
          <p:cNvSpPr>
            <a:spLocks noGrp="1" noChangeArrowheads="1"/>
          </p:cNvSpPr>
          <p:nvPr>
            <p:ph idx="1"/>
          </p:nvPr>
        </p:nvSpPr>
        <p:spPr/>
        <p:txBody>
          <a:bodyPr/>
          <a:lstStyle/>
          <a:p>
            <a:pPr marL="533400" indent="-533400" eaLnBrk="1" hangingPunct="1">
              <a:buFont typeface="Wingdings" pitchFamily="2" charset="2"/>
              <a:buNone/>
            </a:pPr>
            <a:r>
              <a:rPr lang="fi-FI" sz="2800" b="1" u="sng" dirty="0" smtClean="0"/>
              <a:t>3. uloshengitys</a:t>
            </a:r>
          </a:p>
          <a:p>
            <a:pPr marL="533400" indent="-533400" eaLnBrk="1" hangingPunct="1"/>
            <a:r>
              <a:rPr lang="fi-FI" sz="2800" dirty="0" smtClean="0"/>
              <a:t>sisemmät kylkivälilihakset painavat kylkiluita alas mediaalisesti – rauhallinen uloshengitys ei vaadi lihastoimintaa </a:t>
            </a:r>
          </a:p>
          <a:p>
            <a:pPr marL="533400" indent="-533400" eaLnBrk="1" hangingPunct="1"/>
            <a:r>
              <a:rPr lang="fi-FI" sz="2800" dirty="0" smtClean="0"/>
              <a:t>voimakkaasti ulos hengitettäessä (esim. juostessa) uloshengitystä auttavat uloshengityslihakset, joita ovat sisemmät kylkivälilihakset ja vatsalihakset</a:t>
            </a:r>
          </a:p>
          <a:p>
            <a:pPr marL="533400" indent="-533400" eaLnBrk="1" hangingPunct="1"/>
            <a:endParaRPr lang="fi-FI"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fi-FI" smtClean="0"/>
              <a:t>Kudokset, lihaskudos</a:t>
            </a:r>
          </a:p>
        </p:txBody>
      </p:sp>
      <p:sp>
        <p:nvSpPr>
          <p:cNvPr id="21507" name="Rectangle 3"/>
          <p:cNvSpPr>
            <a:spLocks noGrp="1" noChangeArrowheads="1"/>
          </p:cNvSpPr>
          <p:nvPr>
            <p:ph idx="1"/>
          </p:nvPr>
        </p:nvSpPr>
        <p:spPr/>
        <p:txBody>
          <a:bodyPr/>
          <a:lstStyle/>
          <a:p>
            <a:pPr eaLnBrk="1" hangingPunct="1">
              <a:lnSpc>
                <a:spcPct val="80000"/>
              </a:lnSpc>
              <a:buFont typeface="Wingdings" pitchFamily="2" charset="2"/>
              <a:buNone/>
            </a:pPr>
            <a:r>
              <a:rPr lang="fi-FI" sz="1800" b="1" dirty="0" smtClean="0"/>
              <a:t>(paljon soluja, jotka supistumiskykyisiä, vähän väliainetta )</a:t>
            </a:r>
          </a:p>
          <a:p>
            <a:pPr eaLnBrk="1" hangingPunct="1">
              <a:lnSpc>
                <a:spcPct val="80000"/>
              </a:lnSpc>
              <a:buFont typeface="Wingdings" pitchFamily="2" charset="2"/>
              <a:buNone/>
            </a:pPr>
            <a:r>
              <a:rPr lang="fi-FI" sz="2400" b="1" u="sng" dirty="0" smtClean="0"/>
              <a:t>3. lihaskudoksia on kolmea tyyppiä</a:t>
            </a:r>
          </a:p>
          <a:p>
            <a:pPr eaLnBrk="1" hangingPunct="1">
              <a:lnSpc>
                <a:spcPct val="80000"/>
              </a:lnSpc>
              <a:buFont typeface="Wingdings" pitchFamily="2" charset="2"/>
              <a:buNone/>
            </a:pPr>
            <a:endParaRPr lang="fi-FI" sz="2400" b="1" u="sng" dirty="0" smtClean="0"/>
          </a:p>
          <a:p>
            <a:pPr eaLnBrk="1" hangingPunct="1">
              <a:lnSpc>
                <a:spcPct val="80000"/>
              </a:lnSpc>
              <a:buFont typeface="Wingdings" pitchFamily="2" charset="2"/>
              <a:buNone/>
            </a:pPr>
            <a:r>
              <a:rPr lang="fi-FI" sz="2400" b="1" dirty="0" smtClean="0"/>
              <a:t>	a) poikkijuovainen lihaskudos (tahdonalaista, 	  	luurankolihaksissa)</a:t>
            </a:r>
          </a:p>
          <a:p>
            <a:pPr eaLnBrk="1" hangingPunct="1">
              <a:lnSpc>
                <a:spcPct val="80000"/>
              </a:lnSpc>
              <a:buFont typeface="Wingdings" pitchFamily="2" charset="2"/>
              <a:buNone/>
            </a:pPr>
            <a:endParaRPr lang="fi-FI" sz="2400" b="1" dirty="0" smtClean="0"/>
          </a:p>
          <a:p>
            <a:pPr eaLnBrk="1" hangingPunct="1">
              <a:lnSpc>
                <a:spcPct val="80000"/>
              </a:lnSpc>
              <a:buFont typeface="Wingdings" pitchFamily="2" charset="2"/>
              <a:buNone/>
            </a:pPr>
            <a:r>
              <a:rPr lang="fi-FI" sz="2400" b="1" dirty="0" smtClean="0"/>
              <a:t>	b) sileä lihaskudos (verisuonten seinämät,   </a:t>
            </a:r>
            <a:r>
              <a:rPr lang="fi-FI" sz="2400" b="1" dirty="0" smtClean="0">
                <a:solidFill>
                  <a:schemeClr val="bg1"/>
                </a:solidFill>
              </a:rPr>
              <a:t>…</a:t>
            </a:r>
            <a:r>
              <a:rPr lang="fi-FI" sz="2400" b="1" dirty="0" smtClean="0"/>
              <a:t>sisäelimet, tahdosta riippumaton)</a:t>
            </a:r>
          </a:p>
          <a:p>
            <a:pPr eaLnBrk="1" hangingPunct="1">
              <a:lnSpc>
                <a:spcPct val="80000"/>
              </a:lnSpc>
              <a:buFont typeface="Wingdings" pitchFamily="2" charset="2"/>
              <a:buNone/>
            </a:pPr>
            <a:endParaRPr lang="fi-FI" sz="2400" b="1" dirty="0" smtClean="0"/>
          </a:p>
          <a:p>
            <a:pPr eaLnBrk="1" hangingPunct="1">
              <a:lnSpc>
                <a:spcPct val="80000"/>
              </a:lnSpc>
              <a:buFont typeface="Wingdings" pitchFamily="2" charset="2"/>
              <a:buNone/>
            </a:pPr>
            <a:r>
              <a:rPr lang="fi-FI" sz="2400" b="1" dirty="0" smtClean="0"/>
              <a:t>   c) sydänlihaskudos (tahdosta riippumaton)</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AutoShape 2"/>
          <p:cNvSpPr>
            <a:spLocks noGrp="1" noChangeArrowheads="1"/>
          </p:cNvSpPr>
          <p:nvPr>
            <p:ph type="title"/>
          </p:nvPr>
        </p:nvSpPr>
        <p:spPr/>
        <p:txBody>
          <a:bodyPr/>
          <a:lstStyle/>
          <a:p>
            <a:pPr eaLnBrk="1" hangingPunct="1"/>
            <a:r>
              <a:rPr lang="fi-FI" smtClean="0"/>
              <a:t>Hengityksen säätely</a:t>
            </a:r>
          </a:p>
        </p:txBody>
      </p:sp>
      <p:sp>
        <p:nvSpPr>
          <p:cNvPr id="126979" name="Rectangle 3"/>
          <p:cNvSpPr>
            <a:spLocks noGrp="1" noChangeArrowheads="1"/>
          </p:cNvSpPr>
          <p:nvPr>
            <p:ph idx="1"/>
          </p:nvPr>
        </p:nvSpPr>
        <p:spPr/>
        <p:txBody>
          <a:bodyPr>
            <a:normAutofit fontScale="92500" lnSpcReduction="20000"/>
          </a:bodyPr>
          <a:lstStyle/>
          <a:p>
            <a:pPr marL="533400" indent="-533400" eaLnBrk="1" hangingPunct="1">
              <a:buFont typeface="Wingdings" pitchFamily="2" charset="2"/>
              <a:buNone/>
            </a:pPr>
            <a:r>
              <a:rPr lang="fi-FI" sz="2800" b="1" u="sng" dirty="0" smtClean="0"/>
              <a:t>hengitysrytmi</a:t>
            </a:r>
          </a:p>
          <a:p>
            <a:pPr marL="533400" indent="-533400" eaLnBrk="1" hangingPunct="1"/>
            <a:r>
              <a:rPr lang="fi-FI" sz="2800" b="1" dirty="0" smtClean="0"/>
              <a:t>aivorungossa olevat hermosolut osallistuvat hengityksen syvyyden ja tiheyden säätelyyn, lähettämällä impulsseja </a:t>
            </a:r>
            <a:r>
              <a:rPr lang="fi-FI" sz="2800" b="1" dirty="0" err="1" smtClean="0"/>
              <a:t>sisäänhengityslihaksiin</a:t>
            </a:r>
            <a:endParaRPr lang="fi-FI" sz="2800" dirty="0" smtClean="0"/>
          </a:p>
          <a:p>
            <a:pPr marL="914400" lvl="1" indent="-457200" eaLnBrk="1" hangingPunct="1"/>
            <a:r>
              <a:rPr lang="fi-FI" sz="2800" dirty="0" smtClean="0"/>
              <a:t>autonominen hermosto, hengityksen säätely on tiedostamatonta</a:t>
            </a:r>
          </a:p>
          <a:p>
            <a:pPr marL="914400" lvl="1" indent="-457200" eaLnBrk="1" hangingPunct="1"/>
            <a:r>
              <a:rPr lang="fi-FI" sz="2800" dirty="0" err="1" smtClean="0"/>
              <a:t>sisäänhengitys</a:t>
            </a:r>
            <a:r>
              <a:rPr lang="fi-FI" sz="2800" dirty="0" smtClean="0"/>
              <a:t> rintakehän seinämän ja keuhkojen reseptorien ärsytysvenytyksestä</a:t>
            </a:r>
          </a:p>
          <a:p>
            <a:pPr marL="914400" lvl="1" indent="-457200" eaLnBrk="1" hangingPunct="1"/>
            <a:r>
              <a:rPr lang="fi-FI" sz="2800" dirty="0" smtClean="0"/>
              <a:t>--- &gt; ilm. hengityskeskukseen --- &gt; </a:t>
            </a:r>
            <a:r>
              <a:rPr lang="fi-FI" sz="2800" dirty="0" err="1" smtClean="0"/>
              <a:t>sisäänhengityslihasten</a:t>
            </a:r>
            <a:r>
              <a:rPr lang="fi-FI" sz="2800" dirty="0" smtClean="0"/>
              <a:t> toiminta vähenee/ voimistuu</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p:nvPr>
        </p:nvSpPr>
        <p:spPr/>
        <p:txBody>
          <a:bodyPr/>
          <a:lstStyle/>
          <a:p>
            <a:pPr eaLnBrk="1" hangingPunct="1"/>
            <a:r>
              <a:rPr lang="fi-FI" smtClean="0"/>
              <a:t>Hengityksen syvyyden säätely</a:t>
            </a:r>
          </a:p>
        </p:txBody>
      </p:sp>
      <p:sp>
        <p:nvSpPr>
          <p:cNvPr id="128003" name="Rectangle 3"/>
          <p:cNvSpPr>
            <a:spLocks noGrp="1" noChangeArrowheads="1"/>
          </p:cNvSpPr>
          <p:nvPr>
            <p:ph idx="1"/>
          </p:nvPr>
        </p:nvSpPr>
        <p:spPr/>
        <p:txBody>
          <a:bodyPr/>
          <a:lstStyle/>
          <a:p>
            <a:pPr eaLnBrk="1" hangingPunct="1"/>
            <a:r>
              <a:rPr lang="fi-FI" sz="2800" dirty="0" err="1" smtClean="0"/>
              <a:t>humoraalinen</a:t>
            </a:r>
            <a:r>
              <a:rPr lang="fi-FI" sz="2800" dirty="0" smtClean="0"/>
              <a:t> säätely (veren aineet vaikuttavat hengityskeskukseen)</a:t>
            </a:r>
          </a:p>
          <a:p>
            <a:pPr eaLnBrk="1" hangingPunct="1"/>
            <a:r>
              <a:rPr lang="fi-FI" sz="2800" dirty="0" smtClean="0"/>
              <a:t>kun hiilidioksidia tulee lisää (esim. lihastyön tai kuumeen aikana) se syventää ja tihentää hengitystä keuhkotuuletus lisääntyy / tai</a:t>
            </a:r>
          </a:p>
          <a:p>
            <a:pPr eaLnBrk="1" hangingPunct="1"/>
            <a:r>
              <a:rPr lang="fi-FI" sz="2800" dirty="0" smtClean="0"/>
              <a:t>kun saa happea liian vähän keuhkotuuletus lisääntyy</a:t>
            </a:r>
          </a:p>
          <a:p>
            <a:pPr eaLnBrk="1" hangingPunct="1"/>
            <a:r>
              <a:rPr lang="fi-FI" sz="2800" dirty="0" smtClean="0"/>
              <a:t>veren happamuus vaikuttaa myös (ks. respiratorinen </a:t>
            </a:r>
            <a:r>
              <a:rPr lang="fi-FI" sz="2800" dirty="0" err="1" smtClean="0"/>
              <a:t>asidoosi</a:t>
            </a:r>
            <a:r>
              <a:rPr lang="fi-FI" sz="2800" dirty="0" smtClean="0"/>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p:cNvSpPr>
            <a:spLocks noGrp="1" noChangeArrowheads="1"/>
          </p:cNvSpPr>
          <p:nvPr>
            <p:ph type="title"/>
          </p:nvPr>
        </p:nvSpPr>
        <p:spPr>
          <a:xfrm>
            <a:off x="685800" y="-171400"/>
            <a:ext cx="7772400" cy="2265376"/>
          </a:xfrm>
        </p:spPr>
        <p:txBody>
          <a:bodyPr/>
          <a:lstStyle/>
          <a:p>
            <a:pPr eaLnBrk="1" hangingPunct="1"/>
            <a:r>
              <a:rPr lang="fi-FI" dirty="0" smtClean="0"/>
              <a:t>Hengityselimistön heijasteita</a:t>
            </a:r>
          </a:p>
        </p:txBody>
      </p:sp>
      <p:sp>
        <p:nvSpPr>
          <p:cNvPr id="129027" name="Rectangle 3"/>
          <p:cNvSpPr>
            <a:spLocks noGrp="1" noChangeArrowheads="1"/>
          </p:cNvSpPr>
          <p:nvPr>
            <p:ph idx="1"/>
          </p:nvPr>
        </p:nvSpPr>
        <p:spPr>
          <a:xfrm>
            <a:off x="971550" y="1124744"/>
            <a:ext cx="7693025" cy="5256584"/>
          </a:xfrm>
        </p:spPr>
        <p:txBody>
          <a:bodyPr>
            <a:normAutofit lnSpcReduction="10000"/>
          </a:bodyPr>
          <a:lstStyle/>
          <a:p>
            <a:pPr marL="457200" indent="-457200" eaLnBrk="1" hangingPunct="1">
              <a:lnSpc>
                <a:spcPct val="90000"/>
              </a:lnSpc>
              <a:buFont typeface="Wingdings" pitchFamily="2" charset="2"/>
              <a:buNone/>
            </a:pPr>
            <a:r>
              <a:rPr lang="fi-FI" sz="2800" b="1" dirty="0" smtClean="0"/>
              <a:t>1. yskä</a:t>
            </a:r>
          </a:p>
          <a:p>
            <a:pPr marL="457200" indent="-457200" eaLnBrk="1" hangingPunct="1">
              <a:lnSpc>
                <a:spcPct val="90000"/>
              </a:lnSpc>
              <a:buFont typeface="Wingdings" pitchFamily="2" charset="2"/>
              <a:buNone/>
            </a:pPr>
            <a:r>
              <a:rPr lang="fi-FI" sz="2800" dirty="0" smtClean="0"/>
              <a:t>     - tarkoitus on poistaa vieras materiaali alemmista hengitysteistä</a:t>
            </a:r>
            <a:endParaRPr lang="fi-FI" sz="2800" u="sng" dirty="0" smtClean="0"/>
          </a:p>
          <a:p>
            <a:pPr marL="457200" indent="-457200" eaLnBrk="1" hangingPunct="1">
              <a:lnSpc>
                <a:spcPct val="90000"/>
              </a:lnSpc>
              <a:buFont typeface="Wingdings" pitchFamily="2" charset="2"/>
              <a:buNone/>
            </a:pPr>
            <a:r>
              <a:rPr lang="fi-FI" sz="2800" b="1" u="sng" dirty="0" smtClean="0"/>
              <a:t>2. aivastus</a:t>
            </a:r>
          </a:p>
          <a:p>
            <a:pPr marL="457200" indent="-457200" eaLnBrk="1" hangingPunct="1">
              <a:lnSpc>
                <a:spcPct val="90000"/>
              </a:lnSpc>
              <a:buFont typeface="Wingdings" pitchFamily="2" charset="2"/>
              <a:buNone/>
            </a:pPr>
            <a:r>
              <a:rPr lang="fi-FI" sz="2800" dirty="0" smtClean="0"/>
              <a:t>     -  tarkoitus on puhdistaa nenäonteloa</a:t>
            </a:r>
          </a:p>
          <a:p>
            <a:pPr marL="457200" indent="-457200" eaLnBrk="1" hangingPunct="1">
              <a:lnSpc>
                <a:spcPct val="90000"/>
              </a:lnSpc>
              <a:buFont typeface="Wingdings" pitchFamily="2" charset="2"/>
              <a:buNone/>
            </a:pPr>
            <a:r>
              <a:rPr lang="fi-FI" sz="2800" dirty="0" smtClean="0"/>
              <a:t>     - aivastuksen saa aikaan esim. nenään tullut pöly</a:t>
            </a:r>
          </a:p>
          <a:p>
            <a:pPr marL="457200" indent="-457200" eaLnBrk="1" hangingPunct="1">
              <a:lnSpc>
                <a:spcPct val="90000"/>
              </a:lnSpc>
              <a:buFont typeface="Wingdings" pitchFamily="2" charset="2"/>
              <a:buNone/>
            </a:pPr>
            <a:r>
              <a:rPr lang="fi-FI" sz="2800" b="1" u="sng" dirty="0" smtClean="0"/>
              <a:t>3.  nikotus</a:t>
            </a:r>
          </a:p>
          <a:p>
            <a:pPr marL="457200" indent="-457200" eaLnBrk="1" hangingPunct="1">
              <a:lnSpc>
                <a:spcPct val="90000"/>
              </a:lnSpc>
              <a:buFont typeface="Wingdings" pitchFamily="2" charset="2"/>
              <a:buNone/>
            </a:pPr>
            <a:r>
              <a:rPr lang="fi-FI" sz="2800" dirty="0" smtClean="0"/>
              <a:t>     - </a:t>
            </a:r>
            <a:r>
              <a:rPr lang="fi-FI" sz="2800" dirty="0" err="1" smtClean="0"/>
              <a:t>sisäänhengitysrefleksi</a:t>
            </a:r>
            <a:r>
              <a:rPr lang="fi-FI" sz="2800" dirty="0" smtClean="0"/>
              <a:t> ( pallean supistuminen   tahdosta riippumatta )</a:t>
            </a:r>
          </a:p>
          <a:p>
            <a:pPr marL="457200" indent="-457200" eaLnBrk="1" hangingPunct="1">
              <a:lnSpc>
                <a:spcPct val="90000"/>
              </a:lnSpc>
              <a:buFont typeface="Wingdings" pitchFamily="2" charset="2"/>
              <a:buNone/>
            </a:pPr>
            <a:r>
              <a:rPr lang="fi-FI" sz="2800" b="1" u="sng" dirty="0" smtClean="0"/>
              <a:t>4. haukotus</a:t>
            </a:r>
            <a:r>
              <a:rPr lang="fi-FI" sz="2800" dirty="0" smtClean="0"/>
              <a:t> on myös eräänlainen </a:t>
            </a:r>
            <a:r>
              <a:rPr lang="fi-FI" sz="2800" dirty="0" err="1" smtClean="0"/>
              <a:t>sisäänhengitysheijaste</a:t>
            </a:r>
            <a:endParaRPr lang="fi-FI" sz="2800"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Grp="1" noChangeArrowheads="1"/>
          </p:cNvSpPr>
          <p:nvPr>
            <p:ph type="title"/>
          </p:nvPr>
        </p:nvSpPr>
        <p:spPr/>
        <p:txBody>
          <a:bodyPr/>
          <a:lstStyle/>
          <a:p>
            <a:pPr eaLnBrk="1" hangingPunct="1"/>
            <a:r>
              <a:rPr lang="fi-FI" smtClean="0"/>
              <a:t>Hengityselinten sairauksia</a:t>
            </a:r>
          </a:p>
        </p:txBody>
      </p:sp>
      <p:sp>
        <p:nvSpPr>
          <p:cNvPr id="130051" name="Rectangle 3"/>
          <p:cNvSpPr>
            <a:spLocks noGrp="1" noChangeArrowheads="1"/>
          </p:cNvSpPr>
          <p:nvPr>
            <p:ph idx="1"/>
          </p:nvPr>
        </p:nvSpPr>
        <p:spPr/>
        <p:txBody>
          <a:bodyPr/>
          <a:lstStyle/>
          <a:p>
            <a:pPr eaLnBrk="1" hangingPunct="1">
              <a:lnSpc>
                <a:spcPct val="90000"/>
              </a:lnSpc>
            </a:pPr>
            <a:r>
              <a:rPr lang="fi-FI" smtClean="0"/>
              <a:t>keuhkoputkentulehdus</a:t>
            </a:r>
          </a:p>
          <a:p>
            <a:pPr eaLnBrk="1" hangingPunct="1">
              <a:lnSpc>
                <a:spcPct val="90000"/>
              </a:lnSpc>
            </a:pPr>
            <a:r>
              <a:rPr lang="fi-FI" smtClean="0"/>
              <a:t>keuhkokuume</a:t>
            </a:r>
          </a:p>
          <a:p>
            <a:pPr eaLnBrk="1" hangingPunct="1">
              <a:lnSpc>
                <a:spcPct val="90000"/>
              </a:lnSpc>
            </a:pPr>
            <a:r>
              <a:rPr lang="fi-FI" smtClean="0"/>
              <a:t>keuhkolaajentuma eli emfyseema</a:t>
            </a:r>
          </a:p>
          <a:p>
            <a:pPr lvl="1" eaLnBrk="1" hangingPunct="1">
              <a:lnSpc>
                <a:spcPct val="90000"/>
              </a:lnSpc>
            </a:pPr>
            <a:r>
              <a:rPr lang="fi-FI" smtClean="0"/>
              <a:t>alveolien seinämät ovat hajonneet</a:t>
            </a:r>
          </a:p>
          <a:p>
            <a:pPr eaLnBrk="1" hangingPunct="1">
              <a:lnSpc>
                <a:spcPct val="90000"/>
              </a:lnSpc>
            </a:pPr>
            <a:r>
              <a:rPr lang="fi-FI" smtClean="0"/>
              <a:t>COPD keuhkoahtaumatauti</a:t>
            </a:r>
          </a:p>
          <a:p>
            <a:pPr eaLnBrk="1" hangingPunct="1">
              <a:lnSpc>
                <a:spcPct val="90000"/>
              </a:lnSpc>
            </a:pPr>
            <a:r>
              <a:rPr lang="fi-FI" smtClean="0"/>
              <a:t>astma </a:t>
            </a:r>
          </a:p>
          <a:p>
            <a:pPr eaLnBrk="1" hangingPunct="1">
              <a:lnSpc>
                <a:spcPct val="90000"/>
              </a:lnSpc>
            </a:pPr>
            <a:r>
              <a:rPr lang="fi-FI" smtClean="0"/>
              <a:t>pitkäaikainen keuhkoputkien tulehdussairaus</a:t>
            </a:r>
          </a:p>
          <a:p>
            <a:pPr eaLnBrk="1" hangingPunct="1">
              <a:lnSpc>
                <a:spcPct val="90000"/>
              </a:lnSpc>
            </a:pPr>
            <a:r>
              <a:rPr lang="fi-FI" smtClean="0"/>
              <a:t>keuhkotuberkuloosi</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p:cNvSpPr>
            <a:spLocks noGrp="1" noChangeArrowheads="1"/>
          </p:cNvSpPr>
          <p:nvPr>
            <p:ph type="title"/>
          </p:nvPr>
        </p:nvSpPr>
        <p:spPr/>
        <p:txBody>
          <a:bodyPr/>
          <a:lstStyle/>
          <a:p>
            <a:pPr eaLnBrk="1" hangingPunct="1"/>
            <a:r>
              <a:rPr lang="fi-FI" smtClean="0"/>
              <a:t>Opettele nämä</a:t>
            </a:r>
          </a:p>
        </p:txBody>
      </p:sp>
      <p:sp>
        <p:nvSpPr>
          <p:cNvPr id="131075" name="Rectangle 3"/>
          <p:cNvSpPr>
            <a:spLocks noGrp="1" noChangeArrowheads="1"/>
          </p:cNvSpPr>
          <p:nvPr>
            <p:ph idx="1"/>
          </p:nvPr>
        </p:nvSpPr>
        <p:spPr/>
        <p:txBody>
          <a:bodyPr/>
          <a:lstStyle/>
          <a:p>
            <a:pPr eaLnBrk="1" hangingPunct="1">
              <a:lnSpc>
                <a:spcPct val="80000"/>
              </a:lnSpc>
            </a:pPr>
            <a:r>
              <a:rPr lang="fi-FI" sz="2400" b="1" smtClean="0"/>
              <a:t>hypoksemia</a:t>
            </a:r>
            <a:r>
              <a:rPr lang="fi-FI" sz="2400" smtClean="0"/>
              <a:t> = vähentynyt hapen saanti</a:t>
            </a:r>
            <a:endParaRPr lang="fi-FI" sz="2400" b="1" smtClean="0"/>
          </a:p>
          <a:p>
            <a:pPr eaLnBrk="1" hangingPunct="1">
              <a:lnSpc>
                <a:spcPct val="80000"/>
              </a:lnSpc>
            </a:pPr>
            <a:r>
              <a:rPr lang="fi-FI" sz="2400" b="1" smtClean="0"/>
              <a:t>hyperkapnia </a:t>
            </a:r>
            <a:r>
              <a:rPr lang="fi-FI" sz="2400" smtClean="0"/>
              <a:t>= hiilidioksidin liiallinen kertyminen elimistöön</a:t>
            </a:r>
            <a:endParaRPr lang="fi-FI" sz="2400" b="1" smtClean="0"/>
          </a:p>
          <a:p>
            <a:pPr eaLnBrk="1" hangingPunct="1">
              <a:lnSpc>
                <a:spcPct val="80000"/>
              </a:lnSpc>
            </a:pPr>
            <a:r>
              <a:rPr lang="fi-FI" sz="2400" b="1" smtClean="0"/>
              <a:t>asfyksia = </a:t>
            </a:r>
            <a:r>
              <a:rPr lang="fi-FI" sz="2400" smtClean="0"/>
              <a:t>hypoksemian ja hyperkapnian esiintyminen yhtä aikaa</a:t>
            </a:r>
            <a:endParaRPr lang="fi-FI" sz="2400" b="1" smtClean="0"/>
          </a:p>
          <a:p>
            <a:pPr eaLnBrk="1" hangingPunct="1">
              <a:lnSpc>
                <a:spcPct val="80000"/>
              </a:lnSpc>
            </a:pPr>
            <a:r>
              <a:rPr lang="fi-FI" sz="2400" b="1" smtClean="0"/>
              <a:t>dyspnea, dyspnoe = </a:t>
            </a:r>
            <a:r>
              <a:rPr lang="fi-FI" sz="2400" smtClean="0"/>
              <a:t>hengenahdistus, hengityksen vaikeutuminen</a:t>
            </a:r>
            <a:endParaRPr lang="fi-FI" sz="2400" b="1" smtClean="0"/>
          </a:p>
          <a:p>
            <a:pPr eaLnBrk="1" hangingPunct="1">
              <a:lnSpc>
                <a:spcPct val="80000"/>
              </a:lnSpc>
            </a:pPr>
            <a:r>
              <a:rPr lang="fi-FI" sz="2400" b="1" smtClean="0"/>
              <a:t>hyperventilaatio</a:t>
            </a:r>
            <a:r>
              <a:rPr lang="fi-FI" sz="2400" smtClean="0"/>
              <a:t>= liian tiheästi ja liian syvään hengittäminen</a:t>
            </a:r>
            <a:endParaRPr lang="fi-FI" sz="2400" b="1" smtClean="0"/>
          </a:p>
          <a:p>
            <a:pPr eaLnBrk="1" hangingPunct="1">
              <a:lnSpc>
                <a:spcPct val="80000"/>
              </a:lnSpc>
            </a:pPr>
            <a:r>
              <a:rPr lang="fi-FI" sz="2400" b="1" smtClean="0"/>
              <a:t>syanoosi =</a:t>
            </a:r>
            <a:r>
              <a:rPr lang="fi-FI" sz="2400" smtClean="0"/>
              <a:t> ihon ja limakalvojen sinertävä väri</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Grp="1" noChangeArrowheads="1"/>
          </p:cNvSpPr>
          <p:nvPr>
            <p:ph type="title"/>
          </p:nvPr>
        </p:nvSpPr>
        <p:spPr/>
        <p:txBody>
          <a:bodyPr/>
          <a:lstStyle/>
          <a:p>
            <a:pPr eaLnBrk="1" hangingPunct="1"/>
            <a:r>
              <a:rPr lang="fi-FI" smtClean="0"/>
              <a:t>Ruoansulatuselimistö</a:t>
            </a:r>
          </a:p>
        </p:txBody>
      </p:sp>
      <p:sp>
        <p:nvSpPr>
          <p:cNvPr id="132099" name="Rectangle 3"/>
          <p:cNvSpPr>
            <a:spLocks noGrp="1" noChangeArrowheads="1"/>
          </p:cNvSpPr>
          <p:nvPr>
            <p:ph idx="1"/>
          </p:nvPr>
        </p:nvSpPr>
        <p:spPr/>
        <p:txBody>
          <a:bodyPr>
            <a:normAutofit fontScale="92500" lnSpcReduction="10000"/>
          </a:bodyPr>
          <a:lstStyle/>
          <a:p>
            <a:pPr eaLnBrk="1" hangingPunct="1">
              <a:lnSpc>
                <a:spcPct val="80000"/>
              </a:lnSpc>
            </a:pPr>
            <a:r>
              <a:rPr lang="fi-FI" sz="2800" dirty="0" smtClean="0"/>
              <a:t>noin 5 m pitkä</a:t>
            </a:r>
          </a:p>
          <a:p>
            <a:pPr eaLnBrk="1" hangingPunct="1">
              <a:lnSpc>
                <a:spcPct val="80000"/>
              </a:lnSpc>
            </a:pPr>
            <a:r>
              <a:rPr lang="fi-FI" sz="2800" dirty="0" smtClean="0"/>
              <a:t>suuontelo</a:t>
            </a:r>
          </a:p>
          <a:p>
            <a:pPr eaLnBrk="1" hangingPunct="1">
              <a:lnSpc>
                <a:spcPct val="80000"/>
              </a:lnSpc>
            </a:pPr>
            <a:r>
              <a:rPr lang="fi-FI" sz="2800" dirty="0" smtClean="0"/>
              <a:t>ruokatorvi</a:t>
            </a:r>
          </a:p>
          <a:p>
            <a:pPr eaLnBrk="1" hangingPunct="1">
              <a:lnSpc>
                <a:spcPct val="80000"/>
              </a:lnSpc>
            </a:pPr>
            <a:r>
              <a:rPr lang="fi-FI" sz="2800" dirty="0" smtClean="0"/>
              <a:t>mahalaukku</a:t>
            </a:r>
          </a:p>
          <a:p>
            <a:pPr eaLnBrk="1" hangingPunct="1">
              <a:lnSpc>
                <a:spcPct val="80000"/>
              </a:lnSpc>
            </a:pPr>
            <a:r>
              <a:rPr lang="fi-FI" sz="2800" dirty="0" smtClean="0"/>
              <a:t>ohut- ja paksusuoli</a:t>
            </a:r>
          </a:p>
          <a:p>
            <a:pPr eaLnBrk="1" hangingPunct="1">
              <a:lnSpc>
                <a:spcPct val="80000"/>
              </a:lnSpc>
            </a:pPr>
            <a:r>
              <a:rPr lang="fi-FI" sz="2800" dirty="0" smtClean="0"/>
              <a:t>peräaukko</a:t>
            </a:r>
          </a:p>
          <a:p>
            <a:pPr eaLnBrk="1" hangingPunct="1">
              <a:lnSpc>
                <a:spcPct val="80000"/>
              </a:lnSpc>
            </a:pPr>
            <a:r>
              <a:rPr lang="fi-FI" sz="2800" dirty="0" smtClean="0"/>
              <a:t>erittävät rauhaset:</a:t>
            </a:r>
          </a:p>
          <a:p>
            <a:pPr lvl="1" eaLnBrk="1" hangingPunct="1">
              <a:lnSpc>
                <a:spcPct val="80000"/>
              </a:lnSpc>
            </a:pPr>
            <a:r>
              <a:rPr lang="fi-FI" sz="2800" dirty="0" smtClean="0"/>
              <a:t>suuret sylkirauhaset</a:t>
            </a:r>
          </a:p>
          <a:p>
            <a:pPr lvl="1" eaLnBrk="1" hangingPunct="1">
              <a:lnSpc>
                <a:spcPct val="80000"/>
              </a:lnSpc>
            </a:pPr>
            <a:r>
              <a:rPr lang="fi-FI" sz="2800" dirty="0" smtClean="0"/>
              <a:t>maksa</a:t>
            </a:r>
          </a:p>
          <a:p>
            <a:pPr lvl="1" eaLnBrk="1" hangingPunct="1">
              <a:lnSpc>
                <a:spcPct val="80000"/>
              </a:lnSpc>
            </a:pPr>
            <a:r>
              <a:rPr lang="fi-FI" sz="2800" dirty="0" smtClean="0"/>
              <a:t>haima</a:t>
            </a:r>
          </a:p>
          <a:p>
            <a:pPr eaLnBrk="1" hangingPunct="1">
              <a:lnSpc>
                <a:spcPct val="80000"/>
              </a:lnSpc>
            </a:pPr>
            <a:endParaRPr lang="fi-FI" sz="2400"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2"/>
          <p:cNvSpPr>
            <a:spLocks noGrp="1" noChangeArrowheads="1"/>
          </p:cNvSpPr>
          <p:nvPr>
            <p:ph type="title"/>
          </p:nvPr>
        </p:nvSpPr>
        <p:spPr>
          <a:xfrm>
            <a:off x="685800" y="188640"/>
            <a:ext cx="7772400" cy="1609344"/>
          </a:xfrm>
        </p:spPr>
        <p:txBody>
          <a:bodyPr/>
          <a:lstStyle/>
          <a:p>
            <a:pPr eaLnBrk="1" hangingPunct="1"/>
            <a:r>
              <a:rPr lang="fi-FI" dirty="0" smtClean="0"/>
              <a:t>Suuontelo</a:t>
            </a:r>
          </a:p>
        </p:txBody>
      </p:sp>
      <p:sp>
        <p:nvSpPr>
          <p:cNvPr id="133123" name="Rectangle 3"/>
          <p:cNvSpPr>
            <a:spLocks noGrp="1" noChangeArrowheads="1"/>
          </p:cNvSpPr>
          <p:nvPr>
            <p:ph idx="1"/>
          </p:nvPr>
        </p:nvSpPr>
        <p:spPr>
          <a:xfrm>
            <a:off x="457200" y="1219200"/>
            <a:ext cx="8229600" cy="5378152"/>
          </a:xfrm>
        </p:spPr>
        <p:txBody>
          <a:bodyPr>
            <a:normAutofit lnSpcReduction="10000"/>
          </a:bodyPr>
          <a:lstStyle/>
          <a:p>
            <a:pPr eaLnBrk="1" hangingPunct="1">
              <a:lnSpc>
                <a:spcPct val="80000"/>
              </a:lnSpc>
            </a:pPr>
            <a:r>
              <a:rPr lang="fi-FI" sz="2800" dirty="0" smtClean="0"/>
              <a:t>ruuan hienontaminen hampaiden, kielen ja poskien avulla</a:t>
            </a:r>
          </a:p>
          <a:p>
            <a:pPr eaLnBrk="1" hangingPunct="1">
              <a:lnSpc>
                <a:spcPct val="80000"/>
              </a:lnSpc>
            </a:pPr>
            <a:r>
              <a:rPr lang="fi-FI" sz="2800" dirty="0" smtClean="0"/>
              <a:t>kielen makusilmut</a:t>
            </a:r>
          </a:p>
          <a:p>
            <a:pPr eaLnBrk="1" hangingPunct="1">
              <a:lnSpc>
                <a:spcPct val="80000"/>
              </a:lnSpc>
            </a:pPr>
            <a:r>
              <a:rPr lang="fi-FI" sz="2800" dirty="0" smtClean="0"/>
              <a:t>kova suulaki</a:t>
            </a:r>
          </a:p>
          <a:p>
            <a:pPr eaLnBrk="1" hangingPunct="1">
              <a:lnSpc>
                <a:spcPct val="80000"/>
              </a:lnSpc>
            </a:pPr>
            <a:r>
              <a:rPr lang="fi-FI" sz="2800" dirty="0" smtClean="0"/>
              <a:t>pehmeä suulaki (lakipurje)</a:t>
            </a:r>
          </a:p>
          <a:p>
            <a:pPr eaLnBrk="1" hangingPunct="1">
              <a:lnSpc>
                <a:spcPct val="80000"/>
              </a:lnSpc>
            </a:pPr>
            <a:r>
              <a:rPr lang="fi-FI" sz="2800" dirty="0" smtClean="0"/>
              <a:t>pysyvät hampaat 32 kpl</a:t>
            </a:r>
          </a:p>
          <a:p>
            <a:pPr eaLnBrk="1" hangingPunct="1">
              <a:lnSpc>
                <a:spcPct val="80000"/>
              </a:lnSpc>
            </a:pPr>
            <a:r>
              <a:rPr lang="fi-FI" sz="2800" dirty="0" smtClean="0"/>
              <a:t>sylkirauhaset</a:t>
            </a:r>
          </a:p>
          <a:p>
            <a:pPr lvl="1" eaLnBrk="1" hangingPunct="1">
              <a:lnSpc>
                <a:spcPct val="80000"/>
              </a:lnSpc>
            </a:pPr>
            <a:r>
              <a:rPr lang="fi-FI" sz="2800" dirty="0" smtClean="0"/>
              <a:t>3 </a:t>
            </a:r>
            <a:r>
              <a:rPr lang="fi-FI" sz="2800" dirty="0" err="1" smtClean="0"/>
              <a:t>suurta:korvasylkirauhanen</a:t>
            </a:r>
            <a:endParaRPr lang="fi-FI" sz="2800" dirty="0" smtClean="0"/>
          </a:p>
          <a:p>
            <a:pPr lvl="1" eaLnBrk="1" hangingPunct="1">
              <a:lnSpc>
                <a:spcPct val="80000"/>
              </a:lnSpc>
              <a:buFontTx/>
              <a:buNone/>
            </a:pPr>
            <a:r>
              <a:rPr lang="fi-FI" sz="2800" dirty="0" smtClean="0"/>
              <a:t>			leuanalussylkirauhanen</a:t>
            </a:r>
          </a:p>
          <a:p>
            <a:pPr lvl="1" eaLnBrk="1" hangingPunct="1">
              <a:lnSpc>
                <a:spcPct val="80000"/>
              </a:lnSpc>
              <a:buFontTx/>
              <a:buNone/>
            </a:pPr>
            <a:r>
              <a:rPr lang="fi-FI" sz="2800" dirty="0" smtClean="0"/>
              <a:t>			kielenalussylkirauhanen</a:t>
            </a:r>
          </a:p>
          <a:p>
            <a:pPr lvl="1" eaLnBrk="1" hangingPunct="1">
              <a:lnSpc>
                <a:spcPct val="80000"/>
              </a:lnSpc>
              <a:buFontTx/>
              <a:buNone/>
            </a:pPr>
            <a:r>
              <a:rPr lang="fi-FI" sz="2800" dirty="0" err="1" smtClean="0">
                <a:sym typeface="Wingdings" pitchFamily="2" charset="2"/>
              </a:rPr>
              <a:t></a:t>
            </a:r>
            <a:r>
              <a:rPr lang="fi-FI" sz="2800" dirty="0" err="1" smtClean="0"/>
              <a:t>sylki</a:t>
            </a:r>
            <a:r>
              <a:rPr lang="fi-FI" sz="2800" dirty="0" smtClean="0"/>
              <a:t> muokkaa ruuan helposti nieltäväksi</a:t>
            </a:r>
          </a:p>
          <a:p>
            <a:pPr lvl="1" eaLnBrk="1" hangingPunct="1">
              <a:lnSpc>
                <a:spcPct val="80000"/>
              </a:lnSpc>
            </a:pPr>
            <a:r>
              <a:rPr lang="fi-FI" sz="2800" dirty="0" smtClean="0"/>
              <a:t>helpottaa puhumista, suun huuhtelu</a:t>
            </a:r>
          </a:p>
          <a:p>
            <a:pPr lvl="1" eaLnBrk="1" hangingPunct="1">
              <a:lnSpc>
                <a:spcPct val="80000"/>
              </a:lnSpc>
            </a:pPr>
            <a:r>
              <a:rPr lang="fi-FI" sz="2800" dirty="0" err="1" smtClean="0"/>
              <a:t>sis</a:t>
            </a:r>
            <a:r>
              <a:rPr lang="fi-FI" sz="2800" dirty="0" smtClean="0"/>
              <a:t> bakteereita tuhoavia aineita</a:t>
            </a:r>
          </a:p>
          <a:p>
            <a:pPr eaLnBrk="1" hangingPunct="1">
              <a:lnSpc>
                <a:spcPct val="80000"/>
              </a:lnSpc>
            </a:pPr>
            <a:endParaRPr lang="fi-FI" sz="1800"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p:cNvSpPr>
            <a:spLocks noGrp="1" noChangeArrowheads="1"/>
          </p:cNvSpPr>
          <p:nvPr>
            <p:ph type="title"/>
          </p:nvPr>
        </p:nvSpPr>
        <p:spPr/>
        <p:txBody>
          <a:bodyPr/>
          <a:lstStyle/>
          <a:p>
            <a:pPr eaLnBrk="1" hangingPunct="1"/>
            <a:r>
              <a:rPr lang="fi-FI" smtClean="0"/>
              <a:t>Nielu ja erilaisia risoja</a:t>
            </a:r>
          </a:p>
        </p:txBody>
      </p:sp>
      <p:sp>
        <p:nvSpPr>
          <p:cNvPr id="134147" name="Rectangle 3"/>
          <p:cNvSpPr>
            <a:spLocks noGrp="1" noChangeArrowheads="1"/>
          </p:cNvSpPr>
          <p:nvPr>
            <p:ph idx="1"/>
          </p:nvPr>
        </p:nvSpPr>
        <p:spPr/>
        <p:txBody>
          <a:bodyPr/>
          <a:lstStyle/>
          <a:p>
            <a:pPr eaLnBrk="1" hangingPunct="1"/>
            <a:r>
              <a:rPr lang="fi-FI" sz="3200" dirty="0" smtClean="0"/>
              <a:t>nielu</a:t>
            </a:r>
          </a:p>
          <a:p>
            <a:pPr eaLnBrk="1" hangingPunct="1"/>
            <a:r>
              <a:rPr lang="fi-FI" sz="3200" dirty="0" smtClean="0"/>
              <a:t>risat eli </a:t>
            </a:r>
            <a:r>
              <a:rPr lang="fi-FI" sz="3200" dirty="0" err="1" smtClean="0"/>
              <a:t>tonsillat</a:t>
            </a:r>
            <a:endParaRPr lang="fi-FI" sz="3200" dirty="0" smtClean="0"/>
          </a:p>
          <a:p>
            <a:pPr lvl="1" eaLnBrk="1" hangingPunct="1"/>
            <a:r>
              <a:rPr lang="fi-FI" sz="3200" dirty="0" smtClean="0"/>
              <a:t>niiden imukudos valmistaa vasta-aineita suun ja nenän kautta elimistöön tulevia aineita vastaan</a:t>
            </a:r>
          </a:p>
          <a:p>
            <a:pPr eaLnBrk="1" hangingPunct="1"/>
            <a:endParaRPr lang="fi-FI" sz="3200"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2"/>
          <p:cNvSpPr>
            <a:spLocks noGrp="1" noChangeArrowheads="1"/>
          </p:cNvSpPr>
          <p:nvPr>
            <p:ph type="title"/>
          </p:nvPr>
        </p:nvSpPr>
        <p:spPr>
          <a:xfrm>
            <a:off x="685800" y="-99392"/>
            <a:ext cx="7772400" cy="2193368"/>
          </a:xfrm>
        </p:spPr>
        <p:txBody>
          <a:bodyPr/>
          <a:lstStyle/>
          <a:p>
            <a:pPr eaLnBrk="1" hangingPunct="1"/>
            <a:r>
              <a:rPr lang="fi-FI" dirty="0" smtClean="0"/>
              <a:t>Maha</a:t>
            </a:r>
          </a:p>
        </p:txBody>
      </p:sp>
      <p:sp>
        <p:nvSpPr>
          <p:cNvPr id="135171" name="Rectangle 3"/>
          <p:cNvSpPr>
            <a:spLocks noGrp="1" noChangeArrowheads="1"/>
          </p:cNvSpPr>
          <p:nvPr>
            <p:ph idx="1"/>
          </p:nvPr>
        </p:nvSpPr>
        <p:spPr>
          <a:xfrm>
            <a:off x="457200" y="1052736"/>
            <a:ext cx="8229600" cy="5805264"/>
          </a:xfrm>
        </p:spPr>
        <p:txBody>
          <a:bodyPr/>
          <a:lstStyle/>
          <a:p>
            <a:pPr eaLnBrk="1" hangingPunct="1"/>
            <a:r>
              <a:rPr lang="fi-FI" sz="3200" dirty="0" smtClean="0"/>
              <a:t>ravinnon varasto ja esikäsittelypaikka</a:t>
            </a:r>
          </a:p>
          <a:p>
            <a:pPr eaLnBrk="1" hangingPunct="1"/>
            <a:r>
              <a:rPr lang="fi-FI" sz="3200" dirty="0" smtClean="0"/>
              <a:t>täyttyessään voi laajentua 1½litran kokoiseksi</a:t>
            </a:r>
          </a:p>
          <a:p>
            <a:pPr eaLnBrk="1" hangingPunct="1"/>
            <a:r>
              <a:rPr lang="fi-FI" sz="3200" dirty="0" smtClean="0"/>
              <a:t>muoto muuttuu kaiken aikaa</a:t>
            </a:r>
          </a:p>
          <a:p>
            <a:pPr eaLnBrk="1" hangingPunct="1"/>
            <a:r>
              <a:rPr lang="fi-FI" sz="3200" dirty="0" smtClean="0"/>
              <a:t>mahaneste</a:t>
            </a:r>
          </a:p>
          <a:p>
            <a:pPr lvl="1" eaLnBrk="1" hangingPunct="1"/>
            <a:r>
              <a:rPr lang="fi-FI" sz="3200" dirty="0" err="1" smtClean="0"/>
              <a:t>suolahappo</a:t>
            </a:r>
            <a:r>
              <a:rPr lang="fi-FI" sz="3200" dirty="0" err="1" smtClean="0">
                <a:sym typeface="Wingdings" pitchFamily="2" charset="2"/>
              </a:rPr>
              <a:t>mahan</a:t>
            </a:r>
            <a:r>
              <a:rPr lang="fi-FI" sz="3200" dirty="0" smtClean="0">
                <a:sym typeface="Wingdings" pitchFamily="2" charset="2"/>
              </a:rPr>
              <a:t> sisältö happamaksi </a:t>
            </a:r>
            <a:r>
              <a:rPr lang="fi-FI" sz="3200" dirty="0" err="1" smtClean="0">
                <a:sym typeface="Wingdings" pitchFamily="2" charset="2"/>
              </a:rPr>
              <a:t>ruuan</a:t>
            </a:r>
            <a:r>
              <a:rPr lang="fi-FI" sz="3200" dirty="0" smtClean="0">
                <a:sym typeface="Wingdings" pitchFamily="2" charset="2"/>
              </a:rPr>
              <a:t> mukana tulleet bakteerit kuolevat</a:t>
            </a:r>
          </a:p>
          <a:p>
            <a:pPr lvl="1" eaLnBrk="1" hangingPunct="1"/>
            <a:r>
              <a:rPr lang="fi-FI" sz="3200" dirty="0" err="1" smtClean="0">
                <a:sym typeface="Wingdings" pitchFamily="2" charset="2"/>
              </a:rPr>
              <a:t>pepsiinientsyymiruuan</a:t>
            </a:r>
            <a:r>
              <a:rPr lang="fi-FI" sz="3200" dirty="0" smtClean="0">
                <a:sym typeface="Wingdings" pitchFamily="2" charset="2"/>
              </a:rPr>
              <a:t> proteiinien pilkkominen</a:t>
            </a:r>
          </a:p>
          <a:p>
            <a:pPr lvl="1" eaLnBrk="1" hangingPunct="1"/>
            <a:r>
              <a:rPr lang="fi-FI" sz="3200" dirty="0" err="1" smtClean="0"/>
              <a:t>lima</a:t>
            </a:r>
            <a:r>
              <a:rPr lang="fi-FI" sz="3200" dirty="0" err="1" smtClean="0">
                <a:sym typeface="Wingdings" pitchFamily="2" charset="2"/>
              </a:rPr>
              <a:t>suojelee</a:t>
            </a:r>
            <a:r>
              <a:rPr lang="fi-FI" sz="3200" dirty="0" smtClean="0">
                <a:sym typeface="Wingdings" pitchFamily="2" charset="2"/>
              </a:rPr>
              <a:t> limakalvoa</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AutoShape 2"/>
          <p:cNvSpPr>
            <a:spLocks noGrp="1" noChangeArrowheads="1"/>
          </p:cNvSpPr>
          <p:nvPr>
            <p:ph type="title"/>
          </p:nvPr>
        </p:nvSpPr>
        <p:spPr/>
        <p:txBody>
          <a:bodyPr/>
          <a:lstStyle/>
          <a:p>
            <a:pPr eaLnBrk="1" hangingPunct="1"/>
            <a:r>
              <a:rPr lang="fi-FI" smtClean="0"/>
              <a:t>Erikoistekijä</a:t>
            </a:r>
          </a:p>
        </p:txBody>
      </p:sp>
      <p:sp>
        <p:nvSpPr>
          <p:cNvPr id="136195" name="Rectangle 3"/>
          <p:cNvSpPr>
            <a:spLocks noGrp="1" noChangeArrowheads="1"/>
          </p:cNvSpPr>
          <p:nvPr>
            <p:ph idx="1"/>
          </p:nvPr>
        </p:nvSpPr>
        <p:spPr/>
        <p:txBody>
          <a:bodyPr/>
          <a:lstStyle/>
          <a:p>
            <a:pPr eaLnBrk="1" hangingPunct="1"/>
            <a:r>
              <a:rPr lang="fi-FI" sz="2800" dirty="0" smtClean="0"/>
              <a:t>sisäinen tekijä</a:t>
            </a:r>
          </a:p>
          <a:p>
            <a:pPr lvl="1" eaLnBrk="1" hangingPunct="1"/>
            <a:r>
              <a:rPr lang="fi-FI" sz="2800" dirty="0" smtClean="0"/>
              <a:t>tekijä tärkeä B12-vitamiinin imeytymiselle</a:t>
            </a:r>
          </a:p>
          <a:p>
            <a:pPr lvl="1" eaLnBrk="1" hangingPunct="1"/>
            <a:r>
              <a:rPr lang="fi-FI" sz="2800" dirty="0" smtClean="0"/>
              <a:t>jos tekijää ei </a:t>
            </a:r>
            <a:r>
              <a:rPr lang="fi-FI" sz="2800" dirty="0" err="1" smtClean="0"/>
              <a:t>ole</a:t>
            </a:r>
            <a:r>
              <a:rPr lang="fi-FI" sz="2800" dirty="0" err="1" smtClean="0">
                <a:sym typeface="Wingdings" pitchFamily="2" charset="2"/>
              </a:rPr>
              <a:t>pernisioosi</a:t>
            </a:r>
            <a:r>
              <a:rPr lang="fi-FI" sz="2800" dirty="0" smtClean="0">
                <a:sym typeface="Wingdings" pitchFamily="2" charset="2"/>
              </a:rPr>
              <a:t> anemia (punasolujen synty- ja kehityshäiriö)</a:t>
            </a:r>
            <a:endParaRPr lang="fi-FI" sz="2800" dirty="0" smtClean="0"/>
          </a:p>
          <a:p>
            <a:pPr eaLnBrk="1" hangingPunct="1"/>
            <a:r>
              <a:rPr lang="fi-FI" sz="2800" dirty="0" smtClean="0"/>
              <a:t>mahan tyhjeneminen kestää noin neljä tuntia</a:t>
            </a:r>
          </a:p>
          <a:p>
            <a:pPr eaLnBrk="1" hangingPunct="1"/>
            <a:endParaRPr lang="fi-FI"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fi-FI" smtClean="0"/>
              <a:t>Kudokset, hermokudos</a:t>
            </a:r>
          </a:p>
        </p:txBody>
      </p:sp>
      <p:sp>
        <p:nvSpPr>
          <p:cNvPr id="22531" name="Rectangle 3"/>
          <p:cNvSpPr>
            <a:spLocks noGrp="1" noChangeArrowheads="1"/>
          </p:cNvSpPr>
          <p:nvPr>
            <p:ph idx="1"/>
          </p:nvPr>
        </p:nvSpPr>
        <p:spPr/>
        <p:txBody>
          <a:bodyPr/>
          <a:lstStyle/>
          <a:p>
            <a:pPr eaLnBrk="1" hangingPunct="1">
              <a:lnSpc>
                <a:spcPct val="90000"/>
              </a:lnSpc>
              <a:buFont typeface="Wingdings" pitchFamily="2" charset="2"/>
              <a:buNone/>
            </a:pPr>
            <a:r>
              <a:rPr lang="fi-FI" sz="2400" b="1" dirty="0" smtClean="0"/>
              <a:t>4. Hermokudos ohjailee elimistön toimintoja</a:t>
            </a:r>
          </a:p>
          <a:p>
            <a:pPr eaLnBrk="1" hangingPunct="1">
              <a:lnSpc>
                <a:spcPct val="90000"/>
              </a:lnSpc>
              <a:buFont typeface="Wingdings" pitchFamily="2" charset="2"/>
              <a:buNone/>
            </a:pPr>
            <a:endParaRPr lang="fi-FI" sz="2400" b="1" dirty="0" smtClean="0"/>
          </a:p>
          <a:p>
            <a:pPr eaLnBrk="1" hangingPunct="1">
              <a:lnSpc>
                <a:spcPct val="90000"/>
              </a:lnSpc>
              <a:buFont typeface="Wingdings" pitchFamily="2" charset="2"/>
              <a:buNone/>
            </a:pPr>
            <a:r>
              <a:rPr lang="fi-FI" sz="2400" b="1" dirty="0" smtClean="0"/>
              <a:t>1.) aivot, selkäydin ja hermot koostuvat hermosoluista ja niiden tukisoluista</a:t>
            </a:r>
          </a:p>
          <a:p>
            <a:pPr eaLnBrk="1" hangingPunct="1">
              <a:lnSpc>
                <a:spcPct val="90000"/>
              </a:lnSpc>
              <a:buFont typeface="Wingdings" pitchFamily="2" charset="2"/>
              <a:buNone/>
            </a:pPr>
            <a:endParaRPr lang="fi-FI" sz="2400" b="1" dirty="0" smtClean="0"/>
          </a:p>
          <a:p>
            <a:pPr eaLnBrk="1" hangingPunct="1">
              <a:lnSpc>
                <a:spcPct val="90000"/>
              </a:lnSpc>
              <a:buFont typeface="Wingdings" pitchFamily="2" charset="2"/>
              <a:buNone/>
            </a:pPr>
            <a:r>
              <a:rPr lang="fi-FI" sz="2400" b="1" dirty="0" smtClean="0"/>
              <a:t>2.) hermosoluja on kahta tyyppiä; motorisia ja sensorisia hermosoluja</a:t>
            </a:r>
            <a:r>
              <a:rPr lang="fi-FI" sz="2400" dirty="0" smtClean="0"/>
              <a:t> </a:t>
            </a:r>
          </a:p>
          <a:p>
            <a:pPr eaLnBrk="1" hangingPunct="1">
              <a:lnSpc>
                <a:spcPct val="90000"/>
              </a:lnSpc>
              <a:buFont typeface="Wingdings" pitchFamily="2" charset="2"/>
              <a:buNone/>
            </a:pPr>
            <a:r>
              <a:rPr lang="fi-FI" sz="2400" dirty="0" smtClean="0"/>
              <a:t> 	hermosolut eli (neuronit)</a:t>
            </a:r>
          </a:p>
          <a:p>
            <a:pPr eaLnBrk="1" hangingPunct="1">
              <a:lnSpc>
                <a:spcPct val="90000"/>
              </a:lnSpc>
              <a:buFont typeface="Wingdings" pitchFamily="2" charset="2"/>
              <a:buNone/>
            </a:pPr>
            <a:r>
              <a:rPr lang="fi-FI" sz="2400" dirty="0" smtClean="0"/>
              <a:t>    hermotukisolut (</a:t>
            </a:r>
            <a:r>
              <a:rPr lang="fi-FI" sz="2400" dirty="0" err="1" smtClean="0"/>
              <a:t>gliasolut</a:t>
            </a:r>
            <a:r>
              <a:rPr lang="fi-FI" sz="2400" dirty="0" smtClean="0"/>
              <a:t>)</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2"/>
          <p:cNvSpPr>
            <a:spLocks noGrp="1" noChangeArrowheads="1"/>
          </p:cNvSpPr>
          <p:nvPr>
            <p:ph type="title"/>
          </p:nvPr>
        </p:nvSpPr>
        <p:spPr/>
        <p:txBody>
          <a:bodyPr/>
          <a:lstStyle/>
          <a:p>
            <a:pPr eaLnBrk="1" hangingPunct="1"/>
            <a:r>
              <a:rPr lang="fi-FI" smtClean="0"/>
              <a:t>Maksa</a:t>
            </a:r>
          </a:p>
        </p:txBody>
      </p:sp>
      <p:sp>
        <p:nvSpPr>
          <p:cNvPr id="137219" name="Rectangle 3"/>
          <p:cNvSpPr>
            <a:spLocks noGrp="1" noChangeArrowheads="1"/>
          </p:cNvSpPr>
          <p:nvPr>
            <p:ph idx="1"/>
          </p:nvPr>
        </p:nvSpPr>
        <p:spPr/>
        <p:txBody>
          <a:bodyPr>
            <a:normAutofit fontScale="92500" lnSpcReduction="20000"/>
          </a:bodyPr>
          <a:lstStyle/>
          <a:p>
            <a:pPr eaLnBrk="1" hangingPunct="1">
              <a:lnSpc>
                <a:spcPct val="80000"/>
              </a:lnSpc>
            </a:pPr>
            <a:r>
              <a:rPr lang="fi-FI" sz="2800" dirty="0" smtClean="0"/>
              <a:t>elimistön suurin rauhanen</a:t>
            </a:r>
          </a:p>
          <a:p>
            <a:pPr eaLnBrk="1" hangingPunct="1">
              <a:lnSpc>
                <a:spcPct val="80000"/>
              </a:lnSpc>
            </a:pPr>
            <a:r>
              <a:rPr lang="fi-FI" sz="2800" dirty="0" err="1" smtClean="0"/>
              <a:t>ruuansulatusrauhanen</a:t>
            </a:r>
            <a:r>
              <a:rPr lang="fi-FI" sz="2800" dirty="0" err="1" smtClean="0">
                <a:sym typeface="Wingdings" pitchFamily="2" charset="2"/>
              </a:rPr>
              <a:t>sapen</a:t>
            </a:r>
            <a:r>
              <a:rPr lang="fi-FI" sz="2800" dirty="0" smtClean="0">
                <a:sym typeface="Wingdings" pitchFamily="2" charset="2"/>
              </a:rPr>
              <a:t> eritys, joka sisältää 1)</a:t>
            </a:r>
            <a:r>
              <a:rPr lang="fi-FI" sz="2800" dirty="0" err="1" smtClean="0">
                <a:sym typeface="Wingdings" pitchFamily="2" charset="2"/>
              </a:rPr>
              <a:t>sappisuolojasekoittavat</a:t>
            </a:r>
            <a:r>
              <a:rPr lang="fi-FI" sz="2800" dirty="0" smtClean="0">
                <a:sym typeface="Wingdings" pitchFamily="2" charset="2"/>
              </a:rPr>
              <a:t> ravinnon rasvat </a:t>
            </a:r>
            <a:r>
              <a:rPr lang="fi-FI" sz="2800" dirty="0" err="1" smtClean="0">
                <a:sym typeface="Wingdings" pitchFamily="2" charset="2"/>
              </a:rPr>
              <a:t>suolinesteeseenhaiman</a:t>
            </a:r>
            <a:r>
              <a:rPr lang="fi-FI" sz="2800" dirty="0" smtClean="0">
                <a:sym typeface="Wingdings" pitchFamily="2" charset="2"/>
              </a:rPr>
              <a:t> entsyymit pilkkoo edelleen </a:t>
            </a:r>
            <a:r>
              <a:rPr lang="fi-FI" sz="2800" dirty="0" err="1" smtClean="0">
                <a:sym typeface="Wingdings" pitchFamily="2" charset="2"/>
              </a:rPr>
              <a:t>rasvatrasvat</a:t>
            </a:r>
            <a:r>
              <a:rPr lang="fi-FI" sz="2800" dirty="0" smtClean="0">
                <a:sym typeface="Wingdings" pitchFamily="2" charset="2"/>
              </a:rPr>
              <a:t> imeytyvät ohutsuolen seinämään</a:t>
            </a:r>
          </a:p>
          <a:p>
            <a:pPr eaLnBrk="1" hangingPunct="1">
              <a:lnSpc>
                <a:spcPct val="80000"/>
              </a:lnSpc>
              <a:buFont typeface="Wingdings" pitchFamily="2" charset="2"/>
              <a:buNone/>
            </a:pPr>
            <a:r>
              <a:rPr lang="fi-FI" sz="2800" dirty="0" smtClean="0"/>
              <a:t>   2) </a:t>
            </a:r>
            <a:r>
              <a:rPr lang="fi-FI" sz="2800" dirty="0" err="1" smtClean="0"/>
              <a:t>sappiväriaineita</a:t>
            </a:r>
            <a:r>
              <a:rPr lang="fi-FI" sz="2800" dirty="0" err="1" smtClean="0">
                <a:sym typeface="Wingdings" pitchFamily="2" charset="2"/>
              </a:rPr>
              <a:t>ulosteet</a:t>
            </a:r>
            <a:r>
              <a:rPr lang="fi-FI" sz="2800" dirty="0" smtClean="0">
                <a:sym typeface="Wingdings" pitchFamily="2" charset="2"/>
              </a:rPr>
              <a:t> ruskeaksi ja sappi tummanvihreäksi</a:t>
            </a:r>
          </a:p>
          <a:p>
            <a:pPr eaLnBrk="1" hangingPunct="1">
              <a:lnSpc>
                <a:spcPct val="80000"/>
              </a:lnSpc>
              <a:buFont typeface="Wingdings" pitchFamily="2" charset="2"/>
              <a:buNone/>
            </a:pPr>
            <a:endParaRPr lang="fi-FI" sz="2800" dirty="0" smtClean="0"/>
          </a:p>
          <a:p>
            <a:pPr eaLnBrk="1" hangingPunct="1">
              <a:lnSpc>
                <a:spcPct val="80000"/>
              </a:lnSpc>
              <a:buFont typeface="Wingdings" pitchFamily="2" charset="2"/>
              <a:buNone/>
            </a:pPr>
            <a:r>
              <a:rPr lang="fi-FI" sz="2800" dirty="0" smtClean="0"/>
              <a:t>jos sappikivi estää sappinesteen poistumisen </a:t>
            </a:r>
            <a:r>
              <a:rPr lang="fi-FI" sz="2800" dirty="0" err="1" smtClean="0"/>
              <a:t>suoleen</a:t>
            </a:r>
            <a:r>
              <a:rPr lang="fi-FI" sz="2800" dirty="0" err="1" smtClean="0">
                <a:sym typeface="Wingdings" pitchFamily="2" charset="2"/>
              </a:rPr>
              <a:t>sappiväriaineet</a:t>
            </a:r>
            <a:r>
              <a:rPr lang="fi-FI" sz="2800" dirty="0" smtClean="0">
                <a:sym typeface="Wingdings" pitchFamily="2" charset="2"/>
              </a:rPr>
              <a:t> jäävät </a:t>
            </a:r>
            <a:r>
              <a:rPr lang="fi-FI" sz="2800" dirty="0" err="1" smtClean="0">
                <a:sym typeface="Wingdings" pitchFamily="2" charset="2"/>
              </a:rPr>
              <a:t>elimstöönulosteet</a:t>
            </a:r>
            <a:r>
              <a:rPr lang="fi-FI" sz="2800" dirty="0" smtClean="0">
                <a:sym typeface="Wingdings" pitchFamily="2" charset="2"/>
              </a:rPr>
              <a:t> harmaat, ihminen tulee itse keltaiseksi tai ruskeaksi</a:t>
            </a:r>
            <a:endParaRPr lang="fi-FI" sz="2800" dirty="0" smtClean="0"/>
          </a:p>
          <a:p>
            <a:pPr eaLnBrk="1" hangingPunct="1">
              <a:lnSpc>
                <a:spcPct val="80000"/>
              </a:lnSpc>
            </a:pPr>
            <a:endParaRPr lang="fi-FI" sz="2400"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p:cNvSpPr>
            <a:spLocks noGrp="1" noChangeArrowheads="1"/>
          </p:cNvSpPr>
          <p:nvPr>
            <p:ph type="title"/>
          </p:nvPr>
        </p:nvSpPr>
        <p:spPr/>
        <p:txBody>
          <a:bodyPr/>
          <a:lstStyle/>
          <a:p>
            <a:pPr eaLnBrk="1" hangingPunct="1"/>
            <a:r>
              <a:rPr lang="fi-FI" smtClean="0"/>
              <a:t>Maksan tehtäviä</a:t>
            </a:r>
          </a:p>
        </p:txBody>
      </p:sp>
      <p:sp>
        <p:nvSpPr>
          <p:cNvPr id="138243" name="Rectangle 3"/>
          <p:cNvSpPr>
            <a:spLocks noGrp="1" noChangeArrowheads="1"/>
          </p:cNvSpPr>
          <p:nvPr>
            <p:ph idx="1"/>
          </p:nvPr>
        </p:nvSpPr>
        <p:spPr/>
        <p:txBody>
          <a:bodyPr>
            <a:normAutofit fontScale="92500" lnSpcReduction="10000"/>
          </a:bodyPr>
          <a:lstStyle/>
          <a:p>
            <a:pPr eaLnBrk="1" hangingPunct="1">
              <a:lnSpc>
                <a:spcPct val="90000"/>
              </a:lnSpc>
            </a:pPr>
            <a:r>
              <a:rPr lang="fi-FI" sz="2800" dirty="0" smtClean="0"/>
              <a:t>puolustusjärjestelmän </a:t>
            </a:r>
            <a:r>
              <a:rPr lang="fi-FI" sz="2800" dirty="0" err="1" smtClean="0"/>
              <a:t>osa</a:t>
            </a:r>
            <a:r>
              <a:rPr lang="fi-FI" sz="2800" dirty="0" err="1" smtClean="0">
                <a:sym typeface="Wingdings" pitchFamily="2" charset="2"/>
              </a:rPr>
              <a:t>tuhoaa</a:t>
            </a:r>
            <a:r>
              <a:rPr lang="fi-FI" sz="2800" dirty="0" smtClean="0">
                <a:sym typeface="Wingdings" pitchFamily="2" charset="2"/>
              </a:rPr>
              <a:t> suolistosta maksan verenkiertoon joutuneita bakteereita</a:t>
            </a:r>
          </a:p>
          <a:p>
            <a:pPr lvl="1" eaLnBrk="1" hangingPunct="1">
              <a:lnSpc>
                <a:spcPct val="90000"/>
              </a:lnSpc>
            </a:pPr>
            <a:r>
              <a:rPr lang="fi-FI" sz="2800" dirty="0" smtClean="0">
                <a:sym typeface="Wingdings" pitchFamily="2" charset="2"/>
              </a:rPr>
              <a:t>tekevät vaarattomaksi ruuansulatuskanavasta imeytyneet myrkylliset aineet</a:t>
            </a:r>
          </a:p>
          <a:p>
            <a:pPr eaLnBrk="1" hangingPunct="1">
              <a:lnSpc>
                <a:spcPct val="90000"/>
              </a:lnSpc>
            </a:pPr>
            <a:r>
              <a:rPr lang="fi-FI" sz="2800" dirty="0" smtClean="0">
                <a:sym typeface="Wingdings" pitchFamily="2" charset="2"/>
              </a:rPr>
              <a:t>aineenvaihdunnan keskus</a:t>
            </a:r>
          </a:p>
          <a:p>
            <a:pPr lvl="1" eaLnBrk="1" hangingPunct="1">
              <a:lnSpc>
                <a:spcPct val="90000"/>
              </a:lnSpc>
            </a:pPr>
            <a:r>
              <a:rPr lang="fi-FI" sz="2800" dirty="0" smtClean="0"/>
              <a:t>tapahtuu monet ravintoaineiden entsyymireaktiot</a:t>
            </a:r>
          </a:p>
          <a:p>
            <a:pPr lvl="1" eaLnBrk="1" hangingPunct="1">
              <a:lnSpc>
                <a:spcPct val="90000"/>
              </a:lnSpc>
            </a:pPr>
            <a:r>
              <a:rPr lang="fi-FI" sz="2800" dirty="0" smtClean="0"/>
              <a:t>muodostuu kolesterolia</a:t>
            </a:r>
          </a:p>
          <a:p>
            <a:pPr lvl="1" eaLnBrk="1" hangingPunct="1">
              <a:lnSpc>
                <a:spcPct val="90000"/>
              </a:lnSpc>
            </a:pPr>
            <a:r>
              <a:rPr lang="fi-FI" sz="2800" dirty="0" smtClean="0"/>
              <a:t>varastoi mm rasvaliukoisia A, D ja E-vitamiineja</a:t>
            </a:r>
          </a:p>
          <a:p>
            <a:pPr eaLnBrk="1" hangingPunct="1">
              <a:lnSpc>
                <a:spcPct val="90000"/>
              </a:lnSpc>
            </a:pPr>
            <a:endParaRPr lang="fi-FI"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Grp="1" noChangeArrowheads="1"/>
          </p:cNvSpPr>
          <p:nvPr>
            <p:ph type="title"/>
          </p:nvPr>
        </p:nvSpPr>
        <p:spPr>
          <a:xfrm>
            <a:off x="685800" y="188640"/>
            <a:ext cx="7772400" cy="1905336"/>
          </a:xfrm>
        </p:spPr>
        <p:txBody>
          <a:bodyPr/>
          <a:lstStyle/>
          <a:p>
            <a:pPr eaLnBrk="1" hangingPunct="1"/>
            <a:r>
              <a:rPr lang="fi-FI" dirty="0" smtClean="0"/>
              <a:t>Haima</a:t>
            </a:r>
          </a:p>
        </p:txBody>
      </p:sp>
      <p:sp>
        <p:nvSpPr>
          <p:cNvPr id="139267" name="Rectangle 3"/>
          <p:cNvSpPr>
            <a:spLocks noGrp="1" noChangeArrowheads="1"/>
          </p:cNvSpPr>
          <p:nvPr>
            <p:ph idx="1"/>
          </p:nvPr>
        </p:nvSpPr>
        <p:spPr>
          <a:xfrm>
            <a:off x="457200" y="1300163"/>
            <a:ext cx="8229600" cy="4937125"/>
          </a:xfrm>
        </p:spPr>
        <p:txBody>
          <a:bodyPr/>
          <a:lstStyle/>
          <a:p>
            <a:pPr eaLnBrk="1" hangingPunct="1"/>
            <a:r>
              <a:rPr lang="fi-FI" sz="2800" dirty="0" smtClean="0"/>
              <a:t>painaa noin 100g</a:t>
            </a:r>
          </a:p>
          <a:p>
            <a:pPr eaLnBrk="1" hangingPunct="1"/>
            <a:r>
              <a:rPr lang="fi-FI" sz="2800" dirty="0" smtClean="0"/>
              <a:t>umpirauhasosa</a:t>
            </a:r>
          </a:p>
          <a:p>
            <a:pPr lvl="1" eaLnBrk="1" hangingPunct="1"/>
            <a:r>
              <a:rPr lang="fi-FI" sz="2800" dirty="0" smtClean="0"/>
              <a:t>tuottaa hormoneja</a:t>
            </a:r>
          </a:p>
          <a:p>
            <a:pPr lvl="1" eaLnBrk="1" hangingPunct="1"/>
            <a:r>
              <a:rPr lang="fi-FI" sz="2800" dirty="0" smtClean="0"/>
              <a:t>muodostunut haimasaarekkeista (</a:t>
            </a:r>
            <a:r>
              <a:rPr lang="fi-FI" sz="2800" dirty="0" err="1" smtClean="0"/>
              <a:t>Langerhansin</a:t>
            </a:r>
            <a:r>
              <a:rPr lang="fi-FI" sz="2800" dirty="0" smtClean="0"/>
              <a:t> saarekkeet, erittävät insuliinia, </a:t>
            </a:r>
            <a:r>
              <a:rPr lang="fi-FI" sz="2800" dirty="0" err="1" smtClean="0"/>
              <a:t>glukagonia</a:t>
            </a:r>
            <a:r>
              <a:rPr lang="fi-FI" sz="2800" dirty="0" smtClean="0"/>
              <a:t>)</a:t>
            </a:r>
          </a:p>
          <a:p>
            <a:pPr eaLnBrk="1" hangingPunct="1"/>
            <a:r>
              <a:rPr lang="fi-FI" sz="2800" dirty="0" smtClean="0"/>
              <a:t>avorauhasosa</a:t>
            </a:r>
          </a:p>
          <a:p>
            <a:pPr lvl="1" eaLnBrk="1" hangingPunct="1"/>
            <a:r>
              <a:rPr lang="fi-FI" sz="2800" dirty="0" smtClean="0"/>
              <a:t>erittää </a:t>
            </a:r>
            <a:r>
              <a:rPr lang="fi-FI" sz="2800" dirty="0" err="1" smtClean="0"/>
              <a:t>haimanestettä</a:t>
            </a:r>
            <a:r>
              <a:rPr lang="fi-FI" sz="2800" dirty="0" err="1" smtClean="0">
                <a:sym typeface="Wingdings" pitchFamily="2" charset="2"/>
              </a:rPr>
              <a:t>pilkkoo</a:t>
            </a:r>
            <a:r>
              <a:rPr lang="fi-FI" sz="2800" dirty="0" smtClean="0">
                <a:sym typeface="Wingdings" pitchFamily="2" charset="2"/>
              </a:rPr>
              <a:t> hiilihydraatteja, proteiineja ja rasvoja</a:t>
            </a:r>
            <a:endParaRPr lang="fi-FI" sz="2800" dirty="0" smtClean="0"/>
          </a:p>
          <a:p>
            <a:pPr eaLnBrk="1" hangingPunct="1"/>
            <a:endParaRPr lang="fi-FI"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AutoShape 2"/>
          <p:cNvSpPr>
            <a:spLocks noGrp="1" noChangeArrowheads="1"/>
          </p:cNvSpPr>
          <p:nvPr>
            <p:ph type="title"/>
          </p:nvPr>
        </p:nvSpPr>
        <p:spPr/>
        <p:txBody>
          <a:bodyPr/>
          <a:lstStyle/>
          <a:p>
            <a:pPr eaLnBrk="1" hangingPunct="1"/>
            <a:r>
              <a:rPr lang="fi-FI" smtClean="0"/>
              <a:t>Suolisto – ohutsuoli ja sen osat</a:t>
            </a:r>
          </a:p>
        </p:txBody>
      </p:sp>
      <p:sp>
        <p:nvSpPr>
          <p:cNvPr id="140291" name="Rectangle 3"/>
          <p:cNvSpPr>
            <a:spLocks noGrp="1" noChangeArrowheads="1"/>
          </p:cNvSpPr>
          <p:nvPr>
            <p:ph idx="1"/>
          </p:nvPr>
        </p:nvSpPr>
        <p:spPr/>
        <p:txBody>
          <a:bodyPr>
            <a:normAutofit fontScale="92500" lnSpcReduction="20000"/>
          </a:bodyPr>
          <a:lstStyle/>
          <a:p>
            <a:pPr eaLnBrk="1" hangingPunct="1">
              <a:lnSpc>
                <a:spcPct val="90000"/>
              </a:lnSpc>
            </a:pPr>
            <a:r>
              <a:rPr lang="fi-FI" sz="2800" dirty="0" smtClean="0"/>
              <a:t>ohutsuoli</a:t>
            </a:r>
          </a:p>
          <a:p>
            <a:pPr lvl="1" eaLnBrk="1" hangingPunct="1">
              <a:lnSpc>
                <a:spcPct val="90000"/>
              </a:lnSpc>
            </a:pPr>
            <a:r>
              <a:rPr lang="fi-FI" sz="2800" dirty="0" smtClean="0"/>
              <a:t>3 metriä pitkä</a:t>
            </a:r>
          </a:p>
          <a:p>
            <a:pPr lvl="1" eaLnBrk="1" hangingPunct="1">
              <a:lnSpc>
                <a:spcPct val="90000"/>
              </a:lnSpc>
            </a:pPr>
            <a:r>
              <a:rPr lang="fi-FI" sz="2800" dirty="0" err="1" smtClean="0"/>
              <a:t>pohjukaissuoli</a:t>
            </a:r>
            <a:r>
              <a:rPr lang="fi-FI" sz="2800" dirty="0" smtClean="0"/>
              <a:t> eli </a:t>
            </a:r>
            <a:r>
              <a:rPr lang="fi-FI" sz="2800" dirty="0" err="1" smtClean="0"/>
              <a:t>duodenum</a:t>
            </a:r>
            <a:endParaRPr lang="fi-FI" sz="2800" dirty="0" smtClean="0"/>
          </a:p>
          <a:p>
            <a:pPr lvl="2" eaLnBrk="1" hangingPunct="1">
              <a:lnSpc>
                <a:spcPct val="90000"/>
              </a:lnSpc>
            </a:pPr>
            <a:r>
              <a:rPr lang="fi-FI" sz="2800" dirty="0" smtClean="0"/>
              <a:t>liikkumaton</a:t>
            </a:r>
          </a:p>
          <a:p>
            <a:pPr lvl="1" eaLnBrk="1" hangingPunct="1">
              <a:lnSpc>
                <a:spcPct val="90000"/>
              </a:lnSpc>
            </a:pPr>
            <a:r>
              <a:rPr lang="fi-FI" sz="2800" dirty="0" smtClean="0"/>
              <a:t>tyhjäsuoli eli </a:t>
            </a:r>
            <a:r>
              <a:rPr lang="fi-FI" sz="2800" dirty="0" err="1" smtClean="0"/>
              <a:t>jejunum</a:t>
            </a:r>
            <a:endParaRPr lang="fi-FI" sz="2800" dirty="0" smtClean="0"/>
          </a:p>
          <a:p>
            <a:pPr lvl="1" eaLnBrk="1" hangingPunct="1">
              <a:lnSpc>
                <a:spcPct val="90000"/>
              </a:lnSpc>
            </a:pPr>
            <a:r>
              <a:rPr lang="fi-FI" sz="2800" dirty="0" smtClean="0"/>
              <a:t>sykkyräsuoli eli </a:t>
            </a:r>
            <a:r>
              <a:rPr lang="fi-FI" sz="2800" dirty="0" err="1" smtClean="0"/>
              <a:t>ileum</a:t>
            </a:r>
            <a:endParaRPr lang="fi-FI" sz="2800" dirty="0" smtClean="0"/>
          </a:p>
          <a:p>
            <a:pPr lvl="1" eaLnBrk="1" hangingPunct="1">
              <a:lnSpc>
                <a:spcPct val="90000"/>
              </a:lnSpc>
            </a:pPr>
            <a:r>
              <a:rPr lang="fi-FI" sz="2800" dirty="0" smtClean="0"/>
              <a:t>ravintoaineiden lopullinen pilkkoutuminen ja imeytyminen</a:t>
            </a:r>
          </a:p>
          <a:p>
            <a:pPr lvl="1" eaLnBrk="1" hangingPunct="1">
              <a:lnSpc>
                <a:spcPct val="90000"/>
              </a:lnSpc>
            </a:pPr>
            <a:r>
              <a:rPr lang="fi-FI" sz="2800" dirty="0" err="1" smtClean="0"/>
              <a:t>parasympaattinen</a:t>
            </a:r>
            <a:r>
              <a:rPr lang="fi-FI" sz="2800" dirty="0" smtClean="0"/>
              <a:t> hermosto vilkastuttaa ja sympaattinen hidastaa toimintoja</a:t>
            </a:r>
          </a:p>
          <a:p>
            <a:pPr lvl="1" eaLnBrk="1" hangingPunct="1">
              <a:lnSpc>
                <a:spcPct val="90000"/>
              </a:lnSpc>
            </a:pPr>
            <a:r>
              <a:rPr lang="fi-FI" sz="2800" dirty="0" smtClean="0"/>
              <a:t>ohutsuolen alkuosaan päätyvät sylkirauhasten, mahan, maksan ja haiman eritteet</a:t>
            </a:r>
          </a:p>
          <a:p>
            <a:pPr eaLnBrk="1" hangingPunct="1">
              <a:lnSpc>
                <a:spcPct val="90000"/>
              </a:lnSpc>
            </a:pPr>
            <a:endParaRPr lang="fi-FI" sz="2400"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AutoShape 2"/>
          <p:cNvSpPr>
            <a:spLocks noGrp="1" noChangeArrowheads="1"/>
          </p:cNvSpPr>
          <p:nvPr>
            <p:ph type="title"/>
          </p:nvPr>
        </p:nvSpPr>
        <p:spPr/>
        <p:txBody>
          <a:bodyPr/>
          <a:lstStyle/>
          <a:p>
            <a:pPr eaLnBrk="1" hangingPunct="1"/>
            <a:r>
              <a:rPr lang="fi-FI" smtClean="0"/>
              <a:t>Paksusuoli ja sen tehtävät</a:t>
            </a:r>
          </a:p>
        </p:txBody>
      </p:sp>
      <p:sp>
        <p:nvSpPr>
          <p:cNvPr id="141315" name="Rectangle 3"/>
          <p:cNvSpPr>
            <a:spLocks noGrp="1" noChangeArrowheads="1"/>
          </p:cNvSpPr>
          <p:nvPr>
            <p:ph idx="1"/>
          </p:nvPr>
        </p:nvSpPr>
        <p:spPr/>
        <p:txBody>
          <a:bodyPr>
            <a:normAutofit fontScale="92500" lnSpcReduction="10000"/>
          </a:bodyPr>
          <a:lstStyle/>
          <a:p>
            <a:pPr eaLnBrk="1" hangingPunct="1">
              <a:lnSpc>
                <a:spcPct val="90000"/>
              </a:lnSpc>
            </a:pPr>
            <a:r>
              <a:rPr lang="fi-FI" sz="2800" dirty="0" smtClean="0"/>
              <a:t>paksusuoli</a:t>
            </a:r>
          </a:p>
          <a:p>
            <a:pPr lvl="1" eaLnBrk="1" hangingPunct="1">
              <a:lnSpc>
                <a:spcPct val="90000"/>
              </a:lnSpc>
            </a:pPr>
            <a:r>
              <a:rPr lang="fi-FI" sz="2800" dirty="0" smtClean="0"/>
              <a:t>noin metrin pituinen</a:t>
            </a:r>
          </a:p>
          <a:p>
            <a:pPr lvl="2" eaLnBrk="1" hangingPunct="1">
              <a:lnSpc>
                <a:spcPct val="90000"/>
              </a:lnSpc>
            </a:pPr>
            <a:r>
              <a:rPr lang="fi-FI" sz="2800" dirty="0" smtClean="0"/>
              <a:t>umpisuoli</a:t>
            </a:r>
          </a:p>
          <a:p>
            <a:pPr lvl="2" eaLnBrk="1" hangingPunct="1">
              <a:lnSpc>
                <a:spcPct val="90000"/>
              </a:lnSpc>
            </a:pPr>
            <a:r>
              <a:rPr lang="fi-FI" sz="2800" dirty="0" err="1" smtClean="0"/>
              <a:t>koolon</a:t>
            </a:r>
            <a:endParaRPr lang="fi-FI" sz="2800" dirty="0" smtClean="0"/>
          </a:p>
          <a:p>
            <a:pPr lvl="2" eaLnBrk="1" hangingPunct="1">
              <a:lnSpc>
                <a:spcPct val="90000"/>
              </a:lnSpc>
            </a:pPr>
            <a:r>
              <a:rPr lang="fi-FI" sz="2800" dirty="0" smtClean="0"/>
              <a:t>peräsuoli</a:t>
            </a:r>
          </a:p>
          <a:p>
            <a:pPr lvl="1" eaLnBrk="1" hangingPunct="1">
              <a:lnSpc>
                <a:spcPct val="90000"/>
              </a:lnSpc>
            </a:pPr>
            <a:r>
              <a:rPr lang="fi-FI" sz="2800" dirty="0" smtClean="0"/>
              <a:t>vesi ja suolat imeytyvät</a:t>
            </a:r>
          </a:p>
          <a:p>
            <a:pPr lvl="1" eaLnBrk="1" hangingPunct="1">
              <a:lnSpc>
                <a:spcPct val="90000"/>
              </a:lnSpc>
            </a:pPr>
            <a:r>
              <a:rPr lang="fi-FI" sz="2800" dirty="0" smtClean="0"/>
              <a:t>imeytymätön poistuu ulosteena</a:t>
            </a:r>
          </a:p>
          <a:p>
            <a:pPr lvl="2" eaLnBrk="1" hangingPunct="1">
              <a:lnSpc>
                <a:spcPct val="90000"/>
              </a:lnSpc>
            </a:pPr>
            <a:r>
              <a:rPr lang="fi-FI" sz="2800" dirty="0" smtClean="0"/>
              <a:t>sis. vettä, selluloosa- ja muita kuituja</a:t>
            </a:r>
          </a:p>
          <a:p>
            <a:pPr lvl="2" eaLnBrk="1" hangingPunct="1">
              <a:lnSpc>
                <a:spcPct val="90000"/>
              </a:lnSpc>
            </a:pPr>
            <a:r>
              <a:rPr lang="fi-FI" sz="2800" dirty="0" smtClean="0"/>
              <a:t>imeytymättömiä suoloja</a:t>
            </a:r>
          </a:p>
          <a:p>
            <a:pPr lvl="2" eaLnBrk="1" hangingPunct="1">
              <a:lnSpc>
                <a:spcPct val="90000"/>
              </a:lnSpc>
            </a:pPr>
            <a:r>
              <a:rPr lang="fi-FI" sz="2800" dirty="0" smtClean="0"/>
              <a:t>runsaasti eläviä ja kuolleita bakteereita</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AutoShape 2"/>
          <p:cNvSpPr>
            <a:spLocks noGrp="1" noChangeArrowheads="1"/>
          </p:cNvSpPr>
          <p:nvPr>
            <p:ph type="title"/>
          </p:nvPr>
        </p:nvSpPr>
        <p:spPr/>
        <p:txBody>
          <a:bodyPr/>
          <a:lstStyle/>
          <a:p>
            <a:pPr eaLnBrk="1" hangingPunct="1"/>
            <a:r>
              <a:rPr lang="fi-FI" smtClean="0"/>
              <a:t>Latinalaisia nimiä</a:t>
            </a:r>
          </a:p>
        </p:txBody>
      </p:sp>
      <p:sp>
        <p:nvSpPr>
          <p:cNvPr id="142339" name="Rectangle 3"/>
          <p:cNvSpPr>
            <a:spLocks noGrp="1" noChangeArrowheads="1"/>
          </p:cNvSpPr>
          <p:nvPr>
            <p:ph idx="1"/>
          </p:nvPr>
        </p:nvSpPr>
        <p:spPr/>
        <p:txBody>
          <a:bodyPr>
            <a:normAutofit fontScale="85000" lnSpcReduction="20000"/>
          </a:bodyPr>
          <a:lstStyle/>
          <a:p>
            <a:pPr eaLnBrk="1" hangingPunct="1">
              <a:lnSpc>
                <a:spcPct val="80000"/>
              </a:lnSpc>
              <a:buFont typeface="Wingdings" pitchFamily="2" charset="2"/>
              <a:buNone/>
            </a:pPr>
            <a:r>
              <a:rPr lang="fi-FI" sz="2400" dirty="0" err="1" smtClean="0"/>
              <a:t>pharynx=nielu</a:t>
            </a:r>
            <a:endParaRPr lang="fi-FI" sz="2400" dirty="0" smtClean="0"/>
          </a:p>
          <a:p>
            <a:pPr eaLnBrk="1" hangingPunct="1">
              <a:lnSpc>
                <a:spcPct val="80000"/>
              </a:lnSpc>
              <a:buFont typeface="Wingdings" pitchFamily="2" charset="2"/>
              <a:buNone/>
            </a:pPr>
            <a:r>
              <a:rPr lang="fi-FI" sz="2400" dirty="0" err="1" smtClean="0"/>
              <a:t>tonsilla</a:t>
            </a:r>
            <a:r>
              <a:rPr lang="fi-FI" sz="2400" dirty="0" smtClean="0"/>
              <a:t> </a:t>
            </a:r>
            <a:r>
              <a:rPr lang="fi-FI" sz="2400" dirty="0" err="1" smtClean="0"/>
              <a:t>platina=nielurisa</a:t>
            </a:r>
            <a:endParaRPr lang="fi-FI" sz="2400" dirty="0" smtClean="0"/>
          </a:p>
          <a:p>
            <a:pPr eaLnBrk="1" hangingPunct="1">
              <a:lnSpc>
                <a:spcPct val="80000"/>
              </a:lnSpc>
              <a:buFont typeface="Wingdings" pitchFamily="2" charset="2"/>
              <a:buNone/>
            </a:pPr>
            <a:r>
              <a:rPr lang="fi-FI" sz="2400" dirty="0" err="1" smtClean="0"/>
              <a:t>hepar=maksa</a:t>
            </a:r>
            <a:endParaRPr lang="fi-FI" sz="2400" dirty="0" smtClean="0"/>
          </a:p>
          <a:p>
            <a:pPr eaLnBrk="1" hangingPunct="1">
              <a:lnSpc>
                <a:spcPct val="80000"/>
              </a:lnSpc>
              <a:buFont typeface="Wingdings" pitchFamily="2" charset="2"/>
              <a:buNone/>
            </a:pPr>
            <a:r>
              <a:rPr lang="fi-FI" sz="2400" dirty="0" err="1" smtClean="0"/>
              <a:t>vesica</a:t>
            </a:r>
            <a:r>
              <a:rPr lang="fi-FI" sz="2400" dirty="0" smtClean="0"/>
              <a:t> </a:t>
            </a:r>
            <a:r>
              <a:rPr lang="fi-FI" sz="2400" dirty="0" err="1" smtClean="0"/>
              <a:t>fellea=sappirakko</a:t>
            </a:r>
            <a:endParaRPr lang="fi-FI" sz="2400" dirty="0" smtClean="0"/>
          </a:p>
          <a:p>
            <a:pPr eaLnBrk="1" hangingPunct="1">
              <a:lnSpc>
                <a:spcPct val="80000"/>
              </a:lnSpc>
              <a:buFont typeface="Wingdings" pitchFamily="2" charset="2"/>
              <a:buNone/>
            </a:pPr>
            <a:r>
              <a:rPr lang="fi-FI" sz="2400" dirty="0" err="1" smtClean="0"/>
              <a:t>pancreas=haima</a:t>
            </a:r>
            <a:endParaRPr lang="fi-FI" sz="2400" dirty="0" smtClean="0"/>
          </a:p>
          <a:p>
            <a:pPr eaLnBrk="1" hangingPunct="1">
              <a:lnSpc>
                <a:spcPct val="80000"/>
              </a:lnSpc>
              <a:buFont typeface="Wingdings" pitchFamily="2" charset="2"/>
              <a:buNone/>
            </a:pPr>
            <a:r>
              <a:rPr lang="fi-FI" sz="2400" dirty="0" err="1" smtClean="0"/>
              <a:t>peritoneum=vatsakalvo</a:t>
            </a:r>
            <a:endParaRPr lang="fi-FI" sz="2400" dirty="0" smtClean="0"/>
          </a:p>
          <a:p>
            <a:pPr eaLnBrk="1" hangingPunct="1">
              <a:lnSpc>
                <a:spcPct val="80000"/>
              </a:lnSpc>
              <a:buFont typeface="Wingdings" pitchFamily="2" charset="2"/>
              <a:buNone/>
            </a:pPr>
            <a:r>
              <a:rPr lang="fi-FI" sz="2400" dirty="0" err="1" smtClean="0"/>
              <a:t>duodenum=pohjukaissuoli</a:t>
            </a:r>
            <a:endParaRPr lang="fi-FI" sz="2400" dirty="0" smtClean="0"/>
          </a:p>
          <a:p>
            <a:pPr eaLnBrk="1" hangingPunct="1">
              <a:lnSpc>
                <a:spcPct val="80000"/>
              </a:lnSpc>
              <a:buFont typeface="Wingdings" pitchFamily="2" charset="2"/>
              <a:buNone/>
            </a:pPr>
            <a:r>
              <a:rPr lang="fi-FI" sz="2400" dirty="0" err="1" smtClean="0"/>
              <a:t>jejunum=tyhjäsuoli</a:t>
            </a:r>
            <a:endParaRPr lang="fi-FI" sz="2400" dirty="0" smtClean="0"/>
          </a:p>
          <a:p>
            <a:pPr eaLnBrk="1" hangingPunct="1">
              <a:lnSpc>
                <a:spcPct val="80000"/>
              </a:lnSpc>
              <a:buFont typeface="Wingdings" pitchFamily="2" charset="2"/>
              <a:buNone/>
            </a:pPr>
            <a:r>
              <a:rPr lang="fi-FI" sz="2400" dirty="0" err="1" smtClean="0"/>
              <a:t>ileum=sykkyräsuoli</a:t>
            </a:r>
            <a:endParaRPr lang="fi-FI" sz="2400" dirty="0" smtClean="0"/>
          </a:p>
          <a:p>
            <a:pPr eaLnBrk="1" hangingPunct="1">
              <a:lnSpc>
                <a:spcPct val="80000"/>
              </a:lnSpc>
              <a:buFont typeface="Wingdings" pitchFamily="2" charset="2"/>
              <a:buNone/>
            </a:pPr>
            <a:r>
              <a:rPr lang="fi-FI" sz="2400" dirty="0" err="1" smtClean="0"/>
              <a:t>appendix=umpilisäke</a:t>
            </a:r>
            <a:endParaRPr lang="fi-FI" sz="2400" dirty="0" smtClean="0"/>
          </a:p>
          <a:p>
            <a:pPr eaLnBrk="1" hangingPunct="1">
              <a:lnSpc>
                <a:spcPct val="80000"/>
              </a:lnSpc>
              <a:buFont typeface="Wingdings" pitchFamily="2" charset="2"/>
              <a:buNone/>
            </a:pPr>
            <a:r>
              <a:rPr lang="fi-FI" sz="2400" dirty="0" err="1" smtClean="0"/>
              <a:t>rectum=peräsuoli</a:t>
            </a:r>
            <a:endParaRPr lang="fi-FI" sz="2400" dirty="0" smtClean="0"/>
          </a:p>
          <a:p>
            <a:pPr eaLnBrk="1" hangingPunct="1">
              <a:lnSpc>
                <a:spcPct val="80000"/>
              </a:lnSpc>
              <a:buFont typeface="Wingdings" pitchFamily="2" charset="2"/>
              <a:buNone/>
            </a:pPr>
            <a:r>
              <a:rPr lang="fi-FI" sz="2400" dirty="0" err="1" smtClean="0"/>
              <a:t>anus=peräaukko</a:t>
            </a:r>
            <a:endParaRPr lang="fi-FI" sz="2400" dirty="0" smtClean="0"/>
          </a:p>
          <a:p>
            <a:pPr eaLnBrk="1" hangingPunct="1">
              <a:lnSpc>
                <a:spcPct val="80000"/>
              </a:lnSpc>
            </a:pPr>
            <a:endParaRPr lang="fi-FI" sz="2000"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AutoShape 2"/>
          <p:cNvSpPr>
            <a:spLocks noGrp="1" noChangeArrowheads="1"/>
          </p:cNvSpPr>
          <p:nvPr>
            <p:ph type="title"/>
          </p:nvPr>
        </p:nvSpPr>
        <p:spPr/>
        <p:txBody>
          <a:bodyPr/>
          <a:lstStyle/>
          <a:p>
            <a:pPr eaLnBrk="1" hangingPunct="1"/>
            <a:r>
              <a:rPr lang="fi-FI" smtClean="0"/>
              <a:t> Hormonit</a:t>
            </a:r>
          </a:p>
        </p:txBody>
      </p:sp>
      <p:sp>
        <p:nvSpPr>
          <p:cNvPr id="143363" name="Rectangle 3"/>
          <p:cNvSpPr>
            <a:spLocks noGrp="1" noChangeArrowheads="1"/>
          </p:cNvSpPr>
          <p:nvPr>
            <p:ph idx="1"/>
          </p:nvPr>
        </p:nvSpPr>
        <p:spPr/>
        <p:txBody>
          <a:bodyPr>
            <a:normAutofit fontScale="92500"/>
          </a:bodyPr>
          <a:lstStyle/>
          <a:p>
            <a:pPr eaLnBrk="1" hangingPunct="1">
              <a:lnSpc>
                <a:spcPct val="80000"/>
              </a:lnSpc>
            </a:pPr>
            <a:r>
              <a:rPr lang="fi-FI" sz="2800" dirty="0" smtClean="0"/>
              <a:t>erittävät hormoneja suoraan vereen ilman erityistä tiehyttä</a:t>
            </a:r>
          </a:p>
          <a:p>
            <a:pPr eaLnBrk="1" hangingPunct="1">
              <a:lnSpc>
                <a:spcPct val="80000"/>
              </a:lnSpc>
            </a:pPr>
            <a:r>
              <a:rPr lang="fi-FI" sz="2800" dirty="0" smtClean="0"/>
              <a:t>muodostavat elimistön sisäisen tiedonvälityksen yhden  pääväylän</a:t>
            </a:r>
          </a:p>
          <a:p>
            <a:pPr eaLnBrk="1" hangingPunct="1">
              <a:lnSpc>
                <a:spcPct val="80000"/>
              </a:lnSpc>
            </a:pPr>
            <a:r>
              <a:rPr lang="fi-FI" sz="2800" dirty="0" smtClean="0"/>
              <a:t>hormonit leviävät kaikkialle elimistöön – mutta ne vaikuttavat vain kohdesoluihin, niihin, joissa on vastaanottomolekyylejä reseptoreita</a:t>
            </a:r>
          </a:p>
          <a:p>
            <a:pPr eaLnBrk="1" hangingPunct="1">
              <a:lnSpc>
                <a:spcPct val="80000"/>
              </a:lnSpc>
            </a:pPr>
            <a:r>
              <a:rPr lang="fi-FI" sz="2800" dirty="0" smtClean="0"/>
              <a:t>raskauden aikana kohtuun muodostuva istukka erittää naissukupuolihormoneja (estrogeeneja) ja keltarauhashormoneja (</a:t>
            </a:r>
            <a:r>
              <a:rPr lang="fi-FI" sz="2800" dirty="0" err="1" smtClean="0"/>
              <a:t>progestiineja</a:t>
            </a:r>
            <a:r>
              <a:rPr lang="fi-FI" sz="2800" dirty="0" smtClean="0"/>
              <a:t> eli </a:t>
            </a:r>
            <a:r>
              <a:rPr lang="fi-FI" sz="2800" dirty="0" err="1" smtClean="0"/>
              <a:t>gestageeneja</a:t>
            </a:r>
            <a:r>
              <a:rPr lang="fi-FI" sz="2800" dirty="0" smtClean="0"/>
              <a:t>)</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AutoShape 2"/>
          <p:cNvSpPr>
            <a:spLocks noGrp="1" noChangeArrowheads="1"/>
          </p:cNvSpPr>
          <p:nvPr>
            <p:ph type="title"/>
          </p:nvPr>
        </p:nvSpPr>
        <p:spPr/>
        <p:txBody>
          <a:bodyPr/>
          <a:lstStyle/>
          <a:p>
            <a:pPr eaLnBrk="1" hangingPunct="1"/>
            <a:r>
              <a:rPr lang="fi-FI" smtClean="0"/>
              <a:t>1. Aivolisäke ja hypotalamus</a:t>
            </a:r>
          </a:p>
        </p:txBody>
      </p:sp>
      <p:sp>
        <p:nvSpPr>
          <p:cNvPr id="144387" name="Rectangle 3"/>
          <p:cNvSpPr>
            <a:spLocks noGrp="1" noChangeArrowheads="1"/>
          </p:cNvSpPr>
          <p:nvPr>
            <p:ph idx="1"/>
          </p:nvPr>
        </p:nvSpPr>
        <p:spPr>
          <a:solidFill>
            <a:schemeClr val="bg1"/>
          </a:solidFill>
        </p:spPr>
        <p:txBody>
          <a:bodyPr>
            <a:normAutofit fontScale="85000" lnSpcReduction="20000"/>
          </a:bodyPr>
          <a:lstStyle/>
          <a:p>
            <a:pPr eaLnBrk="1" hangingPunct="1">
              <a:lnSpc>
                <a:spcPct val="90000"/>
              </a:lnSpc>
              <a:buFont typeface="Wingdings" pitchFamily="2" charset="2"/>
              <a:buNone/>
            </a:pPr>
            <a:r>
              <a:rPr lang="fi-FI" sz="2000" b="1" u="sng" dirty="0" smtClean="0"/>
              <a:t> </a:t>
            </a:r>
            <a:r>
              <a:rPr lang="fi-FI" sz="2800" b="1" u="sng" dirty="0" smtClean="0"/>
              <a:t>HYPOTALAMUS (väliaivojen pohja)</a:t>
            </a:r>
          </a:p>
          <a:p>
            <a:pPr eaLnBrk="1" hangingPunct="1">
              <a:lnSpc>
                <a:spcPct val="90000"/>
              </a:lnSpc>
            </a:pPr>
            <a:r>
              <a:rPr lang="fi-FI" sz="2800" dirty="0" smtClean="0"/>
              <a:t>säätelee aivolisäkkeen etulohkon eritystä, erittää 10 hormonia.</a:t>
            </a:r>
          </a:p>
          <a:p>
            <a:pPr eaLnBrk="1" hangingPunct="1">
              <a:lnSpc>
                <a:spcPct val="90000"/>
              </a:lnSpc>
            </a:pPr>
            <a:r>
              <a:rPr lang="fi-FI" sz="2800" dirty="0" smtClean="0"/>
              <a:t> kasvuhormoni eli </a:t>
            </a:r>
            <a:r>
              <a:rPr lang="fi-FI" sz="2800" dirty="0" err="1" smtClean="0"/>
              <a:t>somatotropiini</a:t>
            </a:r>
            <a:r>
              <a:rPr lang="fi-FI" sz="2800" dirty="0" smtClean="0"/>
              <a:t> tehostaa monien elimistön     </a:t>
            </a:r>
            <a:r>
              <a:rPr lang="fi-FI" sz="2800" dirty="0" smtClean="0">
                <a:solidFill>
                  <a:schemeClr val="bg1"/>
                </a:solidFill>
              </a:rPr>
              <a:t>.</a:t>
            </a:r>
            <a:r>
              <a:rPr lang="fi-FI" sz="2800" dirty="0" smtClean="0"/>
              <a:t>elinten  aineenvaihduntaa ja kasvua</a:t>
            </a:r>
          </a:p>
          <a:p>
            <a:pPr eaLnBrk="1" hangingPunct="1">
              <a:lnSpc>
                <a:spcPct val="90000"/>
              </a:lnSpc>
            </a:pPr>
            <a:r>
              <a:rPr lang="fi-FI" sz="2800" dirty="0" smtClean="0"/>
              <a:t>- TSH eli </a:t>
            </a:r>
            <a:r>
              <a:rPr lang="fi-FI" sz="2800" dirty="0" err="1" smtClean="0"/>
              <a:t>tyreotropiini</a:t>
            </a:r>
            <a:r>
              <a:rPr lang="fi-FI" sz="2800" dirty="0" smtClean="0"/>
              <a:t> edistää kilpirauhasen hormonieritystä</a:t>
            </a:r>
          </a:p>
          <a:p>
            <a:pPr eaLnBrk="1" hangingPunct="1">
              <a:lnSpc>
                <a:spcPct val="90000"/>
              </a:lnSpc>
            </a:pPr>
            <a:r>
              <a:rPr lang="fi-FI" sz="2800" dirty="0" smtClean="0"/>
              <a:t>- ADH eli antidiureettinen hormoni säätelee mm. kohtulihasta ja maitorauhasia</a:t>
            </a:r>
          </a:p>
          <a:p>
            <a:pPr eaLnBrk="1" hangingPunct="1">
              <a:lnSpc>
                <a:spcPct val="90000"/>
              </a:lnSpc>
            </a:pPr>
            <a:r>
              <a:rPr lang="fi-FI" sz="2800" dirty="0" smtClean="0"/>
              <a:t>- FSH eli follikkelia stimuloiva hormoni ja LH </a:t>
            </a:r>
            <a:r>
              <a:rPr lang="fi-FI" sz="2800" dirty="0" err="1" smtClean="0"/>
              <a:t>lutropiinia</a:t>
            </a:r>
            <a:r>
              <a:rPr lang="fi-FI" sz="2800" dirty="0" smtClean="0"/>
              <a:t> erittävä  vaikuttavat molemmat sukupuolitoimintoihin</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Grp="1" noChangeArrowheads="1"/>
          </p:cNvSpPr>
          <p:nvPr>
            <p:ph type="title"/>
          </p:nvPr>
        </p:nvSpPr>
        <p:spPr>
          <a:xfrm>
            <a:off x="467544" y="14945"/>
            <a:ext cx="7772400" cy="1609344"/>
          </a:xfrm>
        </p:spPr>
        <p:txBody>
          <a:bodyPr/>
          <a:lstStyle/>
          <a:p>
            <a:pPr eaLnBrk="1" hangingPunct="1"/>
            <a:r>
              <a:rPr lang="fi-FI" dirty="0" smtClean="0"/>
              <a:t>2. Kilpirauhanen</a:t>
            </a:r>
          </a:p>
        </p:txBody>
      </p:sp>
      <p:sp>
        <p:nvSpPr>
          <p:cNvPr id="39939" name="Rectangle 3"/>
          <p:cNvSpPr>
            <a:spLocks noGrp="1" noChangeArrowheads="1"/>
          </p:cNvSpPr>
          <p:nvPr>
            <p:ph idx="1"/>
          </p:nvPr>
        </p:nvSpPr>
        <p:spPr>
          <a:xfrm>
            <a:off x="827088" y="1268761"/>
            <a:ext cx="7766050" cy="5112990"/>
          </a:xfrm>
        </p:spPr>
        <p:txBody>
          <a:bodyPr>
            <a:normAutofit fontScale="77500" lnSpcReduction="20000"/>
          </a:bodyPr>
          <a:lstStyle/>
          <a:p>
            <a:pPr marL="274320" indent="-274320" eaLnBrk="1" fontAlgn="auto" hangingPunct="1">
              <a:lnSpc>
                <a:spcPct val="80000"/>
              </a:lnSpc>
              <a:spcAft>
                <a:spcPts val="0"/>
              </a:spcAft>
              <a:buNone/>
              <a:defRPr/>
            </a:pPr>
            <a:r>
              <a:rPr lang="fi-FI" sz="1800" b="1" u="sng" dirty="0" smtClean="0"/>
              <a:t>	</a:t>
            </a:r>
            <a:r>
              <a:rPr lang="fi-FI" sz="2800" dirty="0" smtClean="0"/>
              <a:t>sijaitsee </a:t>
            </a:r>
            <a:r>
              <a:rPr lang="fi-FI" sz="2800" dirty="0"/>
              <a:t>kaulan etuosassa hieman kurkunpään - alapuolella. </a:t>
            </a:r>
          </a:p>
          <a:p>
            <a:pPr marL="274320" indent="-274320" eaLnBrk="1" fontAlgn="auto" hangingPunct="1">
              <a:lnSpc>
                <a:spcPct val="80000"/>
              </a:lnSpc>
              <a:spcAft>
                <a:spcPts val="0"/>
              </a:spcAft>
              <a:buFont typeface="Wingdings 3"/>
              <a:buChar char=""/>
              <a:defRPr/>
            </a:pPr>
            <a:r>
              <a:rPr lang="fi-FI" sz="2800" dirty="0"/>
              <a:t>on kaksi lohkoa, joita yhdistää kapea kannas.</a:t>
            </a:r>
          </a:p>
          <a:p>
            <a:pPr marL="274320" indent="-274320" eaLnBrk="1" fontAlgn="auto" hangingPunct="1">
              <a:lnSpc>
                <a:spcPct val="80000"/>
              </a:lnSpc>
              <a:spcAft>
                <a:spcPts val="0"/>
              </a:spcAft>
              <a:buFont typeface="Wingdings 3"/>
              <a:buChar char=""/>
              <a:defRPr/>
            </a:pPr>
            <a:r>
              <a:rPr lang="fi-FI" sz="2800" dirty="0"/>
              <a:t>sen jodipitoisia hormoneja tarvitaan energian- aineenvaihduntaan     	</a:t>
            </a:r>
          </a:p>
          <a:p>
            <a:pPr marL="274320" indent="-274320" eaLnBrk="1" fontAlgn="auto" hangingPunct="1">
              <a:lnSpc>
                <a:spcPct val="80000"/>
              </a:lnSpc>
              <a:spcAft>
                <a:spcPts val="0"/>
              </a:spcAft>
              <a:buFont typeface="Wingdings" pitchFamily="2" charset="2"/>
              <a:buNone/>
              <a:defRPr/>
            </a:pPr>
            <a:r>
              <a:rPr lang="fi-FI" sz="2800" dirty="0"/>
              <a:t>     - (tyroksiini T4 ja </a:t>
            </a:r>
            <a:r>
              <a:rPr lang="fi-FI" sz="2800" dirty="0" err="1"/>
              <a:t>trijodityroniini</a:t>
            </a:r>
            <a:r>
              <a:rPr lang="fi-FI" sz="2800" dirty="0"/>
              <a:t>, T3)</a:t>
            </a:r>
          </a:p>
          <a:p>
            <a:pPr marL="274320" indent="-274320" eaLnBrk="1" fontAlgn="auto" hangingPunct="1">
              <a:lnSpc>
                <a:spcPct val="80000"/>
              </a:lnSpc>
              <a:spcAft>
                <a:spcPts val="0"/>
              </a:spcAft>
              <a:buFont typeface="Wingdings 3"/>
              <a:buChar char=""/>
              <a:defRPr/>
            </a:pPr>
            <a:r>
              <a:rPr lang="fi-FI" sz="2800" dirty="0"/>
              <a:t>kilpirauhashormonit vilkastuttavat verenkiertoa ja hengitystä</a:t>
            </a:r>
          </a:p>
          <a:p>
            <a:pPr marL="274320" indent="-274320" eaLnBrk="1" fontAlgn="auto" hangingPunct="1">
              <a:lnSpc>
                <a:spcPct val="80000"/>
              </a:lnSpc>
              <a:spcAft>
                <a:spcPts val="0"/>
              </a:spcAft>
              <a:buFont typeface="Wingdings 3"/>
              <a:buChar char=""/>
              <a:defRPr/>
            </a:pPr>
            <a:r>
              <a:rPr lang="fi-FI" sz="2800" dirty="0"/>
              <a:t>solut tarvitsevat niitä uusien proteiinien valmistukseen sekä energiantuotannon säätelyyn</a:t>
            </a:r>
          </a:p>
          <a:p>
            <a:pPr marL="274320" indent="-274320" eaLnBrk="1" fontAlgn="auto" hangingPunct="1">
              <a:lnSpc>
                <a:spcPct val="80000"/>
              </a:lnSpc>
              <a:spcAft>
                <a:spcPts val="0"/>
              </a:spcAft>
              <a:buFont typeface="Wingdings" pitchFamily="2" charset="2"/>
              <a:buNone/>
              <a:defRPr/>
            </a:pPr>
            <a:endParaRPr lang="fi-FI" sz="2800" dirty="0"/>
          </a:p>
          <a:p>
            <a:pPr marL="274320" indent="-274320" eaLnBrk="1" fontAlgn="auto" hangingPunct="1">
              <a:lnSpc>
                <a:spcPct val="80000"/>
              </a:lnSpc>
              <a:spcAft>
                <a:spcPts val="0"/>
              </a:spcAft>
              <a:buFont typeface="Wingdings 3"/>
              <a:buChar char=""/>
              <a:defRPr/>
            </a:pPr>
            <a:r>
              <a:rPr lang="fi-FI" sz="2800" dirty="0"/>
              <a:t>- kalsiumaineenvaihduntaan vaikuttavaa </a:t>
            </a:r>
            <a:r>
              <a:rPr lang="fi-FI" sz="2800" dirty="0" err="1"/>
              <a:t>kalsitoniinia</a:t>
            </a:r>
            <a:r>
              <a:rPr lang="fi-FI" sz="2800" dirty="0"/>
              <a:t> erittyy</a:t>
            </a:r>
          </a:p>
          <a:p>
            <a:pPr marL="274320" indent="-274320" eaLnBrk="1" fontAlgn="auto" hangingPunct="1">
              <a:lnSpc>
                <a:spcPct val="80000"/>
              </a:lnSpc>
              <a:spcAft>
                <a:spcPts val="0"/>
              </a:spcAft>
              <a:buFont typeface="Wingdings" pitchFamily="2" charset="2"/>
              <a:buNone/>
              <a:defRPr/>
            </a:pPr>
            <a:endParaRPr lang="fi-FI" sz="2800" dirty="0"/>
          </a:p>
          <a:p>
            <a:pPr marL="274320" indent="-274320" eaLnBrk="1" fontAlgn="auto" hangingPunct="1">
              <a:lnSpc>
                <a:spcPct val="80000"/>
              </a:lnSpc>
              <a:spcAft>
                <a:spcPts val="0"/>
              </a:spcAft>
              <a:buFont typeface="Wingdings 3"/>
              <a:buChar char=""/>
              <a:defRPr/>
            </a:pPr>
            <a:r>
              <a:rPr lang="fi-FI" sz="2800" dirty="0"/>
              <a:t>- kilpirauhashormonien eritystä säätelee </a:t>
            </a:r>
            <a:r>
              <a:rPr lang="fi-FI" sz="2800" dirty="0" err="1" smtClean="0"/>
              <a:t>aivolisäkkeen</a:t>
            </a:r>
            <a:r>
              <a:rPr lang="fi-FI" sz="2800" dirty="0" err="1" smtClean="0">
                <a:solidFill>
                  <a:schemeClr val="bg1"/>
                </a:solidFill>
              </a:rPr>
              <a:t>.</a:t>
            </a:r>
            <a:r>
              <a:rPr lang="fi-FI" sz="2800" dirty="0" err="1" smtClean="0"/>
              <a:t>tyreotropiini</a:t>
            </a:r>
            <a:r>
              <a:rPr lang="fi-FI" sz="2800" dirty="0" smtClean="0"/>
              <a:t> </a:t>
            </a:r>
            <a:r>
              <a:rPr lang="fi-FI" sz="2800" dirty="0"/>
              <a:t>ja sen eritystä säätelee vuorostaan </a:t>
            </a:r>
            <a:r>
              <a:rPr lang="fi-FI" sz="2800" dirty="0" err="1"/>
              <a:t>hypotalamus</a:t>
            </a:r>
            <a:endParaRPr lang="fi-FI" sz="28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p:cNvSpPr>
            <a:spLocks noGrp="1" noChangeArrowheads="1"/>
          </p:cNvSpPr>
          <p:nvPr>
            <p:ph type="title"/>
          </p:nvPr>
        </p:nvSpPr>
        <p:spPr/>
        <p:txBody>
          <a:bodyPr/>
          <a:lstStyle/>
          <a:p>
            <a:pPr eaLnBrk="1" hangingPunct="1"/>
            <a:r>
              <a:rPr lang="fi-FI" smtClean="0"/>
              <a:t>3. Lisäkilpirauhaset</a:t>
            </a:r>
          </a:p>
        </p:txBody>
      </p:sp>
      <p:sp>
        <p:nvSpPr>
          <p:cNvPr id="40963" name="Rectangle 3"/>
          <p:cNvSpPr>
            <a:spLocks noGrp="1" noChangeArrowheads="1"/>
          </p:cNvSpPr>
          <p:nvPr>
            <p:ph idx="1"/>
          </p:nvPr>
        </p:nvSpPr>
        <p:spPr/>
        <p:txBody>
          <a:bodyPr>
            <a:normAutofit fontScale="70000" lnSpcReduction="20000"/>
          </a:bodyPr>
          <a:lstStyle/>
          <a:p>
            <a:pPr marL="274320" indent="-274320" eaLnBrk="1" fontAlgn="auto" hangingPunct="1">
              <a:spcAft>
                <a:spcPts val="0"/>
              </a:spcAft>
              <a:buFont typeface="Wingdings 3"/>
              <a:buChar char=""/>
              <a:defRPr/>
            </a:pPr>
            <a:r>
              <a:rPr lang="fi-FI" sz="3000" dirty="0"/>
              <a:t>sijaitsevat kilpirauhasen takana</a:t>
            </a:r>
          </a:p>
          <a:p>
            <a:pPr marL="274320" indent="-274320" eaLnBrk="1" fontAlgn="auto" hangingPunct="1">
              <a:spcAft>
                <a:spcPts val="0"/>
              </a:spcAft>
              <a:buFont typeface="Wingdings 3"/>
              <a:buChar char=""/>
              <a:defRPr/>
            </a:pPr>
            <a:r>
              <a:rPr lang="fi-FI" sz="3000" dirty="0"/>
              <a:t>erittävät </a:t>
            </a:r>
            <a:r>
              <a:rPr lang="fi-FI" sz="3000" dirty="0" err="1"/>
              <a:t>parathormonia</a:t>
            </a:r>
            <a:r>
              <a:rPr lang="fi-FI" sz="3000" dirty="0"/>
              <a:t>, joka säätelee veren kalsiumpitoisuutta yhdessä d-vitamiinin kanssa (auttaa kalsiumin imeytymistä takaisin vereen munuaistiehyissä)</a:t>
            </a:r>
          </a:p>
          <a:p>
            <a:pPr marL="274320" indent="-274320" eaLnBrk="1" fontAlgn="auto" hangingPunct="1">
              <a:spcAft>
                <a:spcPts val="0"/>
              </a:spcAft>
              <a:buFont typeface="Wingdings 3"/>
              <a:buChar char=""/>
              <a:defRPr/>
            </a:pPr>
            <a:r>
              <a:rPr lang="fi-FI" sz="3000" dirty="0"/>
              <a:t>se on välttämätöntä esim. luukudosta hävittävien </a:t>
            </a:r>
            <a:r>
              <a:rPr lang="fi-FI" sz="3000" dirty="0" err="1"/>
              <a:t>osteoklastisolujen</a:t>
            </a:r>
            <a:r>
              <a:rPr lang="fi-FI" sz="3000" dirty="0"/>
              <a:t> normaalille </a:t>
            </a:r>
            <a:r>
              <a:rPr lang="fi-FI" sz="3000" dirty="0" smtClean="0"/>
              <a:t>toiminnalle</a:t>
            </a:r>
          </a:p>
          <a:p>
            <a:pPr marL="274320" indent="-274320" eaLnBrk="1" fontAlgn="auto" hangingPunct="1">
              <a:spcAft>
                <a:spcPts val="0"/>
              </a:spcAft>
              <a:buFont typeface="Wingdings 3"/>
              <a:buChar char=""/>
              <a:defRPr/>
            </a:pPr>
            <a:endParaRPr lang="fi-FI" sz="3000" dirty="0" smtClean="0"/>
          </a:p>
          <a:p>
            <a:pPr marL="274320" indent="-274320" eaLnBrk="1" fontAlgn="auto" hangingPunct="1">
              <a:spcAft>
                <a:spcPts val="0"/>
              </a:spcAft>
              <a:buFont typeface="Wingdings 3"/>
              <a:buChar char=""/>
              <a:defRPr/>
            </a:pPr>
            <a:r>
              <a:rPr lang="fi-FI" sz="3000" dirty="0" err="1" smtClean="0"/>
              <a:t>Osteoklasti</a:t>
            </a:r>
            <a:r>
              <a:rPr lang="fi-FI" sz="3000" dirty="0" smtClean="0"/>
              <a:t> tuhoaa vanhaa luuta samalla, kun </a:t>
            </a:r>
            <a:r>
              <a:rPr lang="fi-FI" sz="3000" dirty="0" err="1" smtClean="0">
                <a:hlinkClick r:id="rId3" action="ppaction://hlinkfile" tooltip="Osteoblasti (sivua ei ole)"/>
              </a:rPr>
              <a:t>osteoblastit</a:t>
            </a:r>
            <a:r>
              <a:rPr lang="fi-FI" sz="3000" dirty="0" smtClean="0"/>
              <a:t> muodostavat uutta luuta. </a:t>
            </a:r>
            <a:r>
              <a:rPr lang="fi-FI" sz="3000" dirty="0" err="1" smtClean="0"/>
              <a:t>Osteoklastien</a:t>
            </a:r>
            <a:r>
              <a:rPr lang="fi-FI" sz="3000" dirty="0" smtClean="0"/>
              <a:t> ja </a:t>
            </a:r>
            <a:r>
              <a:rPr lang="fi-FI" sz="3000" dirty="0" err="1" smtClean="0"/>
              <a:t>osteoblastien</a:t>
            </a:r>
            <a:r>
              <a:rPr lang="fi-FI" sz="3000" dirty="0" smtClean="0"/>
              <a:t> tuleekin toimia tasapainossa, jottei luu haurastuisi liikaa tai kasvaisi liikaa. Luun liiasta haurastumisesta voi olla seurauksena </a:t>
            </a:r>
            <a:r>
              <a:rPr lang="fi-FI" sz="3000" dirty="0" smtClean="0">
                <a:hlinkClick r:id="rId4" action="ppaction://hlinkfile" tooltip="Osteoporoosi"/>
              </a:rPr>
              <a:t>osteoporoosi</a:t>
            </a:r>
            <a:r>
              <a:rPr lang="fi-FI" sz="3000" dirty="0" smtClean="0"/>
              <a:t> ja liikakasvusta </a:t>
            </a:r>
            <a:r>
              <a:rPr lang="fi-FI" sz="3000" dirty="0" err="1" smtClean="0">
                <a:hlinkClick r:id="rId5" action="ppaction://hlinkfile" tooltip="Osteopetroosi (sivua ei ole)"/>
              </a:rPr>
              <a:t>osteopetroosi</a:t>
            </a:r>
            <a:r>
              <a:rPr lang="fi-FI" sz="3000" dirty="0" smtClean="0"/>
              <a:t>.</a:t>
            </a:r>
            <a:endParaRPr lang="fi-FI" sz="3000" dirty="0"/>
          </a:p>
          <a:p>
            <a:pPr marL="274320" indent="-274320" eaLnBrk="1" fontAlgn="auto" hangingPunct="1">
              <a:spcAft>
                <a:spcPts val="0"/>
              </a:spcAft>
              <a:buFont typeface="Wingdings 3"/>
              <a:buNone/>
              <a:defRPr/>
            </a:pPr>
            <a:r>
              <a:rPr lang="fi-FI" sz="2400" dirty="0"/>
              <a:t> </a:t>
            </a:r>
          </a:p>
          <a:p>
            <a:pPr marL="274320" indent="-274320" eaLnBrk="1" fontAlgn="auto" hangingPunct="1">
              <a:spcAft>
                <a:spcPts val="0"/>
              </a:spcAft>
              <a:buFont typeface="Wingdings 3"/>
              <a:buChar char=""/>
              <a:defRPr/>
            </a:pPr>
            <a:endParaRPr lang="fi-FI"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fi-FI" smtClean="0"/>
              <a:t>Kudokset, veri</a:t>
            </a:r>
          </a:p>
        </p:txBody>
      </p:sp>
      <p:sp>
        <p:nvSpPr>
          <p:cNvPr id="23555" name="Rectangle 3"/>
          <p:cNvSpPr>
            <a:spLocks noGrp="1" noChangeArrowheads="1"/>
          </p:cNvSpPr>
          <p:nvPr>
            <p:ph idx="1"/>
          </p:nvPr>
        </p:nvSpPr>
        <p:spPr/>
        <p:txBody>
          <a:bodyPr/>
          <a:lstStyle/>
          <a:p>
            <a:pPr eaLnBrk="1" hangingPunct="1">
              <a:buFont typeface="Wingdings" pitchFamily="2" charset="2"/>
              <a:buNone/>
            </a:pPr>
            <a:r>
              <a:rPr lang="fi-FI" b="1" dirty="0" smtClean="0"/>
              <a:t>   </a:t>
            </a:r>
            <a:r>
              <a:rPr lang="fi-FI" b="1" u="sng" dirty="0" smtClean="0"/>
              <a:t>5. Veri </a:t>
            </a:r>
            <a:r>
              <a:rPr lang="fi-FI" b="1" dirty="0" smtClean="0"/>
              <a:t>poikkeaa muista kudoksista nestemäisen väliaineen (plasman) vuoksi</a:t>
            </a:r>
          </a:p>
          <a:p>
            <a:pPr eaLnBrk="1" hangingPunct="1"/>
            <a:endParaRPr lang="fi-FI" b="1" dirty="0" smtClean="0"/>
          </a:p>
          <a:p>
            <a:pPr eaLnBrk="1" hangingPunct="1">
              <a:buFont typeface="Wingdings" pitchFamily="2" charset="2"/>
              <a:buNone/>
            </a:pPr>
            <a:r>
              <a:rPr lang="fi-FI" b="1" dirty="0" smtClean="0"/>
              <a:t>   veren soluja ovat </a:t>
            </a:r>
          </a:p>
          <a:p>
            <a:pPr eaLnBrk="1" hangingPunct="1">
              <a:buFont typeface="Wingdings" pitchFamily="2" charset="2"/>
              <a:buNone/>
            </a:pPr>
            <a:r>
              <a:rPr lang="fi-FI" b="1" dirty="0" smtClean="0"/>
              <a:t>   punasolut  </a:t>
            </a:r>
          </a:p>
          <a:p>
            <a:pPr eaLnBrk="1" hangingPunct="1">
              <a:buFont typeface="Wingdings" pitchFamily="2" charset="2"/>
              <a:buNone/>
            </a:pPr>
            <a:r>
              <a:rPr lang="fi-FI" b="1" dirty="0" smtClean="0"/>
              <a:t>   valkosolut </a:t>
            </a:r>
          </a:p>
          <a:p>
            <a:pPr eaLnBrk="1" hangingPunct="1">
              <a:buFont typeface="Wingdings" pitchFamily="2" charset="2"/>
              <a:buNone/>
            </a:pPr>
            <a:r>
              <a:rPr lang="fi-FI" b="1" dirty="0" smtClean="0"/>
              <a:t>   verihiutaleet</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AutoShape 2"/>
          <p:cNvSpPr>
            <a:spLocks noGrp="1" noChangeArrowheads="1"/>
          </p:cNvSpPr>
          <p:nvPr>
            <p:ph type="title"/>
          </p:nvPr>
        </p:nvSpPr>
        <p:spPr/>
        <p:txBody>
          <a:bodyPr/>
          <a:lstStyle/>
          <a:p>
            <a:pPr eaLnBrk="1" hangingPunct="1"/>
            <a:r>
              <a:rPr lang="fi-FI" smtClean="0"/>
              <a:t>4. Haiman umpirauhasosa</a:t>
            </a:r>
          </a:p>
        </p:txBody>
      </p:sp>
      <p:sp>
        <p:nvSpPr>
          <p:cNvPr id="147459" name="Rectangle 3"/>
          <p:cNvSpPr>
            <a:spLocks noGrp="1" noChangeArrowheads="1"/>
          </p:cNvSpPr>
          <p:nvPr>
            <p:ph idx="1"/>
          </p:nvPr>
        </p:nvSpPr>
        <p:spPr/>
        <p:txBody>
          <a:bodyPr>
            <a:normAutofit fontScale="92500" lnSpcReduction="10000"/>
          </a:bodyPr>
          <a:lstStyle/>
          <a:p>
            <a:pPr eaLnBrk="1" hangingPunct="1">
              <a:lnSpc>
                <a:spcPct val="90000"/>
              </a:lnSpc>
            </a:pPr>
            <a:r>
              <a:rPr lang="fi-FI" sz="2800" dirty="0" smtClean="0"/>
              <a:t>HAIMAN UMPIRAUHASOSA erittää insuliinia ja </a:t>
            </a:r>
            <a:r>
              <a:rPr lang="fi-FI" sz="2800" dirty="0" err="1" smtClean="0"/>
              <a:t>glukagonia</a:t>
            </a:r>
            <a:r>
              <a:rPr lang="fi-FI" sz="2800" dirty="0" smtClean="0"/>
              <a:t>  jotka säätelee veren glukoosipitoisuutta</a:t>
            </a:r>
          </a:p>
          <a:p>
            <a:pPr eaLnBrk="1" hangingPunct="1">
              <a:lnSpc>
                <a:spcPct val="90000"/>
              </a:lnSpc>
              <a:buFont typeface="Wingdings" pitchFamily="2" charset="2"/>
              <a:buNone/>
            </a:pPr>
            <a:r>
              <a:rPr lang="fi-FI" sz="2800" dirty="0" smtClean="0"/>
              <a:t>	-  haiman alfasolut eli A-solut erittävät veren glukoosipitoisuutta suurentavaa </a:t>
            </a:r>
            <a:r>
              <a:rPr lang="fi-FI" sz="2800" u="sng" dirty="0" err="1" smtClean="0"/>
              <a:t>glukagonia</a:t>
            </a:r>
            <a:r>
              <a:rPr lang="fi-FI" sz="2800" dirty="0" smtClean="0"/>
              <a:t> ja</a:t>
            </a:r>
          </a:p>
          <a:p>
            <a:pPr eaLnBrk="1" hangingPunct="1">
              <a:lnSpc>
                <a:spcPct val="90000"/>
              </a:lnSpc>
              <a:buFont typeface="Wingdings" pitchFamily="2" charset="2"/>
              <a:buNone/>
            </a:pPr>
            <a:r>
              <a:rPr lang="fi-FI" sz="2800" dirty="0" smtClean="0"/>
              <a:t>	- haiman beetasolut eli B-solut erittävät veren glukoosipitoisuutta pienentävää </a:t>
            </a:r>
            <a:r>
              <a:rPr lang="fi-FI" sz="2800" u="sng" dirty="0" smtClean="0"/>
              <a:t>insuliinia</a:t>
            </a:r>
          </a:p>
          <a:p>
            <a:pPr eaLnBrk="1" hangingPunct="1">
              <a:lnSpc>
                <a:spcPct val="90000"/>
              </a:lnSpc>
            </a:pPr>
            <a:r>
              <a:rPr lang="fi-FI" sz="2800" dirty="0" smtClean="0"/>
              <a:t> </a:t>
            </a:r>
            <a:r>
              <a:rPr lang="fi-FI" sz="2800" dirty="0" err="1" smtClean="0"/>
              <a:t>glukagonin</a:t>
            </a:r>
            <a:r>
              <a:rPr lang="fi-FI" sz="2800" dirty="0" smtClean="0"/>
              <a:t> vaikutuksesta maksan varastotärkkelyksestä glykogeenistä pilkkoutuu glukoosia joka vapautuu verenkiertoon (esim. silloin kun ei saa sokeria)</a:t>
            </a:r>
          </a:p>
          <a:p>
            <a:pPr eaLnBrk="1" hangingPunct="1">
              <a:lnSpc>
                <a:spcPct val="90000"/>
              </a:lnSpc>
            </a:pPr>
            <a:endParaRPr lang="fi-FI" sz="2400" dirty="0" smtClean="0"/>
          </a:p>
          <a:p>
            <a:pPr eaLnBrk="1" hangingPunct="1">
              <a:lnSpc>
                <a:spcPct val="90000"/>
              </a:lnSpc>
            </a:pPr>
            <a:endParaRPr lang="fi-FI" sz="2400" dirty="0" smtClean="0"/>
          </a:p>
          <a:p>
            <a:pPr eaLnBrk="1" hangingPunct="1">
              <a:lnSpc>
                <a:spcPct val="90000"/>
              </a:lnSpc>
            </a:pPr>
            <a:endParaRPr lang="fi-FI" sz="2400" dirty="0" smtClean="0"/>
          </a:p>
          <a:p>
            <a:pPr eaLnBrk="1" hangingPunct="1">
              <a:lnSpc>
                <a:spcPct val="90000"/>
              </a:lnSpc>
              <a:buFont typeface="Wingdings" pitchFamily="2" charset="2"/>
              <a:buNone/>
            </a:pPr>
            <a:endParaRPr lang="fi-FI" sz="2400"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2"/>
          <p:cNvSpPr>
            <a:spLocks noGrp="1" noChangeArrowheads="1"/>
          </p:cNvSpPr>
          <p:nvPr>
            <p:ph type="title"/>
          </p:nvPr>
        </p:nvSpPr>
        <p:spPr/>
        <p:txBody>
          <a:bodyPr/>
          <a:lstStyle/>
          <a:p>
            <a:pPr eaLnBrk="1" hangingPunct="1"/>
            <a:r>
              <a:rPr lang="fi-FI" smtClean="0"/>
              <a:t>Haiman umpirauhasosa </a:t>
            </a:r>
          </a:p>
        </p:txBody>
      </p:sp>
      <p:sp>
        <p:nvSpPr>
          <p:cNvPr id="148483" name="Rectangle 3"/>
          <p:cNvSpPr>
            <a:spLocks noGrp="1" noChangeArrowheads="1"/>
          </p:cNvSpPr>
          <p:nvPr>
            <p:ph idx="1"/>
          </p:nvPr>
        </p:nvSpPr>
        <p:spPr/>
        <p:txBody>
          <a:bodyPr>
            <a:normAutofit fontScale="92500" lnSpcReduction="20000"/>
          </a:bodyPr>
          <a:lstStyle/>
          <a:p>
            <a:pPr eaLnBrk="1" hangingPunct="1">
              <a:lnSpc>
                <a:spcPct val="90000"/>
              </a:lnSpc>
            </a:pPr>
            <a:r>
              <a:rPr lang="fi-FI" sz="2800" dirty="0" smtClean="0"/>
              <a:t>kun veren glukoosipitoisuus suurenee (esim. heti aterian jälkeen)</a:t>
            </a:r>
          </a:p>
          <a:p>
            <a:pPr lvl="1" eaLnBrk="1" hangingPunct="1">
              <a:lnSpc>
                <a:spcPct val="90000"/>
              </a:lnSpc>
            </a:pPr>
            <a:r>
              <a:rPr lang="fi-FI" sz="2800" dirty="0" smtClean="0"/>
              <a:t>insuliinin eritys lisääntyy</a:t>
            </a:r>
          </a:p>
          <a:p>
            <a:pPr lvl="1" eaLnBrk="1" hangingPunct="1">
              <a:lnSpc>
                <a:spcPct val="90000"/>
              </a:lnSpc>
            </a:pPr>
            <a:r>
              <a:rPr lang="fi-FI" sz="2800" dirty="0" smtClean="0"/>
              <a:t>insuliini lisää glukoosin siirtymistä etenkin lihas- ja rasvasolujen solukalvon läpi </a:t>
            </a:r>
            <a:r>
              <a:rPr lang="fi-FI" sz="2800" dirty="0" err="1" smtClean="0"/>
              <a:t>mitokondrioiden</a:t>
            </a:r>
            <a:r>
              <a:rPr lang="fi-FI" sz="2800" dirty="0" smtClean="0"/>
              <a:t> energiantuottoon --- ja sen ansiosta veren glukoosipitoisuus taas pienenee</a:t>
            </a:r>
          </a:p>
          <a:p>
            <a:pPr lvl="1" eaLnBrk="1" hangingPunct="1">
              <a:lnSpc>
                <a:spcPct val="90000"/>
              </a:lnSpc>
            </a:pPr>
            <a:r>
              <a:rPr lang="fi-FI" sz="2800" dirty="0" smtClean="0"/>
              <a:t>insuliini nopeuttaa myös glukoosin muuttumista rasvoiksi, niin että rasvakudoksen määrä kasvaa</a:t>
            </a:r>
          </a:p>
          <a:p>
            <a:pPr lvl="1" eaLnBrk="1" hangingPunct="1">
              <a:lnSpc>
                <a:spcPct val="90000"/>
              </a:lnSpc>
            </a:pPr>
            <a:r>
              <a:rPr lang="fi-FI" sz="2800" dirty="0" smtClean="0"/>
              <a:t>näin </a:t>
            </a:r>
            <a:r>
              <a:rPr lang="fi-FI" sz="2800" dirty="0" err="1" smtClean="0"/>
              <a:t>glukagoni</a:t>
            </a:r>
            <a:r>
              <a:rPr lang="fi-FI" sz="2800" dirty="0" smtClean="0"/>
              <a:t> ja insuliini pitävät yhdessä veren glukoosipitoisuuden normaalina aterioinnista riippumatta</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Grp="1" noChangeArrowheads="1"/>
          </p:cNvSpPr>
          <p:nvPr>
            <p:ph type="title"/>
          </p:nvPr>
        </p:nvSpPr>
        <p:spPr/>
        <p:txBody>
          <a:bodyPr/>
          <a:lstStyle/>
          <a:p>
            <a:pPr eaLnBrk="1" hangingPunct="1"/>
            <a:r>
              <a:rPr lang="fi-FI" dirty="0" smtClean="0"/>
              <a:t>5. Lisämunuaisenkuori</a:t>
            </a:r>
          </a:p>
        </p:txBody>
      </p:sp>
      <p:sp>
        <p:nvSpPr>
          <p:cNvPr id="149507" name="Rectangle 3"/>
          <p:cNvSpPr>
            <a:spLocks noGrp="1" noChangeArrowheads="1"/>
          </p:cNvSpPr>
          <p:nvPr>
            <p:ph idx="1"/>
          </p:nvPr>
        </p:nvSpPr>
        <p:spPr>
          <a:xfrm>
            <a:off x="838200" y="1484784"/>
            <a:ext cx="7693025" cy="4823941"/>
          </a:xfrm>
        </p:spPr>
        <p:txBody>
          <a:bodyPr/>
          <a:lstStyle/>
          <a:p>
            <a:pPr eaLnBrk="1" hangingPunct="1">
              <a:lnSpc>
                <a:spcPct val="90000"/>
              </a:lnSpc>
              <a:buNone/>
            </a:pPr>
            <a:r>
              <a:rPr lang="fi-FI" sz="2800" u="sng" dirty="0" smtClean="0"/>
              <a:t>LISÄMUNUAISEN KUORI</a:t>
            </a:r>
          </a:p>
          <a:p>
            <a:pPr eaLnBrk="1" hangingPunct="1">
              <a:lnSpc>
                <a:spcPct val="90000"/>
              </a:lnSpc>
              <a:buNone/>
            </a:pPr>
            <a:r>
              <a:rPr lang="fi-FI" sz="2800" u="sng" dirty="0" smtClean="0"/>
              <a:t> </a:t>
            </a:r>
          </a:p>
          <a:p>
            <a:pPr lvl="1" eaLnBrk="1" hangingPunct="1">
              <a:lnSpc>
                <a:spcPct val="90000"/>
              </a:lnSpc>
            </a:pPr>
            <a:r>
              <a:rPr lang="fi-FI" sz="2800" dirty="0" smtClean="0"/>
              <a:t>erittää </a:t>
            </a:r>
            <a:r>
              <a:rPr lang="fi-FI" sz="2800" dirty="0" err="1" smtClean="0"/>
              <a:t>glukokortikoideja</a:t>
            </a:r>
            <a:r>
              <a:rPr lang="fi-FI" sz="2800" dirty="0" smtClean="0"/>
              <a:t> (</a:t>
            </a:r>
            <a:r>
              <a:rPr lang="fi-FI" sz="2800" dirty="0" err="1" smtClean="0"/>
              <a:t>kortikosteroideja</a:t>
            </a:r>
            <a:r>
              <a:rPr lang="fi-FI" sz="2800" dirty="0" smtClean="0"/>
              <a:t>) ja miessukupuolihormoneja  </a:t>
            </a:r>
          </a:p>
          <a:p>
            <a:pPr lvl="1" eaLnBrk="1" hangingPunct="1">
              <a:lnSpc>
                <a:spcPct val="90000"/>
              </a:lnSpc>
            </a:pPr>
            <a:r>
              <a:rPr lang="fi-FI" sz="2800" dirty="0" smtClean="0"/>
              <a:t>ihminen tarvitsee </a:t>
            </a:r>
            <a:r>
              <a:rPr lang="fi-FI" sz="2800" dirty="0" err="1" smtClean="0"/>
              <a:t>kortisolia</a:t>
            </a:r>
            <a:r>
              <a:rPr lang="fi-FI" sz="2800" dirty="0" smtClean="0"/>
              <a:t> moniin toimintoihin</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6. Lisämunuaisydin</a:t>
            </a:r>
            <a:endParaRPr lang="fi-FI" dirty="0"/>
          </a:p>
        </p:txBody>
      </p:sp>
      <p:sp>
        <p:nvSpPr>
          <p:cNvPr id="3" name="Sisällön paikkamerkki 2"/>
          <p:cNvSpPr>
            <a:spLocks noGrp="1"/>
          </p:cNvSpPr>
          <p:nvPr>
            <p:ph idx="1"/>
          </p:nvPr>
        </p:nvSpPr>
        <p:spPr/>
        <p:txBody>
          <a:bodyPr/>
          <a:lstStyle/>
          <a:p>
            <a:pPr lvl="1" eaLnBrk="1" hangingPunct="1">
              <a:lnSpc>
                <a:spcPct val="90000"/>
              </a:lnSpc>
            </a:pPr>
            <a:r>
              <a:rPr lang="fi-FI" sz="2800" u="sng" dirty="0" smtClean="0"/>
              <a:t>LISÄMUNUAISYDIN</a:t>
            </a:r>
            <a:r>
              <a:rPr lang="fi-FI" sz="2800" dirty="0" smtClean="0"/>
              <a:t> erittää noradrenaliinia ja adrenaliinia</a:t>
            </a:r>
          </a:p>
          <a:p>
            <a:pPr lvl="1" eaLnBrk="1" hangingPunct="1">
              <a:lnSpc>
                <a:spcPct val="90000"/>
              </a:lnSpc>
            </a:pPr>
            <a:r>
              <a:rPr lang="fi-FI" sz="2800" dirty="0" smtClean="0"/>
              <a:t>näin se on osa sympaattisen hermoston toimintaa nostaen sisäelinten toimintavalmiutta ja verenpainetta</a:t>
            </a:r>
          </a:p>
          <a:p>
            <a:pPr lvl="1" eaLnBrk="1" hangingPunct="1">
              <a:lnSpc>
                <a:spcPct val="90000"/>
              </a:lnSpc>
            </a:pPr>
            <a:r>
              <a:rPr lang="fi-FI" sz="2800" dirty="0" smtClean="0"/>
              <a:t>noradrenaliini supistaa valtimoiden seinämien sileitä lihassoluja  jolloin veren kulkuaukko pienenee ja verenpaine nousee</a:t>
            </a:r>
          </a:p>
          <a:p>
            <a:pPr lvl="1" eaLnBrk="1" hangingPunct="1">
              <a:lnSpc>
                <a:spcPct val="90000"/>
              </a:lnSpc>
            </a:pPr>
            <a:r>
              <a:rPr lang="fi-FI" sz="2800" dirty="0" smtClean="0"/>
              <a:t>adrenaliini kohottaa sydämen sykettä</a:t>
            </a:r>
          </a:p>
          <a:p>
            <a:endParaRPr lang="fi-FI"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AutoShape 2"/>
          <p:cNvSpPr>
            <a:spLocks noGrp="1" noChangeArrowheads="1"/>
          </p:cNvSpPr>
          <p:nvPr>
            <p:ph type="title"/>
          </p:nvPr>
        </p:nvSpPr>
        <p:spPr/>
        <p:txBody>
          <a:bodyPr/>
          <a:lstStyle/>
          <a:p>
            <a:pPr eaLnBrk="1" hangingPunct="1"/>
            <a:r>
              <a:rPr lang="fi-FI" dirty="0" smtClean="0"/>
              <a:t>7. Sukupuolirauhaset</a:t>
            </a:r>
          </a:p>
        </p:txBody>
      </p:sp>
      <p:sp>
        <p:nvSpPr>
          <p:cNvPr id="150531" name="Rectangle 3"/>
          <p:cNvSpPr>
            <a:spLocks noGrp="1" noChangeArrowheads="1"/>
          </p:cNvSpPr>
          <p:nvPr>
            <p:ph idx="1"/>
          </p:nvPr>
        </p:nvSpPr>
        <p:spPr/>
        <p:txBody>
          <a:bodyPr/>
          <a:lstStyle/>
          <a:p>
            <a:pPr eaLnBrk="1" hangingPunct="1"/>
            <a:r>
              <a:rPr lang="fi-FI" sz="2800" dirty="0" smtClean="0"/>
              <a:t>naisella munasarjat</a:t>
            </a:r>
          </a:p>
          <a:p>
            <a:pPr eaLnBrk="1" hangingPunct="1"/>
            <a:r>
              <a:rPr lang="fi-FI" sz="2800" dirty="0" smtClean="0"/>
              <a:t>miehellä kivekset</a:t>
            </a:r>
          </a:p>
          <a:p>
            <a:pPr eaLnBrk="1" hangingPunct="1"/>
            <a:r>
              <a:rPr lang="fi-FI" sz="2800" dirty="0" smtClean="0"/>
              <a:t>päävaikutus kohdistuu sukupuolielinten kehitykseen ja sukusolujen kypsymiseen</a:t>
            </a:r>
          </a:p>
          <a:p>
            <a:pPr eaLnBrk="1" hangingPunct="1"/>
            <a:r>
              <a:rPr lang="fi-FI" sz="2800" dirty="0" smtClean="0"/>
              <a:t>merkitystä myös ihmisen kasvuun ja kehitykseen</a:t>
            </a:r>
          </a:p>
          <a:p>
            <a:pPr eaLnBrk="1" hangingPunct="1"/>
            <a:r>
              <a:rPr lang="fi-FI" sz="2800" dirty="0" smtClean="0"/>
              <a:t>murrosikä</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AutoShape 2"/>
          <p:cNvSpPr>
            <a:spLocks noGrp="1" noChangeArrowheads="1"/>
          </p:cNvSpPr>
          <p:nvPr>
            <p:ph type="title"/>
          </p:nvPr>
        </p:nvSpPr>
        <p:spPr/>
        <p:txBody>
          <a:bodyPr/>
          <a:lstStyle/>
          <a:p>
            <a:pPr eaLnBrk="1" hangingPunct="1"/>
            <a:r>
              <a:rPr lang="fi-FI" smtClean="0"/>
              <a:t>Hormonisairauksia</a:t>
            </a:r>
          </a:p>
        </p:txBody>
      </p:sp>
      <p:sp>
        <p:nvSpPr>
          <p:cNvPr id="151555" name="Rectangle 3"/>
          <p:cNvSpPr>
            <a:spLocks noGrp="1" noChangeArrowheads="1"/>
          </p:cNvSpPr>
          <p:nvPr>
            <p:ph idx="1"/>
          </p:nvPr>
        </p:nvSpPr>
        <p:spPr/>
        <p:txBody>
          <a:bodyPr>
            <a:normAutofit lnSpcReduction="10000"/>
          </a:bodyPr>
          <a:lstStyle/>
          <a:p>
            <a:pPr eaLnBrk="1" hangingPunct="1">
              <a:lnSpc>
                <a:spcPct val="80000"/>
              </a:lnSpc>
            </a:pPr>
            <a:r>
              <a:rPr lang="fi-FI" sz="2400" dirty="0" smtClean="0"/>
              <a:t>aivolisäkkeen liikatoiminta</a:t>
            </a:r>
          </a:p>
          <a:p>
            <a:pPr eaLnBrk="1" hangingPunct="1">
              <a:lnSpc>
                <a:spcPct val="80000"/>
              </a:lnSpc>
            </a:pPr>
            <a:r>
              <a:rPr lang="fi-FI" sz="2400" dirty="0" smtClean="0"/>
              <a:t>kilpirauhasen liikatoiminta</a:t>
            </a:r>
          </a:p>
          <a:p>
            <a:pPr eaLnBrk="1" hangingPunct="1">
              <a:lnSpc>
                <a:spcPct val="80000"/>
              </a:lnSpc>
            </a:pPr>
            <a:r>
              <a:rPr lang="fi-FI" sz="2400" dirty="0" smtClean="0"/>
              <a:t>kilpirauhasen vajaatoiminta</a:t>
            </a:r>
          </a:p>
          <a:p>
            <a:pPr eaLnBrk="1" hangingPunct="1">
              <a:lnSpc>
                <a:spcPct val="80000"/>
              </a:lnSpc>
            </a:pPr>
            <a:r>
              <a:rPr lang="fi-FI" sz="2400" dirty="0" smtClean="0"/>
              <a:t>lisäkilpirauhasen liikatoiminta</a:t>
            </a:r>
          </a:p>
          <a:p>
            <a:pPr eaLnBrk="1" hangingPunct="1">
              <a:lnSpc>
                <a:spcPct val="80000"/>
              </a:lnSpc>
            </a:pPr>
            <a:r>
              <a:rPr lang="fi-FI" sz="2400" dirty="0" smtClean="0"/>
              <a:t>lisäkilpirauhasen vajaatoiminta</a:t>
            </a:r>
          </a:p>
          <a:p>
            <a:pPr eaLnBrk="1" hangingPunct="1">
              <a:lnSpc>
                <a:spcPct val="80000"/>
              </a:lnSpc>
            </a:pPr>
            <a:r>
              <a:rPr lang="fi-FI" sz="2400" dirty="0" err="1" smtClean="0"/>
              <a:t>kalsitoniinin</a:t>
            </a:r>
            <a:r>
              <a:rPr lang="fi-FI" sz="2400" dirty="0" smtClean="0"/>
              <a:t> puutos – osteoporoosi</a:t>
            </a:r>
          </a:p>
          <a:p>
            <a:pPr eaLnBrk="1" hangingPunct="1">
              <a:lnSpc>
                <a:spcPct val="80000"/>
              </a:lnSpc>
            </a:pPr>
            <a:r>
              <a:rPr lang="fi-FI" sz="2400" dirty="0" smtClean="0"/>
              <a:t>Tyypin 1 diabetes</a:t>
            </a:r>
          </a:p>
          <a:p>
            <a:pPr eaLnBrk="1" hangingPunct="1">
              <a:lnSpc>
                <a:spcPct val="80000"/>
              </a:lnSpc>
            </a:pPr>
            <a:r>
              <a:rPr lang="fi-FI" sz="2400" dirty="0" smtClean="0"/>
              <a:t>Tyypin 11 diabetes</a:t>
            </a:r>
          </a:p>
          <a:p>
            <a:pPr eaLnBrk="1" hangingPunct="1">
              <a:lnSpc>
                <a:spcPct val="80000"/>
              </a:lnSpc>
            </a:pPr>
            <a:r>
              <a:rPr lang="fi-FI" sz="2400" dirty="0" err="1" smtClean="0"/>
              <a:t>metabolinen</a:t>
            </a:r>
            <a:r>
              <a:rPr lang="fi-FI" sz="2400" dirty="0" smtClean="0"/>
              <a:t> oireyhtymä – sokeriaineen-vaihduntahäiriö</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fi-FI" smtClean="0"/>
              <a:t>IHO = cutis</a:t>
            </a:r>
          </a:p>
        </p:txBody>
      </p:sp>
      <p:sp>
        <p:nvSpPr>
          <p:cNvPr id="24579" name="Rectangle 3"/>
          <p:cNvSpPr>
            <a:spLocks noGrp="1" noChangeArrowheads="1"/>
          </p:cNvSpPr>
          <p:nvPr>
            <p:ph idx="1"/>
          </p:nvPr>
        </p:nvSpPr>
        <p:spPr/>
        <p:txBody>
          <a:bodyPr>
            <a:normAutofit fontScale="85000" lnSpcReduction="20000"/>
          </a:bodyPr>
          <a:lstStyle/>
          <a:p>
            <a:pPr eaLnBrk="1" hangingPunct="1">
              <a:lnSpc>
                <a:spcPct val="80000"/>
              </a:lnSpc>
            </a:pPr>
            <a:r>
              <a:rPr lang="fi-FI" sz="2800" dirty="0" smtClean="0"/>
              <a:t>iho on eräs suurimmista elimistämme. </a:t>
            </a:r>
          </a:p>
          <a:p>
            <a:pPr eaLnBrk="1" hangingPunct="1">
              <a:lnSpc>
                <a:spcPct val="80000"/>
              </a:lnSpc>
            </a:pPr>
            <a:r>
              <a:rPr lang="fi-FI" sz="2800" dirty="0" smtClean="0"/>
              <a:t>aikuisen ihon pinta-ala saattaa olla jopa 2 neliömetriä ja sen paino on ruumiin painosta 5% ilman ihonalaiskudosta ja 15-25% ihonalaiskerroksen kanssa </a:t>
            </a:r>
          </a:p>
          <a:p>
            <a:pPr eaLnBrk="1" hangingPunct="1">
              <a:lnSpc>
                <a:spcPct val="80000"/>
              </a:lnSpc>
            </a:pPr>
            <a:r>
              <a:rPr lang="fi-FI" sz="2800" dirty="0" smtClean="0"/>
              <a:t>ihon paksuus on 1 – 4 mm</a:t>
            </a:r>
          </a:p>
          <a:p>
            <a:pPr eaLnBrk="1" hangingPunct="1">
              <a:lnSpc>
                <a:spcPct val="80000"/>
              </a:lnSpc>
              <a:buFont typeface="Wingdings 3" pitchFamily="18" charset="2"/>
              <a:buNone/>
            </a:pPr>
            <a:endParaRPr lang="fi-FI" sz="2800" dirty="0" smtClean="0"/>
          </a:p>
          <a:p>
            <a:pPr eaLnBrk="1" hangingPunct="1">
              <a:lnSpc>
                <a:spcPct val="80000"/>
              </a:lnSpc>
            </a:pPr>
            <a:r>
              <a:rPr lang="fi-FI" sz="2800" dirty="0" smtClean="0"/>
              <a:t>kerrokset: </a:t>
            </a:r>
          </a:p>
          <a:p>
            <a:pPr lvl="1" eaLnBrk="1" hangingPunct="1">
              <a:lnSpc>
                <a:spcPct val="80000"/>
              </a:lnSpc>
            </a:pPr>
            <a:r>
              <a:rPr lang="fi-FI" sz="2800" dirty="0" smtClean="0"/>
              <a:t>marraskesi, ihon pintaa, joskus känsiä</a:t>
            </a:r>
          </a:p>
          <a:p>
            <a:pPr lvl="1" eaLnBrk="1" hangingPunct="1">
              <a:lnSpc>
                <a:spcPct val="80000"/>
              </a:lnSpc>
            </a:pPr>
            <a:r>
              <a:rPr lang="fi-FI" sz="2800" dirty="0" err="1" smtClean="0"/>
              <a:t>epidermis</a:t>
            </a:r>
            <a:r>
              <a:rPr lang="fi-FI" sz="2800" dirty="0" smtClean="0"/>
              <a:t> eli orvaskesi (uusiutuu noin kerran kuukaudessa)</a:t>
            </a:r>
          </a:p>
          <a:p>
            <a:pPr lvl="1" eaLnBrk="1" hangingPunct="1">
              <a:lnSpc>
                <a:spcPct val="80000"/>
              </a:lnSpc>
            </a:pPr>
            <a:r>
              <a:rPr lang="fi-FI" sz="2800" dirty="0" err="1" smtClean="0"/>
              <a:t>dermis</a:t>
            </a:r>
            <a:r>
              <a:rPr lang="fi-FI" sz="2800" dirty="0" smtClean="0"/>
              <a:t> – eli verinahka 0,5 – 1,5 mm paksua</a:t>
            </a:r>
          </a:p>
          <a:p>
            <a:pPr lvl="1" eaLnBrk="1" hangingPunct="1">
              <a:lnSpc>
                <a:spcPct val="80000"/>
              </a:lnSpc>
            </a:pPr>
            <a:r>
              <a:rPr lang="fi-FI" sz="2800" dirty="0" err="1" smtClean="0"/>
              <a:t>subcutis</a:t>
            </a:r>
            <a:r>
              <a:rPr lang="fi-FI" sz="2800" dirty="0" smtClean="0"/>
              <a:t>– ihonalainen kudos 2- 10 mm paksua</a:t>
            </a:r>
          </a:p>
          <a:p>
            <a:pPr lvl="1" eaLnBrk="1" hangingPunct="1">
              <a:lnSpc>
                <a:spcPct val="80000"/>
              </a:lnSpc>
            </a:pPr>
            <a:endParaRPr lang="fi-FI"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
          <p:cNvSpPr>
            <a:spLocks noGrp="1" noChangeArrowheads="1"/>
          </p:cNvSpPr>
          <p:nvPr>
            <p:ph type="title"/>
          </p:nvPr>
        </p:nvSpPr>
        <p:spPr/>
        <p:txBody>
          <a:bodyPr/>
          <a:lstStyle/>
          <a:p>
            <a:pPr eaLnBrk="1" hangingPunct="1"/>
            <a:r>
              <a:rPr lang="fi-FI" smtClean="0"/>
              <a:t>Läpileikkaus ihosta</a:t>
            </a:r>
          </a:p>
        </p:txBody>
      </p:sp>
      <p:pic>
        <p:nvPicPr>
          <p:cNvPr id="25603" name="Picture 4" descr="http://www.ferrosan.fi/ihonhoito/rakenne.jpg"/>
          <p:cNvPicPr>
            <a:picLocks noGrp="1" noChangeAspect="1" noChangeArrowheads="1"/>
          </p:cNvPicPr>
          <p:nvPr>
            <p:ph idx="1"/>
          </p:nvPr>
        </p:nvPicPr>
        <p:blipFill>
          <a:blip r:embed="rId3" r:link="rId4" cstate="print"/>
          <a:stretch>
            <a:fillRect/>
          </a:stretch>
        </p:blipFill>
        <p:spPr>
          <a:xfrm>
            <a:off x="2428875" y="2789237"/>
            <a:ext cx="4286250" cy="2714625"/>
          </a:xfrm>
          <a:solidFill>
            <a:schemeClr val="bg1"/>
          </a:solidFill>
        </p:spPr>
      </p:pic>
      <p:sp>
        <p:nvSpPr>
          <p:cNvPr id="25604" name="Rectangle 9"/>
          <p:cNvSpPr>
            <a:spLocks noGrp="1" noChangeArrowheads="1"/>
          </p:cNvSpPr>
          <p:nvPr>
            <p:ph type="body" idx="4294967295"/>
          </p:nvPr>
        </p:nvSpPr>
        <p:spPr>
          <a:xfrm>
            <a:off x="1450975" y="2362200"/>
            <a:ext cx="7693025" cy="3724275"/>
          </a:xfrm>
        </p:spPr>
        <p:txBody>
          <a:bodyPr/>
          <a:lstStyle/>
          <a:p>
            <a:pPr eaLnBrk="1" hangingPunct="1"/>
            <a:r>
              <a:rPr lang="fi-FI" smtClean="0"/>
              <a:t>ihon rakenne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fi-FI" smtClean="0"/>
              <a:t>Ihon tehtävät, fysiologinen tehtävä</a:t>
            </a:r>
          </a:p>
        </p:txBody>
      </p:sp>
      <p:sp>
        <p:nvSpPr>
          <p:cNvPr id="26627" name="Rectangle 3"/>
          <p:cNvSpPr>
            <a:spLocks noGrp="1" noChangeArrowheads="1"/>
          </p:cNvSpPr>
          <p:nvPr>
            <p:ph idx="1"/>
          </p:nvPr>
        </p:nvSpPr>
        <p:spPr/>
        <p:txBody>
          <a:bodyPr>
            <a:normAutofit fontScale="77500" lnSpcReduction="20000"/>
          </a:bodyPr>
          <a:lstStyle/>
          <a:p>
            <a:pPr eaLnBrk="1" hangingPunct="1">
              <a:lnSpc>
                <a:spcPct val="80000"/>
              </a:lnSpc>
              <a:buFont typeface="Wingdings 3" pitchFamily="18" charset="2"/>
              <a:buNone/>
            </a:pPr>
            <a:endParaRPr lang="fi-FI" sz="2000" b="1" dirty="0" smtClean="0"/>
          </a:p>
          <a:p>
            <a:pPr eaLnBrk="1" hangingPunct="1">
              <a:lnSpc>
                <a:spcPct val="80000"/>
              </a:lnSpc>
            </a:pPr>
            <a:r>
              <a:rPr lang="fi-FI" sz="2800" dirty="0" smtClean="0"/>
              <a:t>Aistiminen </a:t>
            </a:r>
          </a:p>
          <a:p>
            <a:pPr eaLnBrk="1" hangingPunct="1">
              <a:lnSpc>
                <a:spcPct val="80000"/>
              </a:lnSpc>
            </a:pPr>
            <a:r>
              <a:rPr lang="fi-FI" sz="2800" dirty="0" smtClean="0"/>
              <a:t>Säätelytoiminta</a:t>
            </a:r>
          </a:p>
          <a:p>
            <a:pPr eaLnBrk="1" hangingPunct="1">
              <a:lnSpc>
                <a:spcPct val="80000"/>
              </a:lnSpc>
            </a:pPr>
            <a:r>
              <a:rPr lang="fi-FI" sz="2800" dirty="0" smtClean="0"/>
              <a:t>Nesteen ylläpitotoiminta</a:t>
            </a:r>
          </a:p>
          <a:p>
            <a:pPr eaLnBrk="1" hangingPunct="1">
              <a:lnSpc>
                <a:spcPct val="80000"/>
              </a:lnSpc>
            </a:pPr>
            <a:r>
              <a:rPr lang="fi-FI" sz="2800" dirty="0" smtClean="0"/>
              <a:t>Eritystoiminta</a:t>
            </a:r>
          </a:p>
          <a:p>
            <a:pPr eaLnBrk="1" hangingPunct="1">
              <a:lnSpc>
                <a:spcPct val="80000"/>
              </a:lnSpc>
            </a:pPr>
            <a:r>
              <a:rPr lang="fi-FI" sz="2800" dirty="0" smtClean="0"/>
              <a:t>Karvat ja kynnet kasvavat ihossa</a:t>
            </a:r>
          </a:p>
          <a:p>
            <a:pPr eaLnBrk="1" hangingPunct="1">
              <a:lnSpc>
                <a:spcPct val="80000"/>
              </a:lnSpc>
            </a:pPr>
            <a:r>
              <a:rPr lang="fi-FI" sz="2800" dirty="0" smtClean="0"/>
              <a:t>Sosiaalinen merkitys</a:t>
            </a:r>
          </a:p>
          <a:p>
            <a:pPr eaLnBrk="1" hangingPunct="1">
              <a:lnSpc>
                <a:spcPct val="80000"/>
              </a:lnSpc>
            </a:pPr>
            <a:r>
              <a:rPr lang="fi-FI" sz="2800" dirty="0" smtClean="0"/>
              <a:t>Tunteet ja vuorovaikutus</a:t>
            </a:r>
          </a:p>
          <a:p>
            <a:pPr eaLnBrk="1" hangingPunct="1">
              <a:lnSpc>
                <a:spcPct val="80000"/>
              </a:lnSpc>
            </a:pPr>
            <a:endParaRPr lang="fi-FI" sz="2800" dirty="0" smtClean="0"/>
          </a:p>
          <a:p>
            <a:pPr eaLnBrk="1" hangingPunct="1">
              <a:lnSpc>
                <a:spcPct val="80000"/>
              </a:lnSpc>
            </a:pPr>
            <a:endParaRPr lang="fi-FI" sz="2800" dirty="0" smtClean="0"/>
          </a:p>
          <a:p>
            <a:pPr eaLnBrk="1" hangingPunct="1">
              <a:lnSpc>
                <a:spcPct val="80000"/>
              </a:lnSpc>
              <a:buFont typeface="Wingdings" pitchFamily="2" charset="2"/>
              <a:buNone/>
            </a:pPr>
            <a:endParaRPr lang="fi-FI" sz="1400" dirty="0" smtClean="0"/>
          </a:p>
          <a:p>
            <a:pPr eaLnBrk="1" hangingPunct="1">
              <a:lnSpc>
                <a:spcPct val="80000"/>
              </a:lnSpc>
              <a:buFontTx/>
              <a:buNone/>
            </a:pPr>
            <a:r>
              <a:rPr lang="fi-FI" sz="1400" dirty="0" smtClean="0"/>
              <a:t/>
            </a:r>
            <a:br>
              <a:rPr lang="fi-FI" sz="1400" dirty="0" smtClean="0"/>
            </a:br>
            <a:endParaRPr lang="fi-FI"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fi-FI" smtClean="0"/>
              <a:t>Tuki- ja liikuntaelimistö</a:t>
            </a:r>
          </a:p>
        </p:txBody>
      </p:sp>
      <p:sp>
        <p:nvSpPr>
          <p:cNvPr id="27651" name="Rectangle 3"/>
          <p:cNvSpPr>
            <a:spLocks noGrp="1" noChangeArrowheads="1"/>
          </p:cNvSpPr>
          <p:nvPr>
            <p:ph idx="1"/>
          </p:nvPr>
        </p:nvSpPr>
        <p:spPr/>
        <p:txBody>
          <a:bodyPr/>
          <a:lstStyle/>
          <a:p>
            <a:pPr eaLnBrk="1" hangingPunct="1">
              <a:lnSpc>
                <a:spcPct val="80000"/>
              </a:lnSpc>
            </a:pPr>
            <a:r>
              <a:rPr lang="fi-FI" sz="2800" dirty="0" smtClean="0"/>
              <a:t>tuki- ja liikuntaelimiin kuuluvat luut nivelineen ja rustoineen sekä poikkijuovaiset lihakset</a:t>
            </a:r>
          </a:p>
          <a:p>
            <a:pPr eaLnBrk="1" hangingPunct="1">
              <a:lnSpc>
                <a:spcPct val="80000"/>
              </a:lnSpc>
            </a:pPr>
            <a:endParaRPr lang="fi-FI" sz="2800" dirty="0" smtClean="0"/>
          </a:p>
          <a:p>
            <a:pPr eaLnBrk="1" hangingPunct="1">
              <a:lnSpc>
                <a:spcPct val="80000"/>
              </a:lnSpc>
            </a:pPr>
            <a:r>
              <a:rPr lang="fi-FI" sz="2800" dirty="0" smtClean="0"/>
              <a:t>luut, nivelet ja nivelsiteet muodostavat tukirangan</a:t>
            </a:r>
          </a:p>
          <a:p>
            <a:pPr eaLnBrk="1" hangingPunct="1">
              <a:lnSpc>
                <a:spcPct val="80000"/>
              </a:lnSpc>
              <a:buNone/>
            </a:pPr>
            <a:endParaRPr lang="fi-FI" sz="2800" dirty="0" smtClean="0"/>
          </a:p>
          <a:p>
            <a:pPr eaLnBrk="1" hangingPunct="1">
              <a:lnSpc>
                <a:spcPct val="80000"/>
              </a:lnSpc>
            </a:pPr>
            <a:r>
              <a:rPr lang="fi-FI" sz="2800" dirty="0" smtClean="0"/>
              <a:t>luut ja lihakset antavat elimistölle tyypillisen muodon ja mahdollistavat liikkeet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Tule</a:t>
            </a:r>
            <a:endParaRPr lang="fi-FI" dirty="0"/>
          </a:p>
        </p:txBody>
      </p:sp>
      <p:sp>
        <p:nvSpPr>
          <p:cNvPr id="3" name="Sisällön paikkamerkki 2"/>
          <p:cNvSpPr>
            <a:spLocks noGrp="1"/>
          </p:cNvSpPr>
          <p:nvPr>
            <p:ph idx="1"/>
          </p:nvPr>
        </p:nvSpPr>
        <p:spPr/>
        <p:txBody>
          <a:bodyPr/>
          <a:lstStyle/>
          <a:p>
            <a:pPr eaLnBrk="1" hangingPunct="1">
              <a:lnSpc>
                <a:spcPct val="80000"/>
              </a:lnSpc>
            </a:pPr>
            <a:r>
              <a:rPr lang="fi-FI" sz="2800" dirty="0" smtClean="0"/>
              <a:t>poikkijuovaisten lihasten supistuminen saa aikaan luiden liikkumisen nivelkohdista</a:t>
            </a:r>
          </a:p>
          <a:p>
            <a:pPr eaLnBrk="1" hangingPunct="1">
              <a:lnSpc>
                <a:spcPct val="80000"/>
              </a:lnSpc>
            </a:pPr>
            <a:endParaRPr lang="fi-FI" sz="2800" dirty="0" smtClean="0"/>
          </a:p>
          <a:p>
            <a:pPr eaLnBrk="1" hangingPunct="1">
              <a:lnSpc>
                <a:spcPct val="80000"/>
              </a:lnSpc>
            </a:pPr>
            <a:r>
              <a:rPr lang="fi-FI" sz="2800" dirty="0" smtClean="0"/>
              <a:t>ihmiselimistössä on kaikkiaan yli 200 luuta ja satoja poikkijuovaisia lihaksia</a:t>
            </a:r>
          </a:p>
          <a:p>
            <a:pPr eaLnBrk="1" hangingPunct="1">
              <a:lnSpc>
                <a:spcPct val="80000"/>
              </a:lnSpc>
            </a:pPr>
            <a:endParaRPr lang="fi-FI" sz="2800" dirty="0" smtClean="0"/>
          </a:p>
          <a:p>
            <a:pPr eaLnBrk="1" hangingPunct="1">
              <a:lnSpc>
                <a:spcPct val="80000"/>
              </a:lnSpc>
            </a:pPr>
            <a:r>
              <a:rPr lang="fi-FI" sz="2800" dirty="0" smtClean="0"/>
              <a:t>luut ovat liittyneet toisiinsa hyvin tai huonosti liikkuvin liitoksin</a:t>
            </a:r>
          </a:p>
          <a:p>
            <a:endParaRPr lang="fi-F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fi-FI" dirty="0" smtClean="0"/>
              <a:t>Luentojen sisältö / lähihoitajakoulutus</a:t>
            </a:r>
          </a:p>
        </p:txBody>
      </p:sp>
      <p:sp>
        <p:nvSpPr>
          <p:cNvPr id="13315" name="Rectangle 3"/>
          <p:cNvSpPr>
            <a:spLocks noGrp="1" noChangeArrowheads="1"/>
          </p:cNvSpPr>
          <p:nvPr>
            <p:ph idx="1"/>
          </p:nvPr>
        </p:nvSpPr>
        <p:spPr/>
        <p:txBody>
          <a:bodyPr/>
          <a:lstStyle/>
          <a:p>
            <a:pPr eaLnBrk="1" hangingPunct="1">
              <a:lnSpc>
                <a:spcPct val="80000"/>
              </a:lnSpc>
            </a:pPr>
            <a:endParaRPr lang="fi-FI" sz="3200" dirty="0" smtClean="0"/>
          </a:p>
          <a:p>
            <a:pPr eaLnBrk="1" hangingPunct="1">
              <a:lnSpc>
                <a:spcPct val="80000"/>
              </a:lnSpc>
            </a:pPr>
            <a:r>
              <a:rPr lang="fi-FI" sz="3200" dirty="0" smtClean="0"/>
              <a:t>solut ja kudokset</a:t>
            </a:r>
          </a:p>
          <a:p>
            <a:pPr eaLnBrk="1" hangingPunct="1">
              <a:lnSpc>
                <a:spcPct val="80000"/>
              </a:lnSpc>
            </a:pPr>
            <a:r>
              <a:rPr lang="fi-FI" sz="3200" dirty="0" smtClean="0"/>
              <a:t>iho</a:t>
            </a:r>
          </a:p>
          <a:p>
            <a:pPr eaLnBrk="1" hangingPunct="1">
              <a:lnSpc>
                <a:spcPct val="80000"/>
              </a:lnSpc>
            </a:pPr>
            <a:r>
              <a:rPr lang="fi-FI" sz="3200" dirty="0" smtClean="0"/>
              <a:t>tuki- ja liikuntaelimet</a:t>
            </a:r>
          </a:p>
          <a:p>
            <a:pPr eaLnBrk="1" hangingPunct="1">
              <a:lnSpc>
                <a:spcPct val="80000"/>
              </a:lnSpc>
            </a:pPr>
            <a:r>
              <a:rPr lang="fi-FI" sz="3200" dirty="0" smtClean="0"/>
              <a:t>veri</a:t>
            </a:r>
          </a:p>
          <a:p>
            <a:pPr eaLnBrk="1" hangingPunct="1">
              <a:lnSpc>
                <a:spcPct val="80000"/>
              </a:lnSpc>
            </a:pPr>
            <a:r>
              <a:rPr lang="fi-FI" sz="3200" dirty="0" smtClean="0"/>
              <a:t>verenkierto ja sydän</a:t>
            </a:r>
          </a:p>
          <a:p>
            <a:pPr eaLnBrk="1" hangingPunct="1">
              <a:lnSpc>
                <a:spcPct val="80000"/>
              </a:lnSpc>
            </a:pPr>
            <a:r>
              <a:rPr lang="fi-FI" sz="3200" dirty="0" smtClean="0"/>
              <a:t>nestetasapaino</a:t>
            </a:r>
          </a:p>
          <a:p>
            <a:pPr eaLnBrk="1" hangingPunct="1">
              <a:lnSpc>
                <a:spcPct val="80000"/>
              </a:lnSpc>
            </a:pPr>
            <a:endParaRPr lang="fi-FI" sz="3200" dirty="0" smtClean="0"/>
          </a:p>
          <a:p>
            <a:pPr eaLnBrk="1" hangingPunct="1">
              <a:lnSpc>
                <a:spcPct val="80000"/>
              </a:lnSpc>
            </a:pPr>
            <a:endParaRPr lang="fi-FI"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fi-FI" smtClean="0"/>
              <a:t>Luusto kehittyy kahdella tavalla</a:t>
            </a:r>
          </a:p>
        </p:txBody>
      </p:sp>
      <p:sp>
        <p:nvSpPr>
          <p:cNvPr id="28675" name="Rectangle 3"/>
          <p:cNvSpPr>
            <a:spLocks noGrp="1" noChangeArrowheads="1"/>
          </p:cNvSpPr>
          <p:nvPr>
            <p:ph idx="1"/>
          </p:nvPr>
        </p:nvSpPr>
        <p:spPr/>
        <p:txBody>
          <a:bodyPr/>
          <a:lstStyle/>
          <a:p>
            <a:pPr marL="533400" indent="-533400" eaLnBrk="1" hangingPunct="1">
              <a:lnSpc>
                <a:spcPct val="90000"/>
              </a:lnSpc>
              <a:buFont typeface="Wingdings" pitchFamily="2" charset="2"/>
              <a:buAutoNum type="arabicPeriod"/>
            </a:pPr>
            <a:r>
              <a:rPr lang="fi-FI" sz="2800" b="1" u="sng" dirty="0" smtClean="0"/>
              <a:t>sidekudos muuttuu suoraan luuksi</a:t>
            </a:r>
          </a:p>
          <a:p>
            <a:pPr marL="533400" indent="-533400" eaLnBrk="1" hangingPunct="1">
              <a:lnSpc>
                <a:spcPct val="90000"/>
              </a:lnSpc>
              <a:buNone/>
            </a:pPr>
            <a:endParaRPr lang="fi-FI" sz="2800" b="1" u="sng" dirty="0" smtClean="0"/>
          </a:p>
          <a:p>
            <a:pPr marL="533400" indent="-533400" eaLnBrk="1" hangingPunct="1">
              <a:lnSpc>
                <a:spcPct val="90000"/>
              </a:lnSpc>
              <a:buFont typeface="Wingdings" pitchFamily="2" charset="2"/>
              <a:buNone/>
            </a:pPr>
            <a:r>
              <a:rPr lang="fi-FI" sz="2800" dirty="0" smtClean="0"/>
              <a:t>	-  esimerkiksi aivokopan luut, luutuminen ei ole valmis lapsen     syntyessä – vaan päälaella ja takaraivossa on vain 	 	   sidekudoksen peittämiä alueita</a:t>
            </a:r>
          </a:p>
          <a:p>
            <a:pPr marL="533400" indent="-533400" eaLnBrk="1" hangingPunct="1">
              <a:lnSpc>
                <a:spcPct val="90000"/>
              </a:lnSpc>
              <a:buFont typeface="Wingdings" pitchFamily="2" charset="2"/>
              <a:buNone/>
            </a:pPr>
            <a:r>
              <a:rPr lang="fi-FI" sz="2800" dirty="0" smtClean="0"/>
              <a:t>       -  noin 1,5 </a:t>
            </a:r>
            <a:r>
              <a:rPr lang="fi-FI" sz="2800" dirty="0" err="1" smtClean="0"/>
              <a:t>vuotiaalla</a:t>
            </a:r>
            <a:r>
              <a:rPr lang="fi-FI" sz="2800" dirty="0" smtClean="0"/>
              <a:t> aukileet eli fontanellit ovat luutuneet</a:t>
            </a:r>
          </a:p>
          <a:p>
            <a:pPr marL="533400" indent="-533400" eaLnBrk="1" hangingPunct="1">
              <a:lnSpc>
                <a:spcPct val="90000"/>
              </a:lnSpc>
              <a:buFont typeface="Wingdings" pitchFamily="2" charset="2"/>
              <a:buNone/>
            </a:pPr>
            <a:endParaRPr lang="fi-FI"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Luusto kehittyy kahdella tavalla</a:t>
            </a:r>
            <a:endParaRPr lang="fi-FI" dirty="0"/>
          </a:p>
        </p:txBody>
      </p:sp>
      <p:sp>
        <p:nvSpPr>
          <p:cNvPr id="3" name="Sisällön paikkamerkki 2"/>
          <p:cNvSpPr>
            <a:spLocks noGrp="1"/>
          </p:cNvSpPr>
          <p:nvPr>
            <p:ph idx="1"/>
          </p:nvPr>
        </p:nvSpPr>
        <p:spPr/>
        <p:txBody>
          <a:bodyPr>
            <a:normAutofit lnSpcReduction="10000"/>
          </a:bodyPr>
          <a:lstStyle/>
          <a:p>
            <a:pPr marL="533400" indent="-533400" eaLnBrk="1" hangingPunct="1">
              <a:lnSpc>
                <a:spcPct val="90000"/>
              </a:lnSpc>
              <a:buFont typeface="Wingdings" pitchFamily="2" charset="2"/>
              <a:buNone/>
            </a:pPr>
            <a:r>
              <a:rPr lang="fi-FI" sz="2800" b="1" u="sng" dirty="0" smtClean="0"/>
              <a:t>2. sidekudos muuttuu ensin rustoksi ja luutuu sitten</a:t>
            </a:r>
          </a:p>
          <a:p>
            <a:pPr marL="533400" indent="-533400" eaLnBrk="1" hangingPunct="1">
              <a:lnSpc>
                <a:spcPct val="90000"/>
              </a:lnSpc>
              <a:buFont typeface="Wingdings" pitchFamily="2" charset="2"/>
              <a:buNone/>
            </a:pPr>
            <a:r>
              <a:rPr lang="fi-FI" sz="2800" dirty="0" smtClean="0"/>
              <a:t>     -pituuskasvussa pitkien luiden </a:t>
            </a:r>
            <a:r>
              <a:rPr lang="fi-FI" sz="2800" dirty="0" err="1" smtClean="0"/>
              <a:t>epifyyseihin</a:t>
            </a:r>
            <a:r>
              <a:rPr lang="fi-FI" sz="2800" dirty="0" smtClean="0"/>
              <a:t> jää rustoinen</a:t>
            </a:r>
          </a:p>
          <a:p>
            <a:pPr marL="533400" indent="-533400" eaLnBrk="1" hangingPunct="1">
              <a:lnSpc>
                <a:spcPct val="90000"/>
              </a:lnSpc>
              <a:buFont typeface="Wingdings" pitchFamily="2" charset="2"/>
              <a:buNone/>
            </a:pPr>
            <a:r>
              <a:rPr lang="fi-FI" sz="2800" dirty="0" smtClean="0"/>
              <a:t>       </a:t>
            </a:r>
            <a:r>
              <a:rPr lang="fi-FI" sz="2800" dirty="0" err="1" smtClean="0"/>
              <a:t>epifyysi</a:t>
            </a:r>
            <a:r>
              <a:rPr lang="fi-FI" sz="2800" dirty="0" smtClean="0"/>
              <a:t> – eli kasvulevy</a:t>
            </a:r>
          </a:p>
          <a:p>
            <a:pPr marL="533400" indent="-533400" eaLnBrk="1" hangingPunct="1">
              <a:lnSpc>
                <a:spcPct val="90000"/>
              </a:lnSpc>
              <a:buFont typeface="Wingdings" pitchFamily="2" charset="2"/>
              <a:buNone/>
            </a:pPr>
            <a:r>
              <a:rPr lang="fi-FI" sz="2800" dirty="0" smtClean="0"/>
              <a:t>     - noin 17 -20 vuoden iässä </a:t>
            </a:r>
            <a:r>
              <a:rPr lang="fi-FI" sz="2800" dirty="0" err="1" smtClean="0"/>
              <a:t>epifyysilevy</a:t>
            </a:r>
            <a:r>
              <a:rPr lang="fi-FI" sz="2800" dirty="0" smtClean="0"/>
              <a:t> luutuu ja pituuskasvu päättyy</a:t>
            </a:r>
          </a:p>
          <a:p>
            <a:pPr marL="533400" indent="-533400" eaLnBrk="1" hangingPunct="1">
              <a:lnSpc>
                <a:spcPct val="90000"/>
              </a:lnSpc>
            </a:pPr>
            <a:r>
              <a:rPr lang="fi-FI" sz="2800" dirty="0" smtClean="0"/>
              <a:t>luut ovat liittyneet toisiinsa huonosti tai hyvin liikkuvin liitoksin</a:t>
            </a:r>
          </a:p>
          <a:p>
            <a:endParaRPr lang="fi-FI"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fi-FI" smtClean="0"/>
              <a:t>Luuston tehtävät</a:t>
            </a:r>
          </a:p>
        </p:txBody>
      </p:sp>
      <p:sp>
        <p:nvSpPr>
          <p:cNvPr id="29699" name="Rectangle 3"/>
          <p:cNvSpPr>
            <a:spLocks noGrp="1" noChangeArrowheads="1"/>
          </p:cNvSpPr>
          <p:nvPr>
            <p:ph idx="1"/>
          </p:nvPr>
        </p:nvSpPr>
        <p:spPr/>
        <p:txBody>
          <a:bodyPr/>
          <a:lstStyle/>
          <a:p>
            <a:pPr marL="533400" indent="-533400" eaLnBrk="1" hangingPunct="1"/>
            <a:r>
              <a:rPr lang="fi-FI" sz="2800" dirty="0" smtClean="0"/>
              <a:t>antaa keholle tukea ja ryhtiä</a:t>
            </a:r>
          </a:p>
          <a:p>
            <a:pPr marL="533400" indent="-533400" eaLnBrk="1" hangingPunct="1"/>
            <a:r>
              <a:rPr lang="fi-FI" sz="2800" dirty="0" smtClean="0"/>
              <a:t>muodostaa vipuvarsia lihaksistolle</a:t>
            </a:r>
          </a:p>
          <a:p>
            <a:pPr marL="533400" indent="-533400" eaLnBrk="1" hangingPunct="1"/>
            <a:r>
              <a:rPr lang="fi-FI" sz="2800" dirty="0" smtClean="0"/>
              <a:t>suojella herkkiä sisäelimiä</a:t>
            </a:r>
          </a:p>
          <a:p>
            <a:pPr marL="533400" indent="-533400" eaLnBrk="1" hangingPunct="1"/>
            <a:r>
              <a:rPr lang="fi-FI" sz="2800" dirty="0" smtClean="0"/>
              <a:t>valmistaa verisoluja (punasolut syntyvät punaisessa luuytimessä)</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fi-FI" dirty="0" smtClean="0"/>
              <a:t>Miten luut sijoittuvat elimistöön</a:t>
            </a:r>
          </a:p>
        </p:txBody>
      </p:sp>
      <p:sp>
        <p:nvSpPr>
          <p:cNvPr id="30723" name="Rectangle 3"/>
          <p:cNvSpPr>
            <a:spLocks noGrp="1" noChangeArrowheads="1"/>
          </p:cNvSpPr>
          <p:nvPr>
            <p:ph idx="1"/>
          </p:nvPr>
        </p:nvSpPr>
        <p:spPr/>
        <p:txBody>
          <a:bodyPr/>
          <a:lstStyle/>
          <a:p>
            <a:pPr eaLnBrk="1" hangingPunct="1">
              <a:lnSpc>
                <a:spcPct val="90000"/>
              </a:lnSpc>
            </a:pPr>
            <a:r>
              <a:rPr lang="fi-FI" sz="2800" dirty="0" smtClean="0"/>
              <a:t>vartalon tukipylväänä toimii nikamista muodostunut selkäranka, joka on samalla lukuisten lihasten lähtökohta </a:t>
            </a:r>
          </a:p>
          <a:p>
            <a:pPr eaLnBrk="1" hangingPunct="1">
              <a:lnSpc>
                <a:spcPct val="90000"/>
              </a:lnSpc>
              <a:buNone/>
            </a:pPr>
            <a:endParaRPr lang="fi-FI" sz="2800" dirty="0" smtClean="0"/>
          </a:p>
          <a:p>
            <a:pPr eaLnBrk="1" hangingPunct="1">
              <a:lnSpc>
                <a:spcPct val="90000"/>
              </a:lnSpc>
            </a:pPr>
            <a:r>
              <a:rPr lang="fi-FI" sz="2800" dirty="0" smtClean="0"/>
              <a:t>sen sisällä on selkärangan kanava, jossa on mm. selkäydin (keskushermoston osa)</a:t>
            </a:r>
          </a:p>
          <a:p>
            <a:pPr eaLnBrk="1" hangingPunct="1">
              <a:lnSpc>
                <a:spcPct val="90000"/>
              </a:lnSpc>
            </a:pPr>
            <a:endParaRPr lang="fi-FI"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Miten luut sijoittuvat elimistöön</a:t>
            </a:r>
            <a:endParaRPr lang="fi-FI" dirty="0"/>
          </a:p>
        </p:txBody>
      </p:sp>
      <p:sp>
        <p:nvSpPr>
          <p:cNvPr id="3" name="Sisällön paikkamerkki 2"/>
          <p:cNvSpPr>
            <a:spLocks noGrp="1"/>
          </p:cNvSpPr>
          <p:nvPr>
            <p:ph idx="1"/>
          </p:nvPr>
        </p:nvSpPr>
        <p:spPr/>
        <p:txBody>
          <a:bodyPr/>
          <a:lstStyle/>
          <a:p>
            <a:pPr eaLnBrk="1" hangingPunct="1">
              <a:lnSpc>
                <a:spcPct val="90000"/>
              </a:lnSpc>
            </a:pPr>
            <a:endParaRPr lang="fi-FI" sz="2800" dirty="0" smtClean="0"/>
          </a:p>
          <a:p>
            <a:pPr eaLnBrk="1" hangingPunct="1">
              <a:lnSpc>
                <a:spcPct val="90000"/>
              </a:lnSpc>
            </a:pPr>
            <a:r>
              <a:rPr lang="fi-FI" sz="2800" dirty="0" smtClean="0"/>
              <a:t>selkärangan rintanikamiin niveltyy 12 paria kylkiluita, jotka yhdessä rintalastan kanssa muodostavat luisen rintakehän</a:t>
            </a:r>
          </a:p>
          <a:p>
            <a:pPr eaLnBrk="1" hangingPunct="1">
              <a:lnSpc>
                <a:spcPct val="90000"/>
              </a:lnSpc>
            </a:pPr>
            <a:endParaRPr lang="fi-FI" sz="2800" dirty="0" smtClean="0"/>
          </a:p>
          <a:p>
            <a:pPr eaLnBrk="1" hangingPunct="1">
              <a:lnSpc>
                <a:spcPct val="90000"/>
              </a:lnSpc>
            </a:pPr>
            <a:r>
              <a:rPr lang="fi-FI" sz="2800" dirty="0" smtClean="0"/>
              <a:t>pääkallon luut suojaavat aivoja ( on myös litteitä pääkopan luita ja monimuotoisia kasvojen luita)</a:t>
            </a:r>
            <a:endParaRPr lang="fi-FI"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fi-FI" dirty="0" smtClean="0"/>
              <a:t>Miten luut sijoittuvat elimistöön</a:t>
            </a:r>
          </a:p>
        </p:txBody>
      </p:sp>
      <p:sp>
        <p:nvSpPr>
          <p:cNvPr id="31747" name="Rectangle 3"/>
          <p:cNvSpPr>
            <a:spLocks noGrp="1" noChangeArrowheads="1"/>
          </p:cNvSpPr>
          <p:nvPr>
            <p:ph idx="1"/>
          </p:nvPr>
        </p:nvSpPr>
        <p:spPr/>
        <p:txBody>
          <a:bodyPr>
            <a:normAutofit fontScale="92500" lnSpcReduction="20000"/>
          </a:bodyPr>
          <a:lstStyle/>
          <a:p>
            <a:pPr eaLnBrk="1" hangingPunct="1">
              <a:lnSpc>
                <a:spcPct val="90000"/>
              </a:lnSpc>
            </a:pPr>
            <a:r>
              <a:rPr lang="fi-FI" sz="2800" dirty="0" smtClean="0"/>
              <a:t>yläraajan luusto muodostuu hartian luista (solisluu ja lapaluu) sekä vapaan yläraajan luista (olkaluu, kyynärluu ja värttinäluu, ranteen luut, kämmenluut ja sormien luut).</a:t>
            </a:r>
          </a:p>
          <a:p>
            <a:pPr eaLnBrk="1" hangingPunct="1">
              <a:lnSpc>
                <a:spcPct val="90000"/>
              </a:lnSpc>
              <a:buFont typeface="Wingdings" pitchFamily="2" charset="2"/>
              <a:buNone/>
            </a:pPr>
            <a:endParaRPr lang="fi-FI" sz="2800" dirty="0" smtClean="0"/>
          </a:p>
          <a:p>
            <a:pPr eaLnBrk="1" hangingPunct="1">
              <a:lnSpc>
                <a:spcPct val="90000"/>
              </a:lnSpc>
            </a:pPr>
            <a:r>
              <a:rPr lang="fi-FI" sz="2800" dirty="0" smtClean="0"/>
              <a:t>alaraajan luusto muodostuu lonkkaluusta (</a:t>
            </a:r>
            <a:r>
              <a:rPr lang="fi-FI" sz="2800" dirty="0" err="1" smtClean="0"/>
              <a:t>yhteenkasvaneet</a:t>
            </a:r>
            <a:r>
              <a:rPr lang="fi-FI" sz="2800" dirty="0" smtClean="0"/>
              <a:t> suoliluu, häpyluu ja istuinluu) ja vapaan alaraajan luista (reisiluu, polvilumpio, sääriluu ja pohjeluu, nilkan luut, jalkapöydän luut sekä varpaiden luut)</a:t>
            </a:r>
          </a:p>
          <a:p>
            <a:pPr eaLnBrk="1" hangingPunct="1">
              <a:lnSpc>
                <a:spcPct val="90000"/>
              </a:lnSpc>
            </a:pPr>
            <a:r>
              <a:rPr lang="fi-FI" sz="2800" dirty="0" smtClean="0"/>
              <a:t>luiden välisiä niveliä ovat lonkkanivel, polvinivel, ylempi ja alempi nilkkanivel sekä varvasnivelet</a:t>
            </a:r>
          </a:p>
          <a:p>
            <a:pPr eaLnBrk="1" hangingPunct="1">
              <a:lnSpc>
                <a:spcPct val="90000"/>
              </a:lnSpc>
            </a:pPr>
            <a:endParaRPr lang="fi-FI"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fi-FI" smtClean="0"/>
              <a:t>Ihmisellä on erilaisia luita</a:t>
            </a:r>
          </a:p>
        </p:txBody>
      </p:sp>
      <p:sp>
        <p:nvSpPr>
          <p:cNvPr id="32771" name="Rectangle 3"/>
          <p:cNvSpPr>
            <a:spLocks noGrp="1" noChangeArrowheads="1"/>
          </p:cNvSpPr>
          <p:nvPr>
            <p:ph idx="1"/>
          </p:nvPr>
        </p:nvSpPr>
        <p:spPr/>
        <p:txBody>
          <a:bodyPr/>
          <a:lstStyle/>
          <a:p>
            <a:pPr eaLnBrk="1" hangingPunct="1"/>
            <a:r>
              <a:rPr lang="fi-FI" sz="2800" dirty="0" smtClean="0"/>
              <a:t>Pitkille luille on ominaista, että ne toimivat vipuvarsina (vertaa </a:t>
            </a:r>
            <a:r>
              <a:rPr lang="fi-FI" sz="2800" dirty="0" err="1" smtClean="0"/>
              <a:t>diafyysi</a:t>
            </a:r>
            <a:r>
              <a:rPr lang="fi-FI" sz="2800" dirty="0" smtClean="0"/>
              <a:t>, </a:t>
            </a:r>
            <a:r>
              <a:rPr lang="fi-FI" sz="2800" dirty="0" err="1" smtClean="0"/>
              <a:t>epifyysilevyt</a:t>
            </a:r>
            <a:r>
              <a:rPr lang="fi-FI" sz="2800" dirty="0" smtClean="0"/>
              <a:t>)</a:t>
            </a:r>
          </a:p>
          <a:p>
            <a:pPr eaLnBrk="1" hangingPunct="1"/>
            <a:r>
              <a:rPr lang="fi-FI" sz="2800" dirty="0" smtClean="0"/>
              <a:t>Lyhyet luut auttavat voiman lisäämisessä ja välittävät voimaa (ranteissa, nilkoissa ) </a:t>
            </a:r>
          </a:p>
          <a:p>
            <a:pPr eaLnBrk="1" hangingPunct="1"/>
            <a:r>
              <a:rPr lang="fi-FI" sz="2800" dirty="0" smtClean="0"/>
              <a:t>Litteitä luita ovat mm. aivokopan luut, ne suojaavat aivoja, suoliluut, sekä keuhkoja suojaavat kylkiluut</a:t>
            </a:r>
          </a:p>
          <a:p>
            <a:pPr eaLnBrk="1" hangingPunct="1"/>
            <a:r>
              <a:rPr lang="fi-FI" sz="2800" dirty="0" smtClean="0"/>
              <a:t>Pieniä luita on kasvoissa ja selkärangassa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fi-FI" smtClean="0"/>
              <a:t>Selkäranka</a:t>
            </a:r>
          </a:p>
        </p:txBody>
      </p:sp>
      <p:sp>
        <p:nvSpPr>
          <p:cNvPr id="33795" name="Rectangle 6"/>
          <p:cNvSpPr>
            <a:spLocks noGrp="1" noChangeArrowheads="1"/>
          </p:cNvSpPr>
          <p:nvPr>
            <p:ph sz="half" idx="1"/>
          </p:nvPr>
        </p:nvSpPr>
        <p:spPr/>
        <p:txBody>
          <a:bodyPr>
            <a:normAutofit lnSpcReduction="10000"/>
          </a:bodyPr>
          <a:lstStyle/>
          <a:p>
            <a:pPr eaLnBrk="1" hangingPunct="1"/>
            <a:endParaRPr lang="fi-FI" sz="2000" smtClean="0"/>
          </a:p>
        </p:txBody>
      </p:sp>
      <p:sp>
        <p:nvSpPr>
          <p:cNvPr id="33796" name="Rectangle 7"/>
          <p:cNvSpPr>
            <a:spLocks noGrp="1" noChangeArrowheads="1"/>
          </p:cNvSpPr>
          <p:nvPr>
            <p:ph sz="half" idx="2"/>
          </p:nvPr>
        </p:nvSpPr>
        <p:spPr>
          <a:xfrm>
            <a:off x="4632325" y="1052736"/>
            <a:ext cx="4041775" cy="5328591"/>
          </a:xfrm>
        </p:spPr>
        <p:txBody>
          <a:bodyPr>
            <a:normAutofit lnSpcReduction="10000"/>
          </a:bodyPr>
          <a:lstStyle/>
          <a:p>
            <a:pPr eaLnBrk="1" hangingPunct="1"/>
            <a:r>
              <a:rPr lang="fi-FI" sz="2800" dirty="0" smtClean="0"/>
              <a:t>7 kaulanikamaa</a:t>
            </a:r>
          </a:p>
          <a:p>
            <a:pPr eaLnBrk="1" hangingPunct="1"/>
            <a:r>
              <a:rPr lang="fi-FI" sz="2800" dirty="0" smtClean="0"/>
              <a:t>12 rintanikamaa</a:t>
            </a:r>
          </a:p>
          <a:p>
            <a:pPr eaLnBrk="1" hangingPunct="1"/>
            <a:r>
              <a:rPr lang="fi-FI" sz="2800" dirty="0" smtClean="0"/>
              <a:t>5 lannenikamaa</a:t>
            </a:r>
          </a:p>
          <a:p>
            <a:pPr eaLnBrk="1" hangingPunct="1"/>
            <a:r>
              <a:rPr lang="fi-FI" sz="2800" dirty="0" smtClean="0"/>
              <a:t>5 ristinikamaa</a:t>
            </a:r>
          </a:p>
          <a:p>
            <a:pPr eaLnBrk="1" hangingPunct="1"/>
            <a:r>
              <a:rPr lang="fi-FI" sz="2800" dirty="0" smtClean="0"/>
              <a:t>3-5 häntänikamaa</a:t>
            </a:r>
          </a:p>
          <a:p>
            <a:pPr eaLnBrk="1" hangingPunct="1"/>
            <a:r>
              <a:rPr lang="fi-FI" sz="2800" dirty="0" err="1" smtClean="0"/>
              <a:t>lordoosi</a:t>
            </a:r>
            <a:r>
              <a:rPr lang="fi-FI" sz="2800" dirty="0" smtClean="0"/>
              <a:t> on mutka eteenpäin</a:t>
            </a:r>
          </a:p>
          <a:p>
            <a:pPr eaLnBrk="1" hangingPunct="1"/>
            <a:r>
              <a:rPr lang="fi-FI" sz="2800" dirty="0" err="1" smtClean="0"/>
              <a:t>kyfoosi</a:t>
            </a:r>
            <a:r>
              <a:rPr lang="fi-FI" sz="2800" dirty="0" smtClean="0"/>
              <a:t> on mutka taaksepäin</a:t>
            </a:r>
          </a:p>
          <a:p>
            <a:pPr eaLnBrk="1" hangingPunct="1"/>
            <a:r>
              <a:rPr lang="fi-FI" sz="2800" dirty="0" smtClean="0"/>
              <a:t>skolioosi on mutka sivulle</a:t>
            </a:r>
          </a:p>
        </p:txBody>
      </p:sp>
      <p:pic>
        <p:nvPicPr>
          <p:cNvPr id="33797" name="Picture 5" descr="Selkäranka kylkiluilla"/>
          <p:cNvPicPr>
            <a:picLocks noChangeAspect="1" noChangeArrowheads="1"/>
          </p:cNvPicPr>
          <p:nvPr/>
        </p:nvPicPr>
        <p:blipFill>
          <a:blip r:embed="rId3" cstate="print"/>
          <a:srcRect/>
          <a:stretch>
            <a:fillRect/>
          </a:stretch>
        </p:blipFill>
        <p:spPr bwMode="auto">
          <a:xfrm>
            <a:off x="1116013" y="2349500"/>
            <a:ext cx="3095625"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fi-FI" smtClean="0"/>
              <a:t>Nivelet ja muut luiden väliset liitokset</a:t>
            </a:r>
          </a:p>
        </p:txBody>
      </p:sp>
      <p:sp>
        <p:nvSpPr>
          <p:cNvPr id="34819" name="Rectangle 3"/>
          <p:cNvSpPr>
            <a:spLocks noGrp="1" noChangeArrowheads="1"/>
          </p:cNvSpPr>
          <p:nvPr>
            <p:ph idx="1"/>
          </p:nvPr>
        </p:nvSpPr>
        <p:spPr/>
        <p:txBody>
          <a:bodyPr>
            <a:normAutofit lnSpcReduction="10000"/>
          </a:bodyPr>
          <a:lstStyle/>
          <a:p>
            <a:pPr eaLnBrk="1" hangingPunct="1">
              <a:lnSpc>
                <a:spcPct val="80000"/>
              </a:lnSpc>
            </a:pPr>
            <a:r>
              <a:rPr lang="fi-FI" sz="2800" dirty="0" smtClean="0"/>
              <a:t>nivel: nivelrusto, nivelrako, nivelpussi, nivelkapseli, nivelvoide</a:t>
            </a:r>
          </a:p>
          <a:p>
            <a:pPr eaLnBrk="1" hangingPunct="1">
              <a:lnSpc>
                <a:spcPct val="80000"/>
              </a:lnSpc>
            </a:pPr>
            <a:r>
              <a:rPr lang="fi-FI" sz="2800" dirty="0" smtClean="0"/>
              <a:t>varsinainen liikkuva liitos kahden eri luun välillä on nivel</a:t>
            </a:r>
          </a:p>
          <a:p>
            <a:pPr eaLnBrk="1" hangingPunct="1">
              <a:lnSpc>
                <a:spcPct val="80000"/>
              </a:lnSpc>
            </a:pPr>
            <a:r>
              <a:rPr lang="fi-FI" sz="2800" dirty="0" smtClean="0"/>
              <a:t>nivellevy, esim. ylemmässä rannenivelessä ja solisluu- rintalastanivelessä --- &gt; se lisää nivelpintojen yhteensopivuutta</a:t>
            </a:r>
          </a:p>
          <a:p>
            <a:pPr eaLnBrk="1" hangingPunct="1">
              <a:lnSpc>
                <a:spcPct val="80000"/>
              </a:lnSpc>
            </a:pPr>
            <a:r>
              <a:rPr lang="fi-FI" sz="2800" dirty="0" smtClean="0"/>
              <a:t>polvissa on samasta syystä </a:t>
            </a:r>
            <a:r>
              <a:rPr lang="fi-FI" sz="2800" dirty="0" err="1" smtClean="0"/>
              <a:t>nivelkierrukat</a:t>
            </a:r>
            <a:endParaRPr lang="fi-FI" sz="2800" dirty="0" smtClean="0"/>
          </a:p>
          <a:p>
            <a:pPr eaLnBrk="1" hangingPunct="1">
              <a:lnSpc>
                <a:spcPct val="80000"/>
              </a:lnSpc>
            </a:pPr>
            <a:r>
              <a:rPr lang="fi-FI" sz="2800" dirty="0" smtClean="0"/>
              <a:t>nivelsiteet</a:t>
            </a:r>
          </a:p>
          <a:p>
            <a:pPr eaLnBrk="1" hangingPunct="1">
              <a:lnSpc>
                <a:spcPct val="80000"/>
              </a:lnSpc>
            </a:pPr>
            <a:r>
              <a:rPr lang="fi-FI" sz="2800" dirty="0" smtClean="0"/>
              <a:t>limapussi eli </a:t>
            </a:r>
            <a:r>
              <a:rPr lang="fi-FI" sz="2800" dirty="0" err="1" smtClean="0"/>
              <a:t>bursa</a:t>
            </a:r>
            <a:r>
              <a:rPr lang="fi-FI" sz="2800" dirty="0" smtClean="0"/>
              <a:t> vähentää kitkaa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685800" y="484632"/>
            <a:ext cx="7772400" cy="856136"/>
          </a:xfrm>
        </p:spPr>
        <p:txBody>
          <a:bodyPr/>
          <a:lstStyle/>
          <a:p>
            <a:pPr eaLnBrk="1" hangingPunct="1"/>
            <a:r>
              <a:rPr lang="fi-FI" dirty="0" smtClean="0"/>
              <a:t>Luiden liikkuminen toisiinsa nähden</a:t>
            </a:r>
          </a:p>
        </p:txBody>
      </p:sp>
      <p:sp>
        <p:nvSpPr>
          <p:cNvPr id="35843" name="Rectangle 3"/>
          <p:cNvSpPr>
            <a:spLocks noGrp="1" noChangeArrowheads="1"/>
          </p:cNvSpPr>
          <p:nvPr>
            <p:ph idx="1"/>
          </p:nvPr>
        </p:nvSpPr>
        <p:spPr>
          <a:xfrm>
            <a:off x="457200" y="1219200"/>
            <a:ext cx="8229600" cy="5234136"/>
          </a:xfrm>
        </p:spPr>
        <p:txBody>
          <a:bodyPr/>
          <a:lstStyle/>
          <a:p>
            <a:pPr eaLnBrk="1" hangingPunct="1"/>
            <a:r>
              <a:rPr lang="fi-FI" sz="2800" dirty="0" smtClean="0"/>
              <a:t>liikkuvat huonosti tai hyvin, riippuen liitoksesta</a:t>
            </a:r>
          </a:p>
          <a:p>
            <a:pPr eaLnBrk="1" hangingPunct="1"/>
            <a:r>
              <a:rPr lang="fi-FI" sz="2800" b="1" u="sng" dirty="0" smtClean="0"/>
              <a:t>liitostyyppejä</a:t>
            </a:r>
          </a:p>
          <a:p>
            <a:pPr lvl="1" eaLnBrk="1" hangingPunct="1"/>
            <a:r>
              <a:rPr lang="fi-FI" sz="2800" b="1" u="sng" dirty="0" smtClean="0"/>
              <a:t>sideliitos; </a:t>
            </a:r>
            <a:r>
              <a:rPr lang="fi-FI" sz="2800" dirty="0" smtClean="0"/>
              <a:t>epätasaisten luupintojen välissä on lujaa sidekudosta (esim. kallon luiden välissä)</a:t>
            </a:r>
          </a:p>
          <a:p>
            <a:pPr lvl="1" eaLnBrk="1" hangingPunct="1"/>
            <a:r>
              <a:rPr lang="fi-FI" sz="2800" b="1" u="sng" dirty="0" smtClean="0"/>
              <a:t>luuliitos; </a:t>
            </a:r>
            <a:r>
              <a:rPr lang="fi-FI" sz="2800" dirty="0" smtClean="0"/>
              <a:t>luut ovat kasvaneet yhteen, niin ettei mikään liike ole mahdollinen  (aikuisen ihmisen lantion luut, ristiluu)</a:t>
            </a:r>
          </a:p>
          <a:p>
            <a:pPr lvl="1" eaLnBrk="1" hangingPunct="1"/>
            <a:r>
              <a:rPr lang="fi-FI" sz="2800" b="1" u="sng" dirty="0" smtClean="0"/>
              <a:t>rustoliitos:</a:t>
            </a:r>
            <a:r>
              <a:rPr lang="fi-FI" sz="2800" dirty="0" smtClean="0"/>
              <a:t> vasemman ja oikean häpyluun välissä</a:t>
            </a:r>
            <a:endParaRPr lang="fi-FI" sz="2800" b="1" u="sng" dirty="0" smtClean="0"/>
          </a:p>
          <a:p>
            <a:pPr eaLnBrk="1" hangingPunct="1"/>
            <a:r>
              <a:rPr lang="fi-FI" sz="2800" b="1" u="sng" dirty="0" smtClean="0"/>
              <a:t>varsinainen liikkuva liitos </a:t>
            </a:r>
            <a:r>
              <a:rPr lang="fi-FI" sz="2800" dirty="0" smtClean="0"/>
              <a:t>kahden eri luun välillä on nivel</a:t>
            </a:r>
          </a:p>
          <a:p>
            <a:pPr lvl="1" eaLnBrk="1" hangingPunct="1">
              <a:buFontTx/>
              <a:buNone/>
            </a:pPr>
            <a:endParaRPr lang="fi-FI" sz="2000" dirty="0" smtClean="0"/>
          </a:p>
          <a:p>
            <a:pPr eaLnBrk="1" hangingPunct="1"/>
            <a:endParaRPr lang="fi-FI"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fi-FI" dirty="0" smtClean="0"/>
              <a:t>Luentojen sisältö</a:t>
            </a:r>
          </a:p>
        </p:txBody>
      </p:sp>
      <p:sp>
        <p:nvSpPr>
          <p:cNvPr id="14339" name="Rectangle 3"/>
          <p:cNvSpPr>
            <a:spLocks noGrp="1"/>
          </p:cNvSpPr>
          <p:nvPr>
            <p:ph idx="1"/>
          </p:nvPr>
        </p:nvSpPr>
        <p:spPr>
          <a:xfrm>
            <a:off x="457200" y="1219200"/>
            <a:ext cx="8229600" cy="4910138"/>
          </a:xfrm>
        </p:spPr>
        <p:txBody>
          <a:bodyPr/>
          <a:lstStyle/>
          <a:p>
            <a:pPr eaLnBrk="1" hangingPunct="1">
              <a:lnSpc>
                <a:spcPct val="80000"/>
              </a:lnSpc>
            </a:pPr>
            <a:endParaRPr lang="fi-FI" sz="3200" dirty="0" smtClean="0"/>
          </a:p>
          <a:p>
            <a:pPr eaLnBrk="1" hangingPunct="1">
              <a:lnSpc>
                <a:spcPct val="80000"/>
              </a:lnSpc>
            </a:pPr>
            <a:r>
              <a:rPr lang="fi-FI" sz="3200" dirty="0" smtClean="0"/>
              <a:t>puolustusreaktiot</a:t>
            </a:r>
          </a:p>
          <a:p>
            <a:pPr eaLnBrk="1" hangingPunct="1">
              <a:lnSpc>
                <a:spcPct val="80000"/>
              </a:lnSpc>
            </a:pPr>
            <a:r>
              <a:rPr lang="fi-FI" sz="3200" dirty="0" smtClean="0"/>
              <a:t>aistit</a:t>
            </a:r>
          </a:p>
          <a:p>
            <a:pPr eaLnBrk="1" hangingPunct="1">
              <a:lnSpc>
                <a:spcPct val="80000"/>
              </a:lnSpc>
            </a:pPr>
            <a:r>
              <a:rPr lang="fi-FI" sz="3200" dirty="0" smtClean="0"/>
              <a:t>hermosto</a:t>
            </a:r>
          </a:p>
          <a:p>
            <a:pPr eaLnBrk="1" hangingPunct="1">
              <a:lnSpc>
                <a:spcPct val="80000"/>
              </a:lnSpc>
            </a:pPr>
            <a:r>
              <a:rPr lang="fi-FI" sz="3200" dirty="0" smtClean="0"/>
              <a:t>hengitys</a:t>
            </a:r>
          </a:p>
          <a:p>
            <a:pPr eaLnBrk="1" hangingPunct="1">
              <a:lnSpc>
                <a:spcPct val="80000"/>
              </a:lnSpc>
            </a:pPr>
            <a:r>
              <a:rPr lang="fi-FI" sz="3200" dirty="0" smtClean="0"/>
              <a:t>ruoansulatus</a:t>
            </a:r>
          </a:p>
          <a:p>
            <a:pPr eaLnBrk="1" hangingPunct="1">
              <a:lnSpc>
                <a:spcPct val="80000"/>
              </a:lnSpc>
            </a:pPr>
            <a:r>
              <a:rPr lang="fi-FI" sz="3200" dirty="0" smtClean="0"/>
              <a:t>aineenvaihdunta </a:t>
            </a:r>
          </a:p>
          <a:p>
            <a:pPr eaLnBrk="1" hangingPunct="1">
              <a:lnSpc>
                <a:spcPct val="80000"/>
              </a:lnSpc>
            </a:pPr>
            <a:r>
              <a:rPr lang="fi-FI" sz="3200" dirty="0" smtClean="0"/>
              <a:t>hormonit</a:t>
            </a:r>
          </a:p>
          <a:p>
            <a:pPr marL="0" indent="0" eaLnBrk="1" hangingPunct="1">
              <a:lnSpc>
                <a:spcPct val="80000"/>
              </a:lnSpc>
              <a:buNone/>
            </a:pPr>
            <a:endParaRPr lang="fi-FI"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fi-FI" smtClean="0"/>
              <a:t>Lihaksisto</a:t>
            </a:r>
          </a:p>
        </p:txBody>
      </p:sp>
      <p:sp>
        <p:nvSpPr>
          <p:cNvPr id="37891" name="Rectangle 3"/>
          <p:cNvSpPr>
            <a:spLocks noGrp="1" noChangeArrowheads="1"/>
          </p:cNvSpPr>
          <p:nvPr>
            <p:ph idx="1"/>
          </p:nvPr>
        </p:nvSpPr>
        <p:spPr/>
        <p:txBody>
          <a:bodyPr/>
          <a:lstStyle/>
          <a:p>
            <a:pPr eaLnBrk="1" hangingPunct="1">
              <a:lnSpc>
                <a:spcPct val="90000"/>
              </a:lnSpc>
            </a:pPr>
            <a:r>
              <a:rPr lang="fi-FI" sz="2800" dirty="0" smtClean="0"/>
              <a:t>poikkijuovaiset lihakset</a:t>
            </a:r>
          </a:p>
          <a:p>
            <a:pPr eaLnBrk="1" hangingPunct="1">
              <a:lnSpc>
                <a:spcPct val="90000"/>
              </a:lnSpc>
            </a:pPr>
            <a:r>
              <a:rPr lang="fi-FI" sz="2800" dirty="0" smtClean="0"/>
              <a:t>sileät lihakset</a:t>
            </a:r>
          </a:p>
          <a:p>
            <a:pPr eaLnBrk="1" hangingPunct="1">
              <a:lnSpc>
                <a:spcPct val="90000"/>
              </a:lnSpc>
            </a:pPr>
            <a:r>
              <a:rPr lang="fi-FI" sz="2800" dirty="0" smtClean="0"/>
              <a:t>kaikille lihaskudoksille on ominaista supistumiskyky</a:t>
            </a:r>
          </a:p>
          <a:p>
            <a:pPr eaLnBrk="1" hangingPunct="1">
              <a:lnSpc>
                <a:spcPct val="90000"/>
              </a:lnSpc>
            </a:pPr>
            <a:r>
              <a:rPr lang="fi-FI" sz="2800" dirty="0" smtClean="0"/>
              <a:t>tuki- ja liikuntaelimistöön luetaan kuuluviksi vain ne lihakset jotka ovat tahdonalaisia (ts. luustolihakset, jotka voivat kiinnittyä luustoon)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hangingPunct="1"/>
            <a:r>
              <a:rPr lang="fi-FI" smtClean="0"/>
              <a:t>Lihasten toiminta</a:t>
            </a:r>
          </a:p>
        </p:txBody>
      </p:sp>
      <p:sp>
        <p:nvSpPr>
          <p:cNvPr id="38915" name="Rectangle 3"/>
          <p:cNvSpPr>
            <a:spLocks noGrp="1" noChangeArrowheads="1"/>
          </p:cNvSpPr>
          <p:nvPr>
            <p:ph idx="1"/>
          </p:nvPr>
        </p:nvSpPr>
        <p:spPr/>
        <p:txBody>
          <a:bodyPr>
            <a:normAutofit fontScale="92500" lnSpcReduction="10000"/>
          </a:bodyPr>
          <a:lstStyle/>
          <a:p>
            <a:pPr eaLnBrk="1" hangingPunct="1"/>
            <a:r>
              <a:rPr lang="fi-FI" sz="2800" dirty="0" smtClean="0"/>
              <a:t>somaattinen eli tahdonalainen hermosto ohjaa liikehermojen avulla lihasten supistumista</a:t>
            </a:r>
          </a:p>
          <a:p>
            <a:pPr eaLnBrk="1" hangingPunct="1"/>
            <a:r>
              <a:rPr lang="fi-FI" sz="2800" dirty="0" smtClean="0"/>
              <a:t>heijasteet tapahtuvat ilman tietoista ajattelua</a:t>
            </a:r>
          </a:p>
          <a:p>
            <a:pPr eaLnBrk="1" hangingPunct="1"/>
            <a:r>
              <a:rPr lang="fi-FI" sz="2800" dirty="0" smtClean="0"/>
              <a:t>hermo-lihasliitos on hermosyyn ja lihassyyn välissä  ja asetyylikoliini – niminen välittäjäaine siirtää supistumismääräyksen hermosyystä lihassoluun</a:t>
            </a:r>
          </a:p>
          <a:p>
            <a:pPr eaLnBrk="1" hangingPunct="1"/>
            <a:r>
              <a:rPr lang="fi-FI" sz="2800" dirty="0" smtClean="0"/>
              <a:t>lihassupistukseen tarvittava energia voi aluksi lyhyen aikaa syntyä ilman happea (anaerobisesti)-- &gt; maitohappoa ja lihas väsyy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fi-FI" smtClean="0"/>
              <a:t>Lihasten toiminta</a:t>
            </a:r>
          </a:p>
        </p:txBody>
      </p:sp>
      <p:sp>
        <p:nvSpPr>
          <p:cNvPr id="39939" name="Rectangle 3"/>
          <p:cNvSpPr>
            <a:spLocks noGrp="1" noChangeArrowheads="1"/>
          </p:cNvSpPr>
          <p:nvPr>
            <p:ph idx="1"/>
          </p:nvPr>
        </p:nvSpPr>
        <p:spPr/>
        <p:txBody>
          <a:bodyPr>
            <a:normAutofit fontScale="92500" lnSpcReduction="10000"/>
          </a:bodyPr>
          <a:lstStyle/>
          <a:p>
            <a:pPr eaLnBrk="1" hangingPunct="1">
              <a:lnSpc>
                <a:spcPct val="90000"/>
              </a:lnSpc>
            </a:pPr>
            <a:r>
              <a:rPr lang="fi-FI" sz="3200" smtClean="0"/>
              <a:t>kun lihaksen verenkierto on hyvä – &gt; lihakset saavat happea</a:t>
            </a:r>
          </a:p>
          <a:p>
            <a:pPr eaLnBrk="1" hangingPunct="1">
              <a:lnSpc>
                <a:spcPct val="90000"/>
              </a:lnSpc>
            </a:pPr>
            <a:r>
              <a:rPr lang="fi-FI" sz="3200" smtClean="0"/>
              <a:t>lihaksen ympärillä ja lihassyiden välissä on runsaasti sidekudosta</a:t>
            </a:r>
          </a:p>
          <a:p>
            <a:pPr eaLnBrk="1" hangingPunct="1">
              <a:lnSpc>
                <a:spcPct val="90000"/>
              </a:lnSpc>
            </a:pPr>
            <a:r>
              <a:rPr lang="fi-FI" sz="3200" smtClean="0"/>
              <a:t>se tukee pitkiä lihassoluja ja estää niitä väsymästä liikaa</a:t>
            </a:r>
          </a:p>
          <a:p>
            <a:pPr eaLnBrk="1" hangingPunct="1">
              <a:lnSpc>
                <a:spcPct val="90000"/>
              </a:lnSpc>
            </a:pPr>
            <a:r>
              <a:rPr lang="fi-FI" sz="3200" smtClean="0"/>
              <a:t>lihaksen kummassakin päässä oleva jänne (vahvaa kollageenisidosta) kiinnittää lihaksen luuhun.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tsikko 1"/>
          <p:cNvSpPr>
            <a:spLocks noGrp="1"/>
          </p:cNvSpPr>
          <p:nvPr>
            <p:ph type="title"/>
          </p:nvPr>
        </p:nvSpPr>
        <p:spPr/>
        <p:txBody>
          <a:bodyPr/>
          <a:lstStyle/>
          <a:p>
            <a:r>
              <a:rPr lang="fi-FI" smtClean="0"/>
              <a:t>Lihasten toiminta</a:t>
            </a:r>
          </a:p>
        </p:txBody>
      </p:sp>
      <p:sp>
        <p:nvSpPr>
          <p:cNvPr id="40963" name="Sisällön paikkamerkki 2"/>
          <p:cNvSpPr>
            <a:spLocks noGrp="1"/>
          </p:cNvSpPr>
          <p:nvPr>
            <p:ph idx="1"/>
          </p:nvPr>
        </p:nvSpPr>
        <p:spPr/>
        <p:txBody>
          <a:bodyPr/>
          <a:lstStyle/>
          <a:p>
            <a:pPr eaLnBrk="1" hangingPunct="1">
              <a:lnSpc>
                <a:spcPct val="90000"/>
              </a:lnSpc>
            </a:pPr>
            <a:r>
              <a:rPr lang="fi-FI" sz="3200" smtClean="0"/>
              <a:t>jänne on noin. 2 cm. n pituinen</a:t>
            </a:r>
          </a:p>
          <a:p>
            <a:pPr eaLnBrk="1" hangingPunct="1">
              <a:lnSpc>
                <a:spcPct val="90000"/>
              </a:lnSpc>
            </a:pPr>
            <a:r>
              <a:rPr lang="fi-FI" sz="3200" smtClean="0"/>
              <a:t>lihaksen toinen pää on toisessa ja toinen pää toisessa luussa kiinni</a:t>
            </a:r>
          </a:p>
          <a:p>
            <a:pPr eaLnBrk="1" hangingPunct="1">
              <a:lnSpc>
                <a:spcPct val="90000"/>
              </a:lnSpc>
            </a:pPr>
            <a:r>
              <a:rPr lang="fi-FI" sz="3200" smtClean="0"/>
              <a:t>lihakset toimivat aina yhteistyössä (yhteen liikkeeseen tarvitaan jopa kymmenen lihaksen supistuminen) </a:t>
            </a:r>
          </a:p>
          <a:p>
            <a:endParaRPr lang="fi-FI"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fi-FI" smtClean="0"/>
              <a:t>Lihasten päätyypit </a:t>
            </a:r>
            <a:r>
              <a:rPr lang="fi-FI" sz="2400" smtClean="0"/>
              <a:t>(ruumiinosien mukaan)</a:t>
            </a:r>
          </a:p>
        </p:txBody>
      </p:sp>
      <p:sp>
        <p:nvSpPr>
          <p:cNvPr id="41987" name="Rectangle 3"/>
          <p:cNvSpPr>
            <a:spLocks noGrp="1" noChangeArrowheads="1"/>
          </p:cNvSpPr>
          <p:nvPr>
            <p:ph idx="1"/>
          </p:nvPr>
        </p:nvSpPr>
        <p:spPr/>
        <p:txBody>
          <a:bodyPr>
            <a:normAutofit lnSpcReduction="10000"/>
          </a:bodyPr>
          <a:lstStyle/>
          <a:p>
            <a:pPr eaLnBrk="1" hangingPunct="1"/>
            <a:r>
              <a:rPr lang="fi-FI" sz="2800" dirty="0" smtClean="0"/>
              <a:t>Vartalon lihakset</a:t>
            </a:r>
          </a:p>
          <a:p>
            <a:pPr lvl="1" eaLnBrk="1" hangingPunct="1"/>
            <a:r>
              <a:rPr lang="fi-FI" sz="2800" dirty="0" smtClean="0"/>
              <a:t>syvällä selässä ( selän ojentajalihas)</a:t>
            </a:r>
          </a:p>
          <a:p>
            <a:pPr lvl="1" eaLnBrk="1" hangingPunct="1"/>
            <a:r>
              <a:rPr lang="fi-FI" sz="2800" dirty="0" smtClean="0"/>
              <a:t>vatsalihakset (monia hyödyllisiä tehtäviä)</a:t>
            </a:r>
          </a:p>
          <a:p>
            <a:pPr lvl="1" eaLnBrk="1" hangingPunct="1"/>
            <a:r>
              <a:rPr lang="fi-FI" sz="2800" dirty="0" smtClean="0"/>
              <a:t>lantion välipohjan lihakset (pitävät lantion elimiä paikoillaan)</a:t>
            </a:r>
          </a:p>
          <a:p>
            <a:pPr lvl="1" eaLnBrk="1" hangingPunct="1"/>
            <a:r>
              <a:rPr lang="fi-FI" sz="2800" dirty="0" smtClean="0"/>
              <a:t>hengityslihakset (ovat lihaksia jotka osallistuvat </a:t>
            </a:r>
            <a:r>
              <a:rPr lang="fi-FI" sz="2800" dirty="0" err="1" smtClean="0"/>
              <a:t>sisään-</a:t>
            </a:r>
            <a:r>
              <a:rPr lang="fi-FI" sz="2800" dirty="0" smtClean="0"/>
              <a:t> ja uloshengitykseen)</a:t>
            </a:r>
          </a:p>
          <a:p>
            <a:pPr lvl="2" eaLnBrk="1" hangingPunct="1"/>
            <a:r>
              <a:rPr lang="fi-FI" sz="2800" dirty="0" smtClean="0"/>
              <a:t>uloimmat ja sisemmät kylkivälilihakset</a:t>
            </a:r>
          </a:p>
          <a:p>
            <a:pPr lvl="2" eaLnBrk="1" hangingPunct="1"/>
            <a:r>
              <a:rPr lang="fi-FI" sz="2800" dirty="0" smtClean="0"/>
              <a:t>pallea</a:t>
            </a:r>
          </a:p>
          <a:p>
            <a:pPr lvl="2" eaLnBrk="1" hangingPunct="1"/>
            <a:r>
              <a:rPr lang="fi-FI" sz="2800" dirty="0" smtClean="0"/>
              <a:t>vatsalihakset</a:t>
            </a:r>
          </a:p>
          <a:p>
            <a:pPr eaLnBrk="1" hangingPunct="1"/>
            <a:endParaRPr lang="fi-FI"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eaLnBrk="1" hangingPunct="1"/>
            <a:r>
              <a:rPr lang="fi-FI" smtClean="0"/>
              <a:t>Lihasten päätyypit </a:t>
            </a:r>
            <a:r>
              <a:rPr lang="fi-FI" sz="2400" smtClean="0"/>
              <a:t>(ruumiinosien mukaan)</a:t>
            </a:r>
          </a:p>
        </p:txBody>
      </p:sp>
      <p:sp>
        <p:nvSpPr>
          <p:cNvPr id="43011" name="Rectangle 3"/>
          <p:cNvSpPr>
            <a:spLocks noGrp="1" noChangeArrowheads="1"/>
          </p:cNvSpPr>
          <p:nvPr>
            <p:ph idx="1"/>
          </p:nvPr>
        </p:nvSpPr>
        <p:spPr/>
        <p:txBody>
          <a:bodyPr/>
          <a:lstStyle/>
          <a:p>
            <a:pPr eaLnBrk="1" hangingPunct="1"/>
            <a:r>
              <a:rPr lang="fi-FI" sz="2800" dirty="0" smtClean="0"/>
              <a:t>Raajojen lihakset</a:t>
            </a:r>
          </a:p>
          <a:p>
            <a:pPr lvl="1" eaLnBrk="1" hangingPunct="1"/>
            <a:r>
              <a:rPr lang="fi-FI" sz="2800" dirty="0" smtClean="0"/>
              <a:t>yläraajojen lihakset (mm. otsalihas, päänkiertäjälihas, hauislihas, kyynärvarren koukistajat, iso rintalihas jne. ks. kuva kirjasta</a:t>
            </a:r>
          </a:p>
          <a:p>
            <a:pPr lvl="1" eaLnBrk="1" hangingPunct="1"/>
            <a:r>
              <a:rPr lang="fi-FI" sz="2800" dirty="0" smtClean="0"/>
              <a:t>alaraajojen lihakset - suurten nivelten ojentajat;  mm. iso pakaralihas, nelipäinen reisilihas ja kolmipäinen pohjelihas</a:t>
            </a:r>
          </a:p>
          <a:p>
            <a:pPr lvl="1" eaLnBrk="1" hangingPunct="1"/>
            <a:r>
              <a:rPr lang="fi-FI" sz="2800" dirty="0" smtClean="0"/>
              <a:t>näiden lisäksi on vielä nivelten koukistajat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eaLnBrk="1" hangingPunct="1"/>
            <a:r>
              <a:rPr lang="fi-FI" smtClean="0"/>
              <a:t>Lihasten päätyypit </a:t>
            </a:r>
            <a:r>
              <a:rPr lang="fi-FI" sz="2400" smtClean="0"/>
              <a:t>(ruumiinosien mukaan)</a:t>
            </a:r>
          </a:p>
        </p:txBody>
      </p:sp>
      <p:sp>
        <p:nvSpPr>
          <p:cNvPr id="44035" name="Rectangle 3"/>
          <p:cNvSpPr>
            <a:spLocks noGrp="1" noChangeArrowheads="1"/>
          </p:cNvSpPr>
          <p:nvPr>
            <p:ph idx="1"/>
          </p:nvPr>
        </p:nvSpPr>
        <p:spPr/>
        <p:txBody>
          <a:bodyPr/>
          <a:lstStyle/>
          <a:p>
            <a:pPr eaLnBrk="1" hangingPunct="1"/>
            <a:r>
              <a:rPr lang="fi-FI" sz="2800" dirty="0" smtClean="0"/>
              <a:t>Pään ja kaulan lihakset</a:t>
            </a:r>
          </a:p>
          <a:p>
            <a:pPr eaLnBrk="1" hangingPunct="1">
              <a:buNone/>
            </a:pPr>
            <a:endParaRPr lang="fi-FI" sz="2800" dirty="0" smtClean="0"/>
          </a:p>
          <a:p>
            <a:pPr lvl="1" eaLnBrk="1" hangingPunct="1"/>
            <a:r>
              <a:rPr lang="fi-FI" sz="2800" dirty="0" smtClean="0"/>
              <a:t>puremalihakset; ohimolihas, ulompi puremalihas, ulompi ja sisempi siipilihas</a:t>
            </a:r>
          </a:p>
          <a:p>
            <a:pPr lvl="1" eaLnBrk="1" hangingPunct="1"/>
            <a:r>
              <a:rPr lang="fi-FI" sz="2800" dirty="0" smtClean="0"/>
              <a:t>kielen lihakset</a:t>
            </a:r>
          </a:p>
          <a:p>
            <a:pPr lvl="1" eaLnBrk="1" hangingPunct="1"/>
            <a:r>
              <a:rPr lang="fi-FI" sz="2800" dirty="0" smtClean="0"/>
              <a:t>kaulan lihakset</a:t>
            </a:r>
          </a:p>
          <a:p>
            <a:pPr eaLnBrk="1" hangingPunct="1"/>
            <a:endParaRPr lang="fi-FI"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eaLnBrk="1" hangingPunct="1"/>
            <a:r>
              <a:rPr lang="fi-FI" dirty="0" smtClean="0"/>
              <a:t>  Latinalaisia käsitteitä</a:t>
            </a:r>
          </a:p>
        </p:txBody>
      </p:sp>
      <p:sp>
        <p:nvSpPr>
          <p:cNvPr id="45059" name="Rectangle 3"/>
          <p:cNvSpPr>
            <a:spLocks noGrp="1" noChangeArrowheads="1"/>
          </p:cNvSpPr>
          <p:nvPr>
            <p:ph idx="1"/>
          </p:nvPr>
        </p:nvSpPr>
        <p:spPr>
          <a:xfrm>
            <a:off x="457200" y="1052736"/>
            <a:ext cx="8229600" cy="5544616"/>
          </a:xfrm>
        </p:spPr>
        <p:txBody>
          <a:bodyPr/>
          <a:lstStyle/>
          <a:p>
            <a:pPr eaLnBrk="1" hangingPunct="1">
              <a:lnSpc>
                <a:spcPct val="80000"/>
              </a:lnSpc>
            </a:pPr>
            <a:endParaRPr lang="fi-FI" sz="2400" dirty="0" smtClean="0"/>
          </a:p>
          <a:p>
            <a:pPr eaLnBrk="1" hangingPunct="1">
              <a:lnSpc>
                <a:spcPct val="80000"/>
              </a:lnSpc>
            </a:pPr>
            <a:r>
              <a:rPr lang="fi-FI" sz="2800" dirty="0" smtClean="0"/>
              <a:t>KAULANIKAMAT = VERTEBRAE CERVICALES = CERVICAALI</a:t>
            </a:r>
          </a:p>
          <a:p>
            <a:pPr eaLnBrk="1" hangingPunct="1">
              <a:lnSpc>
                <a:spcPct val="80000"/>
              </a:lnSpc>
            </a:pPr>
            <a:r>
              <a:rPr lang="fi-FI" sz="2800" dirty="0" smtClean="0"/>
              <a:t>RINTANIKAMAT = VERTEBRAE THORACICAE   = THORACAALI</a:t>
            </a:r>
          </a:p>
          <a:p>
            <a:pPr eaLnBrk="1" hangingPunct="1">
              <a:lnSpc>
                <a:spcPct val="80000"/>
              </a:lnSpc>
            </a:pPr>
            <a:r>
              <a:rPr lang="fi-FI" sz="2800" dirty="0" smtClean="0"/>
              <a:t>LANNENIKAMAT = VERTEBRAE  LUMBALES  =  LUMBAALI </a:t>
            </a:r>
          </a:p>
          <a:p>
            <a:pPr eaLnBrk="1" hangingPunct="1">
              <a:lnSpc>
                <a:spcPct val="80000"/>
              </a:lnSpc>
            </a:pPr>
            <a:r>
              <a:rPr lang="fi-FI" sz="2800" dirty="0" smtClean="0"/>
              <a:t>RISTINIKAMAT = VERTEBRAE SACRALES  = SACRAALI</a:t>
            </a:r>
          </a:p>
          <a:p>
            <a:pPr eaLnBrk="1" hangingPunct="1">
              <a:lnSpc>
                <a:spcPct val="80000"/>
              </a:lnSpc>
            </a:pPr>
            <a:r>
              <a:rPr lang="fi-FI" sz="2800" dirty="0" smtClean="0"/>
              <a:t>HÄNTÄLUU  =  COCCYGIS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404664"/>
            <a:ext cx="7772400" cy="1609344"/>
          </a:xfrm>
        </p:spPr>
        <p:txBody>
          <a:bodyPr/>
          <a:lstStyle/>
          <a:p>
            <a:r>
              <a:rPr lang="fi-FI" dirty="0" smtClean="0"/>
              <a:t>latinalaisia käsitteitä</a:t>
            </a:r>
            <a:endParaRPr lang="fi-FI" dirty="0"/>
          </a:p>
        </p:txBody>
      </p:sp>
      <p:sp>
        <p:nvSpPr>
          <p:cNvPr id="3" name="Sisällön paikkamerkki 2"/>
          <p:cNvSpPr>
            <a:spLocks noGrp="1"/>
          </p:cNvSpPr>
          <p:nvPr>
            <p:ph idx="1"/>
          </p:nvPr>
        </p:nvSpPr>
        <p:spPr/>
        <p:txBody>
          <a:bodyPr/>
          <a:lstStyle/>
          <a:p>
            <a:pPr eaLnBrk="1" hangingPunct="1">
              <a:lnSpc>
                <a:spcPct val="80000"/>
              </a:lnSpc>
            </a:pPr>
            <a:r>
              <a:rPr lang="fi-FI" sz="2800" dirty="0" smtClean="0"/>
              <a:t>PELVIS = LANTIO</a:t>
            </a:r>
          </a:p>
          <a:p>
            <a:pPr eaLnBrk="1" hangingPunct="1">
              <a:lnSpc>
                <a:spcPct val="80000"/>
              </a:lnSpc>
            </a:pPr>
            <a:r>
              <a:rPr lang="fi-FI" sz="2800" dirty="0" smtClean="0"/>
              <a:t>THORAX = RINTAKEHÄ</a:t>
            </a:r>
          </a:p>
          <a:p>
            <a:pPr eaLnBrk="1" hangingPunct="1">
              <a:lnSpc>
                <a:spcPct val="80000"/>
              </a:lnSpc>
            </a:pPr>
            <a:r>
              <a:rPr lang="fi-FI" sz="2800" dirty="0" smtClean="0"/>
              <a:t>STERNUM = RINTALASTA</a:t>
            </a:r>
          </a:p>
          <a:p>
            <a:pPr eaLnBrk="1" hangingPunct="1">
              <a:lnSpc>
                <a:spcPct val="80000"/>
              </a:lnSpc>
            </a:pPr>
            <a:r>
              <a:rPr lang="fi-FI" sz="2800" dirty="0" smtClean="0"/>
              <a:t>KYLKILUU = COSTA</a:t>
            </a:r>
          </a:p>
          <a:p>
            <a:pPr eaLnBrk="1" hangingPunct="1">
              <a:lnSpc>
                <a:spcPct val="80000"/>
              </a:lnSpc>
            </a:pPr>
            <a:r>
              <a:rPr lang="fi-FI" sz="2800" dirty="0" smtClean="0"/>
              <a:t>LAPALUU = SCAPULA</a:t>
            </a:r>
          </a:p>
          <a:p>
            <a:pPr eaLnBrk="1" hangingPunct="1">
              <a:lnSpc>
                <a:spcPct val="80000"/>
              </a:lnSpc>
            </a:pPr>
            <a:r>
              <a:rPr lang="fi-FI" sz="2800" dirty="0" smtClean="0"/>
              <a:t>CLAVICULA = SOLISLUU</a:t>
            </a:r>
          </a:p>
          <a:p>
            <a:endParaRPr lang="fi-FI"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fi-FI" dirty="0" smtClean="0"/>
              <a:t>Latinalaisia käsitteitä</a:t>
            </a:r>
          </a:p>
        </p:txBody>
      </p:sp>
      <p:sp>
        <p:nvSpPr>
          <p:cNvPr id="46083" name="Rectangle 3"/>
          <p:cNvSpPr>
            <a:spLocks noGrp="1" noChangeArrowheads="1"/>
          </p:cNvSpPr>
          <p:nvPr>
            <p:ph idx="1"/>
          </p:nvPr>
        </p:nvSpPr>
        <p:spPr/>
        <p:txBody>
          <a:bodyPr/>
          <a:lstStyle/>
          <a:p>
            <a:pPr eaLnBrk="1" hangingPunct="1">
              <a:lnSpc>
                <a:spcPct val="80000"/>
              </a:lnSpc>
            </a:pPr>
            <a:r>
              <a:rPr lang="fi-FI" sz="2800" dirty="0" smtClean="0"/>
              <a:t>HUMERUS = OLKALUU</a:t>
            </a:r>
          </a:p>
          <a:p>
            <a:pPr eaLnBrk="1" hangingPunct="1">
              <a:lnSpc>
                <a:spcPct val="80000"/>
              </a:lnSpc>
            </a:pPr>
            <a:r>
              <a:rPr lang="fi-FI" sz="2800" dirty="0" smtClean="0"/>
              <a:t>KYYNÄRLUU = ULNA</a:t>
            </a:r>
          </a:p>
          <a:p>
            <a:pPr eaLnBrk="1" hangingPunct="1">
              <a:lnSpc>
                <a:spcPct val="80000"/>
              </a:lnSpc>
            </a:pPr>
            <a:r>
              <a:rPr lang="fi-FI" sz="2800" dirty="0" smtClean="0"/>
              <a:t>VÄRTTINÄLUU = RADIUS</a:t>
            </a:r>
          </a:p>
          <a:p>
            <a:pPr eaLnBrk="1" hangingPunct="1">
              <a:lnSpc>
                <a:spcPct val="80000"/>
              </a:lnSpc>
            </a:pPr>
            <a:r>
              <a:rPr lang="fi-FI" sz="2800" dirty="0" smtClean="0"/>
              <a:t>NIKAMA = VERTEBRA</a:t>
            </a:r>
          </a:p>
          <a:p>
            <a:pPr eaLnBrk="1" hangingPunct="1">
              <a:lnSpc>
                <a:spcPct val="80000"/>
              </a:lnSpc>
            </a:pPr>
            <a:r>
              <a:rPr lang="fi-FI" sz="2800" dirty="0" smtClean="0"/>
              <a:t>REISILUU = FEMUR</a:t>
            </a:r>
          </a:p>
          <a:p>
            <a:pPr eaLnBrk="1" hangingPunct="1">
              <a:lnSpc>
                <a:spcPct val="80000"/>
              </a:lnSpc>
            </a:pPr>
            <a:r>
              <a:rPr lang="fi-FI" sz="2800" dirty="0" smtClean="0"/>
              <a:t>REISILUUN PÄÄ = CAPUT  FEMORIS</a:t>
            </a:r>
          </a:p>
          <a:p>
            <a:pPr eaLnBrk="1" hangingPunct="1">
              <a:lnSpc>
                <a:spcPct val="80000"/>
              </a:lnSpc>
            </a:pPr>
            <a:r>
              <a:rPr lang="fi-FI" sz="2800" dirty="0" smtClean="0"/>
              <a:t>REISILUUN KAULA = COLLUM FEMORIS</a:t>
            </a:r>
          </a:p>
          <a:p>
            <a:pPr eaLnBrk="1" hangingPunct="1">
              <a:lnSpc>
                <a:spcPct val="80000"/>
              </a:lnSpc>
            </a:pPr>
            <a:r>
              <a:rPr lang="fi-FI" sz="2800" dirty="0" smtClean="0"/>
              <a:t>REISILUU = FEMUS</a:t>
            </a:r>
          </a:p>
          <a:p>
            <a:pPr eaLnBrk="1" hangingPunct="1">
              <a:lnSpc>
                <a:spcPct val="80000"/>
              </a:lnSpc>
            </a:pPr>
            <a:endParaRPr lang="fi-FI" sz="1800" dirty="0" smtClean="0"/>
          </a:p>
          <a:p>
            <a:pPr eaLnBrk="1" hangingPunct="1">
              <a:lnSpc>
                <a:spcPct val="80000"/>
              </a:lnSpc>
              <a:buFont typeface="Wingdings 3" pitchFamily="18" charset="2"/>
              <a:buNone/>
            </a:pPr>
            <a:endParaRPr lang="fi-FI" sz="1800" dirty="0" smtClean="0"/>
          </a:p>
          <a:p>
            <a:pPr eaLnBrk="1" hangingPunct="1">
              <a:lnSpc>
                <a:spcPct val="80000"/>
              </a:lnSpc>
            </a:pPr>
            <a:endParaRPr lang="fi-FI"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fi-FI" smtClean="0"/>
              <a:t>Solut ja kudokset</a:t>
            </a:r>
          </a:p>
        </p:txBody>
      </p:sp>
      <p:sp>
        <p:nvSpPr>
          <p:cNvPr id="15363" name="Rectangle 3"/>
          <p:cNvSpPr>
            <a:spLocks noGrp="1" noChangeArrowheads="1"/>
          </p:cNvSpPr>
          <p:nvPr>
            <p:ph idx="1"/>
          </p:nvPr>
        </p:nvSpPr>
        <p:spPr>
          <a:xfrm>
            <a:off x="457200" y="1052736"/>
            <a:ext cx="8229600" cy="5328592"/>
          </a:xfrm>
        </p:spPr>
        <p:txBody>
          <a:bodyPr/>
          <a:lstStyle/>
          <a:p>
            <a:pPr eaLnBrk="1" hangingPunct="1">
              <a:lnSpc>
                <a:spcPct val="90000"/>
              </a:lnSpc>
            </a:pPr>
            <a:endParaRPr lang="fi-FI" sz="2800" dirty="0" smtClean="0"/>
          </a:p>
          <a:p>
            <a:pPr eaLnBrk="1" hangingPunct="1">
              <a:lnSpc>
                <a:spcPct val="90000"/>
              </a:lnSpc>
            </a:pPr>
            <a:endParaRPr lang="fi-FI" sz="2800" dirty="0" smtClean="0"/>
          </a:p>
          <a:p>
            <a:pPr eaLnBrk="1" hangingPunct="1">
              <a:lnSpc>
                <a:spcPct val="90000"/>
              </a:lnSpc>
            </a:pPr>
            <a:r>
              <a:rPr lang="fi-FI" sz="2800" dirty="0" smtClean="0"/>
              <a:t>Jokaisen elävän organismin rakenteellinen ja toiminnallinen (pienin) perusyksikkö on solu, ihmisellä solujen halkaisija n. 10-30μm </a:t>
            </a:r>
          </a:p>
          <a:p>
            <a:pPr eaLnBrk="1" hangingPunct="1">
              <a:lnSpc>
                <a:spcPct val="90000"/>
              </a:lnSpc>
              <a:buNone/>
            </a:pPr>
            <a:endParaRPr lang="fi-FI" sz="2800" dirty="0" smtClean="0"/>
          </a:p>
          <a:p>
            <a:pPr eaLnBrk="1" hangingPunct="1">
              <a:lnSpc>
                <a:spcPct val="90000"/>
              </a:lnSpc>
            </a:pPr>
            <a:r>
              <a:rPr lang="fi-FI" sz="2800" dirty="0" smtClean="0"/>
              <a:t>Ihmisen kaikki solut muodostuvat yhdestä hedelmöittyneestä munasolusta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Latinalaisia käsitteitä</a:t>
            </a:r>
            <a:endParaRPr lang="fi-FI" dirty="0"/>
          </a:p>
        </p:txBody>
      </p:sp>
      <p:sp>
        <p:nvSpPr>
          <p:cNvPr id="3" name="Sisällön paikkamerkki 2"/>
          <p:cNvSpPr>
            <a:spLocks noGrp="1"/>
          </p:cNvSpPr>
          <p:nvPr>
            <p:ph idx="1"/>
          </p:nvPr>
        </p:nvSpPr>
        <p:spPr/>
        <p:txBody>
          <a:bodyPr/>
          <a:lstStyle/>
          <a:p>
            <a:pPr eaLnBrk="1" hangingPunct="1">
              <a:lnSpc>
                <a:spcPct val="80000"/>
              </a:lnSpc>
            </a:pPr>
            <a:r>
              <a:rPr lang="fi-FI" sz="2800" dirty="0" smtClean="0"/>
              <a:t>SÄÄRILUU = TIBIA</a:t>
            </a:r>
          </a:p>
          <a:p>
            <a:pPr eaLnBrk="1" hangingPunct="1">
              <a:lnSpc>
                <a:spcPct val="80000"/>
              </a:lnSpc>
            </a:pPr>
            <a:r>
              <a:rPr lang="fi-FI" sz="2800" dirty="0" smtClean="0"/>
              <a:t>POHJELUU = FIBULA</a:t>
            </a:r>
          </a:p>
          <a:p>
            <a:pPr eaLnBrk="1" hangingPunct="1">
              <a:lnSpc>
                <a:spcPct val="80000"/>
              </a:lnSpc>
            </a:pPr>
            <a:r>
              <a:rPr lang="fi-FI" sz="2800" dirty="0" smtClean="0"/>
              <a:t>POLVILUMPIO = PATELLA</a:t>
            </a:r>
          </a:p>
          <a:p>
            <a:pPr eaLnBrk="1" hangingPunct="1">
              <a:lnSpc>
                <a:spcPct val="80000"/>
              </a:lnSpc>
            </a:pPr>
            <a:r>
              <a:rPr lang="fi-FI" sz="2800" dirty="0" smtClean="0"/>
              <a:t>MURTUMA = FRACTURA</a:t>
            </a:r>
          </a:p>
          <a:p>
            <a:pPr eaLnBrk="1" hangingPunct="1">
              <a:lnSpc>
                <a:spcPct val="80000"/>
              </a:lnSpc>
            </a:pPr>
            <a:r>
              <a:rPr lang="fi-FI" sz="2800" dirty="0" smtClean="0"/>
              <a:t>AMPUTATION = AMPUTAATIO, RAAJA TÄYTYY KATKAISTA</a:t>
            </a:r>
          </a:p>
          <a:p>
            <a:pPr eaLnBrk="1" hangingPunct="1">
              <a:lnSpc>
                <a:spcPct val="80000"/>
              </a:lnSpc>
            </a:pPr>
            <a:r>
              <a:rPr lang="fi-FI" sz="2800" dirty="0" smtClean="0"/>
              <a:t> (luun) Varsi = </a:t>
            </a:r>
            <a:r>
              <a:rPr lang="fi-FI" sz="2800" dirty="0" err="1" smtClean="0"/>
              <a:t>diafyysi</a:t>
            </a:r>
            <a:r>
              <a:rPr lang="fi-FI" sz="2800" dirty="0" smtClean="0"/>
              <a:t> </a:t>
            </a:r>
          </a:p>
          <a:p>
            <a:endParaRPr lang="fi-FI"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4"/>
          <p:cNvSpPr>
            <a:spLocks noGrp="1" noChangeArrowheads="1"/>
          </p:cNvSpPr>
          <p:nvPr>
            <p:ph type="title"/>
          </p:nvPr>
        </p:nvSpPr>
        <p:spPr/>
        <p:txBody>
          <a:bodyPr/>
          <a:lstStyle/>
          <a:p>
            <a:pPr eaLnBrk="1" hangingPunct="1"/>
            <a:endParaRPr lang="fi-FI" dirty="0" smtClean="0"/>
          </a:p>
        </p:txBody>
      </p:sp>
      <p:grpSp>
        <p:nvGrpSpPr>
          <p:cNvPr id="47107" name="Group 5"/>
          <p:cNvGrpSpPr>
            <a:grpSpLocks noChangeAspect="1"/>
          </p:cNvGrpSpPr>
          <p:nvPr/>
        </p:nvGrpSpPr>
        <p:grpSpPr bwMode="auto">
          <a:xfrm>
            <a:off x="268288" y="188640"/>
            <a:ext cx="8537575" cy="6408711"/>
            <a:chOff x="2355" y="3166"/>
            <a:chExt cx="7200" cy="4403"/>
          </a:xfrm>
        </p:grpSpPr>
        <p:sp>
          <p:nvSpPr>
            <p:cNvPr id="47114" name="AutoShape 6"/>
            <p:cNvSpPr>
              <a:spLocks noChangeAspect="1" noChangeArrowheads="1"/>
            </p:cNvSpPr>
            <p:nvPr/>
          </p:nvSpPr>
          <p:spPr bwMode="auto">
            <a:xfrm>
              <a:off x="2355" y="4044"/>
              <a:ext cx="7200" cy="3525"/>
            </a:xfrm>
            <a:prstGeom prst="rect">
              <a:avLst/>
            </a:prstGeom>
            <a:noFill/>
            <a:ln w="9525">
              <a:noFill/>
              <a:miter lim="800000"/>
              <a:headEnd/>
              <a:tailEnd/>
            </a:ln>
          </p:spPr>
          <p:txBody>
            <a:bodyPr/>
            <a:lstStyle/>
            <a:p>
              <a:endParaRPr lang="fi-FI"/>
            </a:p>
          </p:txBody>
        </p:sp>
        <p:sp>
          <p:nvSpPr>
            <p:cNvPr id="47115" name="Text Box 7"/>
            <p:cNvSpPr txBox="1">
              <a:spLocks noChangeArrowheads="1"/>
            </p:cNvSpPr>
            <p:nvPr/>
          </p:nvSpPr>
          <p:spPr bwMode="auto">
            <a:xfrm>
              <a:off x="4489" y="3166"/>
              <a:ext cx="2465" cy="774"/>
            </a:xfrm>
            <a:prstGeom prst="rect">
              <a:avLst/>
            </a:prstGeom>
            <a:solidFill>
              <a:srgbClr val="FFCC99"/>
            </a:solidFill>
            <a:ln w="9525">
              <a:solidFill>
                <a:srgbClr val="000000"/>
              </a:solidFill>
              <a:miter lim="800000"/>
              <a:headEnd/>
              <a:tailEnd/>
            </a:ln>
          </p:spPr>
          <p:txBody>
            <a:bodyPr/>
            <a:lstStyle/>
            <a:p>
              <a:r>
                <a:rPr lang="fi-FI" sz="2400" dirty="0"/>
                <a:t>          </a:t>
              </a:r>
              <a:r>
                <a:rPr lang="fi-FI" sz="3200" dirty="0" smtClean="0"/>
                <a:t>VERI</a:t>
              </a:r>
              <a:endParaRPr lang="fi-FI" sz="3200" dirty="0"/>
            </a:p>
          </p:txBody>
        </p:sp>
        <p:sp>
          <p:nvSpPr>
            <p:cNvPr id="47116" name="Text Box 8"/>
            <p:cNvSpPr txBox="1">
              <a:spLocks noChangeArrowheads="1"/>
            </p:cNvSpPr>
            <p:nvPr/>
          </p:nvSpPr>
          <p:spPr bwMode="auto">
            <a:xfrm>
              <a:off x="2494" y="4264"/>
              <a:ext cx="3283" cy="639"/>
            </a:xfrm>
            <a:prstGeom prst="rect">
              <a:avLst/>
            </a:prstGeom>
            <a:solidFill>
              <a:srgbClr val="FFCC99"/>
            </a:solidFill>
            <a:ln w="9525">
              <a:solidFill>
                <a:srgbClr val="000000"/>
              </a:solidFill>
              <a:miter lim="800000"/>
              <a:headEnd/>
              <a:tailEnd/>
            </a:ln>
          </p:spPr>
          <p:txBody>
            <a:bodyPr/>
            <a:lstStyle/>
            <a:p>
              <a:r>
                <a:rPr lang="fi-FI" sz="3200" dirty="0" smtClean="0"/>
                <a:t>SOLUOSA</a:t>
              </a:r>
              <a:endParaRPr lang="fi-FI" sz="3200" dirty="0"/>
            </a:p>
          </p:txBody>
        </p:sp>
        <p:sp>
          <p:nvSpPr>
            <p:cNvPr id="47117" name="Text Box 9"/>
            <p:cNvSpPr txBox="1">
              <a:spLocks noChangeArrowheads="1"/>
            </p:cNvSpPr>
            <p:nvPr/>
          </p:nvSpPr>
          <p:spPr bwMode="auto">
            <a:xfrm>
              <a:off x="6472" y="4264"/>
              <a:ext cx="2768" cy="639"/>
            </a:xfrm>
            <a:prstGeom prst="rect">
              <a:avLst/>
            </a:prstGeom>
            <a:solidFill>
              <a:srgbClr val="FFCC99"/>
            </a:solidFill>
            <a:ln w="9525">
              <a:solidFill>
                <a:srgbClr val="000000"/>
              </a:solidFill>
              <a:miter lim="800000"/>
              <a:headEnd/>
              <a:tailEnd/>
            </a:ln>
          </p:spPr>
          <p:txBody>
            <a:bodyPr/>
            <a:lstStyle/>
            <a:p>
              <a:r>
                <a:rPr lang="fi-FI" sz="3200" dirty="0"/>
                <a:t>PLASMA </a:t>
              </a:r>
            </a:p>
          </p:txBody>
        </p:sp>
        <p:sp>
          <p:nvSpPr>
            <p:cNvPr id="47118" name="Text Box 10"/>
            <p:cNvSpPr txBox="1">
              <a:spLocks noChangeArrowheads="1"/>
            </p:cNvSpPr>
            <p:nvPr/>
          </p:nvSpPr>
          <p:spPr bwMode="auto">
            <a:xfrm>
              <a:off x="2402" y="5318"/>
              <a:ext cx="1112" cy="384"/>
            </a:xfrm>
            <a:prstGeom prst="rect">
              <a:avLst/>
            </a:prstGeom>
            <a:solidFill>
              <a:srgbClr val="FFFFFF"/>
            </a:solidFill>
            <a:ln w="9525">
              <a:solidFill>
                <a:srgbClr val="000000"/>
              </a:solidFill>
              <a:miter lim="800000"/>
              <a:headEnd/>
              <a:tailEnd/>
            </a:ln>
          </p:spPr>
          <p:txBody>
            <a:bodyPr/>
            <a:lstStyle/>
            <a:p>
              <a:r>
                <a:rPr lang="fi-FI" sz="1400" dirty="0" smtClean="0"/>
                <a:t>PUNASOLUT</a:t>
              </a:r>
              <a:endParaRPr lang="fi-FI" sz="1400" dirty="0"/>
            </a:p>
            <a:p>
              <a:endParaRPr lang="fi-FI" dirty="0"/>
            </a:p>
          </p:txBody>
        </p:sp>
        <p:sp>
          <p:nvSpPr>
            <p:cNvPr id="47119" name="Text Box 11"/>
            <p:cNvSpPr txBox="1">
              <a:spLocks noChangeArrowheads="1"/>
            </p:cNvSpPr>
            <p:nvPr/>
          </p:nvSpPr>
          <p:spPr bwMode="auto">
            <a:xfrm>
              <a:off x="3555" y="5318"/>
              <a:ext cx="1154" cy="451"/>
            </a:xfrm>
            <a:prstGeom prst="rect">
              <a:avLst/>
            </a:prstGeom>
            <a:solidFill>
              <a:srgbClr val="FFFFFF"/>
            </a:solidFill>
            <a:ln w="9525">
              <a:solidFill>
                <a:srgbClr val="000000"/>
              </a:solidFill>
              <a:miter lim="800000"/>
              <a:headEnd/>
              <a:tailEnd/>
            </a:ln>
          </p:spPr>
          <p:txBody>
            <a:bodyPr/>
            <a:lstStyle/>
            <a:p>
              <a:r>
                <a:rPr lang="fi-FI" sz="1400" dirty="0" smtClean="0"/>
                <a:t>VALKOSOLUT</a:t>
              </a:r>
              <a:endParaRPr lang="fi-FI" sz="1400" dirty="0"/>
            </a:p>
          </p:txBody>
        </p:sp>
        <p:sp>
          <p:nvSpPr>
            <p:cNvPr id="47120" name="Text Box 12"/>
            <p:cNvSpPr txBox="1">
              <a:spLocks noChangeArrowheads="1"/>
            </p:cNvSpPr>
            <p:nvPr/>
          </p:nvSpPr>
          <p:spPr bwMode="auto">
            <a:xfrm>
              <a:off x="4780" y="5318"/>
              <a:ext cx="1265" cy="451"/>
            </a:xfrm>
            <a:prstGeom prst="rect">
              <a:avLst/>
            </a:prstGeom>
            <a:solidFill>
              <a:srgbClr val="FFFFFF"/>
            </a:solidFill>
            <a:ln w="9525">
              <a:solidFill>
                <a:srgbClr val="000000"/>
              </a:solidFill>
              <a:miter lim="800000"/>
              <a:headEnd/>
              <a:tailEnd/>
            </a:ln>
          </p:spPr>
          <p:txBody>
            <a:bodyPr/>
            <a:lstStyle/>
            <a:p>
              <a:r>
                <a:rPr lang="fi-FI" sz="1400" dirty="0"/>
                <a:t>VERI-</a:t>
              </a:r>
            </a:p>
            <a:p>
              <a:r>
                <a:rPr lang="fi-FI" sz="1400" dirty="0"/>
                <a:t>HIUTALEET</a:t>
              </a:r>
            </a:p>
          </p:txBody>
        </p:sp>
        <p:sp>
          <p:nvSpPr>
            <p:cNvPr id="47121" name="Text Box 13"/>
            <p:cNvSpPr txBox="1">
              <a:spLocks noChangeArrowheads="1"/>
            </p:cNvSpPr>
            <p:nvPr/>
          </p:nvSpPr>
          <p:spPr bwMode="auto">
            <a:xfrm>
              <a:off x="6531" y="5297"/>
              <a:ext cx="829" cy="683"/>
            </a:xfrm>
            <a:prstGeom prst="rect">
              <a:avLst/>
            </a:prstGeom>
            <a:solidFill>
              <a:srgbClr val="FFFFFF"/>
            </a:solidFill>
            <a:ln w="9525">
              <a:solidFill>
                <a:srgbClr val="000000"/>
              </a:solidFill>
              <a:miter lim="800000"/>
              <a:headEnd/>
              <a:tailEnd/>
            </a:ln>
          </p:spPr>
          <p:txBody>
            <a:bodyPr/>
            <a:lstStyle/>
            <a:p>
              <a:r>
                <a:rPr lang="fi-FI" sz="1600" dirty="0"/>
                <a:t>VESI</a:t>
              </a:r>
            </a:p>
          </p:txBody>
        </p:sp>
        <p:sp>
          <p:nvSpPr>
            <p:cNvPr id="47122" name="Text Box 14"/>
            <p:cNvSpPr txBox="1">
              <a:spLocks noChangeArrowheads="1"/>
            </p:cNvSpPr>
            <p:nvPr/>
          </p:nvSpPr>
          <p:spPr bwMode="auto">
            <a:xfrm>
              <a:off x="7424" y="5318"/>
              <a:ext cx="990" cy="713"/>
            </a:xfrm>
            <a:prstGeom prst="rect">
              <a:avLst/>
            </a:prstGeom>
            <a:solidFill>
              <a:srgbClr val="FFFFFF"/>
            </a:solidFill>
            <a:ln w="9525">
              <a:solidFill>
                <a:srgbClr val="000000"/>
              </a:solidFill>
              <a:miter lim="800000"/>
              <a:headEnd/>
              <a:tailEnd/>
            </a:ln>
          </p:spPr>
          <p:txBody>
            <a:bodyPr/>
            <a:lstStyle/>
            <a:p>
              <a:r>
                <a:rPr lang="fi-FI" sz="1600" dirty="0" smtClean="0"/>
                <a:t>VALKUAISAINEET</a:t>
              </a:r>
              <a:endParaRPr lang="fi-FI" sz="1600" dirty="0"/>
            </a:p>
          </p:txBody>
        </p:sp>
        <p:sp>
          <p:nvSpPr>
            <p:cNvPr id="47123" name="Text Box 15"/>
            <p:cNvSpPr txBox="1">
              <a:spLocks noChangeArrowheads="1"/>
            </p:cNvSpPr>
            <p:nvPr/>
          </p:nvSpPr>
          <p:spPr bwMode="auto">
            <a:xfrm>
              <a:off x="8422" y="5318"/>
              <a:ext cx="963" cy="683"/>
            </a:xfrm>
            <a:prstGeom prst="rect">
              <a:avLst/>
            </a:prstGeom>
            <a:solidFill>
              <a:srgbClr val="FFFFFF"/>
            </a:solidFill>
            <a:ln w="9525">
              <a:solidFill>
                <a:srgbClr val="000000"/>
              </a:solidFill>
              <a:miter lim="800000"/>
              <a:headEnd/>
              <a:tailEnd/>
            </a:ln>
          </p:spPr>
          <p:txBody>
            <a:bodyPr/>
            <a:lstStyle/>
            <a:p>
              <a:r>
                <a:rPr lang="fi-FI" sz="1400" dirty="0"/>
                <a:t>MUUT </a:t>
              </a:r>
              <a:br>
                <a:rPr lang="fi-FI" sz="1400" dirty="0"/>
              </a:br>
              <a:r>
                <a:rPr lang="fi-FI" sz="1400" dirty="0"/>
                <a:t>AINEKSET</a:t>
              </a:r>
            </a:p>
          </p:txBody>
        </p:sp>
        <p:sp>
          <p:nvSpPr>
            <p:cNvPr id="47124" name="Line 16"/>
            <p:cNvSpPr>
              <a:spLocks noChangeShapeType="1"/>
            </p:cNvSpPr>
            <p:nvPr/>
          </p:nvSpPr>
          <p:spPr bwMode="auto">
            <a:xfrm flipH="1">
              <a:off x="4399" y="3940"/>
              <a:ext cx="1020" cy="324"/>
            </a:xfrm>
            <a:prstGeom prst="line">
              <a:avLst/>
            </a:prstGeom>
            <a:noFill/>
            <a:ln w="9525">
              <a:solidFill>
                <a:srgbClr val="000000"/>
              </a:solidFill>
              <a:round/>
              <a:headEnd/>
              <a:tailEnd/>
            </a:ln>
          </p:spPr>
          <p:txBody>
            <a:bodyPr/>
            <a:lstStyle/>
            <a:p>
              <a:endParaRPr lang="fi-FI"/>
            </a:p>
          </p:txBody>
        </p:sp>
        <p:sp>
          <p:nvSpPr>
            <p:cNvPr id="47125" name="Line 17"/>
            <p:cNvSpPr>
              <a:spLocks noChangeShapeType="1"/>
            </p:cNvSpPr>
            <p:nvPr/>
          </p:nvSpPr>
          <p:spPr bwMode="auto">
            <a:xfrm>
              <a:off x="6237" y="3940"/>
              <a:ext cx="1658" cy="324"/>
            </a:xfrm>
            <a:prstGeom prst="line">
              <a:avLst/>
            </a:prstGeom>
            <a:noFill/>
            <a:ln w="9525">
              <a:solidFill>
                <a:srgbClr val="000000"/>
              </a:solidFill>
              <a:round/>
              <a:headEnd/>
              <a:tailEnd/>
            </a:ln>
          </p:spPr>
          <p:txBody>
            <a:bodyPr/>
            <a:lstStyle/>
            <a:p>
              <a:endParaRPr lang="fi-FI"/>
            </a:p>
          </p:txBody>
        </p:sp>
        <p:sp>
          <p:nvSpPr>
            <p:cNvPr id="47126" name="Line 18"/>
            <p:cNvSpPr>
              <a:spLocks noChangeShapeType="1"/>
            </p:cNvSpPr>
            <p:nvPr/>
          </p:nvSpPr>
          <p:spPr bwMode="auto">
            <a:xfrm flipH="1">
              <a:off x="3110" y="4903"/>
              <a:ext cx="1009" cy="415"/>
            </a:xfrm>
            <a:prstGeom prst="line">
              <a:avLst/>
            </a:prstGeom>
            <a:noFill/>
            <a:ln w="9525">
              <a:solidFill>
                <a:srgbClr val="000000"/>
              </a:solidFill>
              <a:round/>
              <a:headEnd/>
              <a:tailEnd/>
            </a:ln>
          </p:spPr>
          <p:txBody>
            <a:bodyPr/>
            <a:lstStyle/>
            <a:p>
              <a:endParaRPr lang="fi-FI"/>
            </a:p>
          </p:txBody>
        </p:sp>
        <p:sp>
          <p:nvSpPr>
            <p:cNvPr id="47127" name="Line 19"/>
            <p:cNvSpPr>
              <a:spLocks noChangeShapeType="1"/>
            </p:cNvSpPr>
            <p:nvPr/>
          </p:nvSpPr>
          <p:spPr bwMode="auto">
            <a:xfrm>
              <a:off x="4119" y="4903"/>
              <a:ext cx="0" cy="415"/>
            </a:xfrm>
            <a:prstGeom prst="line">
              <a:avLst/>
            </a:prstGeom>
            <a:noFill/>
            <a:ln w="9525">
              <a:solidFill>
                <a:srgbClr val="000000"/>
              </a:solidFill>
              <a:round/>
              <a:headEnd/>
              <a:tailEnd/>
            </a:ln>
          </p:spPr>
          <p:txBody>
            <a:bodyPr/>
            <a:lstStyle/>
            <a:p>
              <a:endParaRPr lang="fi-FI"/>
            </a:p>
          </p:txBody>
        </p:sp>
        <p:sp>
          <p:nvSpPr>
            <p:cNvPr id="47128" name="Line 20"/>
            <p:cNvSpPr>
              <a:spLocks noChangeShapeType="1"/>
            </p:cNvSpPr>
            <p:nvPr/>
          </p:nvSpPr>
          <p:spPr bwMode="auto">
            <a:xfrm>
              <a:off x="4119" y="4903"/>
              <a:ext cx="1143" cy="415"/>
            </a:xfrm>
            <a:prstGeom prst="line">
              <a:avLst/>
            </a:prstGeom>
            <a:noFill/>
            <a:ln w="9525">
              <a:solidFill>
                <a:srgbClr val="000000"/>
              </a:solidFill>
              <a:round/>
              <a:headEnd/>
              <a:tailEnd/>
            </a:ln>
          </p:spPr>
          <p:txBody>
            <a:bodyPr/>
            <a:lstStyle/>
            <a:p>
              <a:endParaRPr lang="fi-FI"/>
            </a:p>
          </p:txBody>
        </p:sp>
        <p:sp>
          <p:nvSpPr>
            <p:cNvPr id="47129" name="Line 21"/>
            <p:cNvSpPr>
              <a:spLocks noChangeShapeType="1"/>
            </p:cNvSpPr>
            <p:nvPr/>
          </p:nvSpPr>
          <p:spPr bwMode="auto">
            <a:xfrm flipH="1">
              <a:off x="6875" y="4903"/>
              <a:ext cx="1020" cy="415"/>
            </a:xfrm>
            <a:prstGeom prst="line">
              <a:avLst/>
            </a:prstGeom>
            <a:noFill/>
            <a:ln w="9525">
              <a:solidFill>
                <a:srgbClr val="000000"/>
              </a:solidFill>
              <a:round/>
              <a:headEnd/>
              <a:tailEnd/>
            </a:ln>
          </p:spPr>
          <p:txBody>
            <a:bodyPr/>
            <a:lstStyle/>
            <a:p>
              <a:endParaRPr lang="fi-FI"/>
            </a:p>
          </p:txBody>
        </p:sp>
        <p:sp>
          <p:nvSpPr>
            <p:cNvPr id="47130" name="Line 22"/>
            <p:cNvSpPr>
              <a:spLocks noChangeShapeType="1"/>
            </p:cNvSpPr>
            <p:nvPr/>
          </p:nvSpPr>
          <p:spPr bwMode="auto">
            <a:xfrm>
              <a:off x="7895" y="4903"/>
              <a:ext cx="0" cy="415"/>
            </a:xfrm>
            <a:prstGeom prst="line">
              <a:avLst/>
            </a:prstGeom>
            <a:noFill/>
            <a:ln w="9525">
              <a:solidFill>
                <a:srgbClr val="000000"/>
              </a:solidFill>
              <a:round/>
              <a:headEnd/>
              <a:tailEnd/>
            </a:ln>
          </p:spPr>
          <p:txBody>
            <a:bodyPr/>
            <a:lstStyle/>
            <a:p>
              <a:endParaRPr lang="fi-FI"/>
            </a:p>
          </p:txBody>
        </p:sp>
        <p:sp>
          <p:nvSpPr>
            <p:cNvPr id="47131" name="Line 23"/>
            <p:cNvSpPr>
              <a:spLocks noChangeShapeType="1"/>
            </p:cNvSpPr>
            <p:nvPr/>
          </p:nvSpPr>
          <p:spPr bwMode="auto">
            <a:xfrm>
              <a:off x="7895" y="4903"/>
              <a:ext cx="975" cy="415"/>
            </a:xfrm>
            <a:prstGeom prst="line">
              <a:avLst/>
            </a:prstGeom>
            <a:noFill/>
            <a:ln w="9525">
              <a:solidFill>
                <a:srgbClr val="000000"/>
              </a:solidFill>
              <a:round/>
              <a:headEnd/>
              <a:tailEnd/>
            </a:ln>
          </p:spPr>
          <p:txBody>
            <a:bodyPr/>
            <a:lstStyle/>
            <a:p>
              <a:endParaRPr lang="fi-FI"/>
            </a:p>
          </p:txBody>
        </p:sp>
        <p:sp>
          <p:nvSpPr>
            <p:cNvPr id="47132" name="Text Box 24"/>
            <p:cNvSpPr txBox="1">
              <a:spLocks noChangeArrowheads="1"/>
            </p:cNvSpPr>
            <p:nvPr/>
          </p:nvSpPr>
          <p:spPr bwMode="auto">
            <a:xfrm>
              <a:off x="3760" y="6201"/>
              <a:ext cx="796" cy="631"/>
            </a:xfrm>
            <a:prstGeom prst="rect">
              <a:avLst/>
            </a:prstGeom>
            <a:solidFill>
              <a:srgbClr val="FFFFFF"/>
            </a:solidFill>
            <a:ln w="9525">
              <a:solidFill>
                <a:srgbClr val="000000"/>
              </a:solidFill>
              <a:miter lim="800000"/>
              <a:headEnd/>
              <a:tailEnd/>
            </a:ln>
          </p:spPr>
          <p:txBody>
            <a:bodyPr/>
            <a:lstStyle/>
            <a:p>
              <a:endParaRPr lang="fi-FI" sz="1400" dirty="0" smtClean="0"/>
            </a:p>
            <a:p>
              <a:r>
                <a:rPr lang="fi-FI" sz="1400" dirty="0" smtClean="0"/>
                <a:t>LYMFO-SYYTIT</a:t>
              </a:r>
              <a:endParaRPr lang="fi-FI" sz="1400" dirty="0"/>
            </a:p>
          </p:txBody>
        </p:sp>
        <p:sp>
          <p:nvSpPr>
            <p:cNvPr id="47133" name="Text Box 25"/>
            <p:cNvSpPr txBox="1">
              <a:spLocks noChangeArrowheads="1"/>
            </p:cNvSpPr>
            <p:nvPr/>
          </p:nvSpPr>
          <p:spPr bwMode="auto">
            <a:xfrm>
              <a:off x="4892" y="6369"/>
              <a:ext cx="885" cy="717"/>
            </a:xfrm>
            <a:prstGeom prst="rect">
              <a:avLst/>
            </a:prstGeom>
            <a:solidFill>
              <a:srgbClr val="FFFFFF"/>
            </a:solidFill>
            <a:ln w="9525">
              <a:solidFill>
                <a:srgbClr val="000000"/>
              </a:solidFill>
              <a:miter lim="800000"/>
              <a:headEnd/>
              <a:tailEnd/>
            </a:ln>
          </p:spPr>
          <p:txBody>
            <a:bodyPr/>
            <a:lstStyle/>
            <a:p>
              <a:r>
                <a:rPr lang="fi-FI" sz="1400" dirty="0"/>
                <a:t>MONO-SYYTIT</a:t>
              </a:r>
            </a:p>
          </p:txBody>
        </p:sp>
        <p:sp>
          <p:nvSpPr>
            <p:cNvPr id="47134" name="Line 26"/>
            <p:cNvSpPr>
              <a:spLocks noChangeShapeType="1"/>
            </p:cNvSpPr>
            <p:nvPr/>
          </p:nvSpPr>
          <p:spPr bwMode="auto">
            <a:xfrm flipH="1">
              <a:off x="3245" y="6001"/>
              <a:ext cx="874" cy="368"/>
            </a:xfrm>
            <a:prstGeom prst="line">
              <a:avLst/>
            </a:prstGeom>
            <a:noFill/>
            <a:ln w="9525">
              <a:solidFill>
                <a:srgbClr val="000000"/>
              </a:solidFill>
              <a:round/>
              <a:headEnd/>
              <a:tailEnd/>
            </a:ln>
          </p:spPr>
          <p:txBody>
            <a:bodyPr/>
            <a:lstStyle/>
            <a:p>
              <a:endParaRPr lang="fi-FI"/>
            </a:p>
          </p:txBody>
        </p:sp>
        <p:sp>
          <p:nvSpPr>
            <p:cNvPr id="47135" name="Line 27"/>
            <p:cNvSpPr>
              <a:spLocks noChangeShapeType="1"/>
            </p:cNvSpPr>
            <p:nvPr/>
          </p:nvSpPr>
          <p:spPr bwMode="auto">
            <a:xfrm>
              <a:off x="4119" y="6001"/>
              <a:ext cx="0" cy="200"/>
            </a:xfrm>
            <a:prstGeom prst="line">
              <a:avLst/>
            </a:prstGeom>
            <a:noFill/>
            <a:ln w="9525">
              <a:solidFill>
                <a:srgbClr val="000000"/>
              </a:solidFill>
              <a:round/>
              <a:headEnd/>
              <a:tailEnd/>
            </a:ln>
          </p:spPr>
          <p:txBody>
            <a:bodyPr/>
            <a:lstStyle/>
            <a:p>
              <a:endParaRPr lang="fi-FI"/>
            </a:p>
          </p:txBody>
        </p:sp>
        <p:sp>
          <p:nvSpPr>
            <p:cNvPr id="47136" name="Line 28"/>
            <p:cNvSpPr>
              <a:spLocks noChangeShapeType="1"/>
            </p:cNvSpPr>
            <p:nvPr/>
          </p:nvSpPr>
          <p:spPr bwMode="auto">
            <a:xfrm>
              <a:off x="4119" y="6001"/>
              <a:ext cx="1300" cy="368"/>
            </a:xfrm>
            <a:prstGeom prst="line">
              <a:avLst/>
            </a:prstGeom>
            <a:noFill/>
            <a:ln w="9525">
              <a:solidFill>
                <a:srgbClr val="000000"/>
              </a:solidFill>
              <a:round/>
              <a:headEnd/>
              <a:tailEnd/>
            </a:ln>
          </p:spPr>
          <p:txBody>
            <a:bodyPr/>
            <a:lstStyle/>
            <a:p>
              <a:endParaRPr lang="fi-FI"/>
            </a:p>
          </p:txBody>
        </p:sp>
        <p:sp>
          <p:nvSpPr>
            <p:cNvPr id="47137" name="Text Box 29"/>
            <p:cNvSpPr txBox="1">
              <a:spLocks noChangeArrowheads="1"/>
            </p:cNvSpPr>
            <p:nvPr/>
          </p:nvSpPr>
          <p:spPr bwMode="auto">
            <a:xfrm>
              <a:off x="6472" y="6369"/>
              <a:ext cx="952" cy="717"/>
            </a:xfrm>
            <a:prstGeom prst="rect">
              <a:avLst/>
            </a:prstGeom>
            <a:solidFill>
              <a:srgbClr val="FFFFFF"/>
            </a:solidFill>
            <a:ln w="9525">
              <a:solidFill>
                <a:srgbClr val="000000"/>
              </a:solidFill>
              <a:miter lim="800000"/>
              <a:headEnd/>
              <a:tailEnd/>
            </a:ln>
          </p:spPr>
          <p:txBody>
            <a:bodyPr/>
            <a:lstStyle/>
            <a:p>
              <a:r>
                <a:rPr lang="fi-FI" sz="1400" dirty="0"/>
                <a:t>ALBUMIINI</a:t>
              </a:r>
            </a:p>
          </p:txBody>
        </p:sp>
        <p:sp>
          <p:nvSpPr>
            <p:cNvPr id="47138" name="Text Box 30"/>
            <p:cNvSpPr txBox="1">
              <a:spLocks noChangeArrowheads="1"/>
            </p:cNvSpPr>
            <p:nvPr/>
          </p:nvSpPr>
          <p:spPr bwMode="auto">
            <a:xfrm>
              <a:off x="7424" y="6369"/>
              <a:ext cx="998" cy="717"/>
            </a:xfrm>
            <a:prstGeom prst="rect">
              <a:avLst/>
            </a:prstGeom>
            <a:solidFill>
              <a:srgbClr val="FFFFFF"/>
            </a:solidFill>
            <a:ln w="9525">
              <a:solidFill>
                <a:srgbClr val="000000"/>
              </a:solidFill>
              <a:miter lim="800000"/>
              <a:headEnd/>
              <a:tailEnd/>
            </a:ln>
          </p:spPr>
          <p:txBody>
            <a:bodyPr/>
            <a:lstStyle/>
            <a:p>
              <a:r>
                <a:rPr lang="fi-FI" sz="1400" dirty="0"/>
                <a:t>GLOBULIINI</a:t>
              </a:r>
            </a:p>
          </p:txBody>
        </p:sp>
        <p:sp>
          <p:nvSpPr>
            <p:cNvPr id="47139" name="Text Box 31"/>
            <p:cNvSpPr txBox="1">
              <a:spLocks noChangeArrowheads="1"/>
            </p:cNvSpPr>
            <p:nvPr/>
          </p:nvSpPr>
          <p:spPr bwMode="auto">
            <a:xfrm>
              <a:off x="8422" y="6369"/>
              <a:ext cx="874" cy="717"/>
            </a:xfrm>
            <a:prstGeom prst="rect">
              <a:avLst/>
            </a:prstGeom>
            <a:solidFill>
              <a:srgbClr val="FFFFFF"/>
            </a:solidFill>
            <a:ln w="9525">
              <a:solidFill>
                <a:srgbClr val="000000"/>
              </a:solidFill>
              <a:miter lim="800000"/>
              <a:headEnd/>
              <a:tailEnd/>
            </a:ln>
          </p:spPr>
          <p:txBody>
            <a:bodyPr/>
            <a:lstStyle/>
            <a:p>
              <a:r>
                <a:rPr lang="fi-FI" sz="1400" dirty="0"/>
                <a:t>FIBRI-NOGEENI</a:t>
              </a:r>
            </a:p>
          </p:txBody>
        </p:sp>
        <p:sp>
          <p:nvSpPr>
            <p:cNvPr id="47140" name="Line 32"/>
            <p:cNvSpPr>
              <a:spLocks noChangeShapeType="1"/>
            </p:cNvSpPr>
            <p:nvPr/>
          </p:nvSpPr>
          <p:spPr bwMode="auto">
            <a:xfrm flipH="1">
              <a:off x="7021" y="6001"/>
              <a:ext cx="773" cy="368"/>
            </a:xfrm>
            <a:prstGeom prst="line">
              <a:avLst/>
            </a:prstGeom>
            <a:noFill/>
            <a:ln w="9525">
              <a:solidFill>
                <a:srgbClr val="000000"/>
              </a:solidFill>
              <a:round/>
              <a:headEnd/>
              <a:tailEnd/>
            </a:ln>
          </p:spPr>
          <p:txBody>
            <a:bodyPr/>
            <a:lstStyle/>
            <a:p>
              <a:endParaRPr lang="fi-FI"/>
            </a:p>
          </p:txBody>
        </p:sp>
        <p:sp>
          <p:nvSpPr>
            <p:cNvPr id="47141" name="Line 33"/>
            <p:cNvSpPr>
              <a:spLocks noChangeShapeType="1"/>
            </p:cNvSpPr>
            <p:nvPr/>
          </p:nvSpPr>
          <p:spPr bwMode="auto">
            <a:xfrm>
              <a:off x="7794" y="6001"/>
              <a:ext cx="0" cy="368"/>
            </a:xfrm>
            <a:prstGeom prst="line">
              <a:avLst/>
            </a:prstGeom>
            <a:noFill/>
            <a:ln w="9525">
              <a:solidFill>
                <a:srgbClr val="000000"/>
              </a:solidFill>
              <a:round/>
              <a:headEnd/>
              <a:tailEnd/>
            </a:ln>
          </p:spPr>
          <p:txBody>
            <a:bodyPr/>
            <a:lstStyle/>
            <a:p>
              <a:endParaRPr lang="fi-FI"/>
            </a:p>
          </p:txBody>
        </p:sp>
        <p:sp>
          <p:nvSpPr>
            <p:cNvPr id="47142" name="Line 34"/>
            <p:cNvSpPr>
              <a:spLocks noChangeShapeType="1"/>
            </p:cNvSpPr>
            <p:nvPr/>
          </p:nvSpPr>
          <p:spPr bwMode="auto">
            <a:xfrm>
              <a:off x="7794" y="6001"/>
              <a:ext cx="930" cy="368"/>
            </a:xfrm>
            <a:prstGeom prst="line">
              <a:avLst/>
            </a:prstGeom>
            <a:noFill/>
            <a:ln w="9525">
              <a:solidFill>
                <a:srgbClr val="000000"/>
              </a:solidFill>
              <a:round/>
              <a:headEnd/>
              <a:tailEnd/>
            </a:ln>
          </p:spPr>
          <p:txBody>
            <a:bodyPr/>
            <a:lstStyle/>
            <a:p>
              <a:endParaRPr lang="fi-FI"/>
            </a:p>
          </p:txBody>
        </p:sp>
      </p:grpSp>
      <p:sp>
        <p:nvSpPr>
          <p:cNvPr id="47108" name="Rectangle 65"/>
          <p:cNvSpPr>
            <a:spLocks noChangeArrowheads="1"/>
          </p:cNvSpPr>
          <p:nvPr/>
        </p:nvSpPr>
        <p:spPr bwMode="auto">
          <a:xfrm>
            <a:off x="323529" y="4572001"/>
            <a:ext cx="1512168" cy="441176"/>
          </a:xfrm>
          <a:prstGeom prst="rect">
            <a:avLst/>
          </a:prstGeom>
          <a:solidFill>
            <a:schemeClr val="bg1"/>
          </a:solidFill>
          <a:ln w="9525">
            <a:solidFill>
              <a:schemeClr val="tx1"/>
            </a:solidFill>
            <a:miter lim="800000"/>
            <a:headEnd/>
            <a:tailEnd/>
          </a:ln>
        </p:spPr>
        <p:txBody>
          <a:bodyPr wrap="none" anchor="ctr"/>
          <a:lstStyle/>
          <a:p>
            <a:pPr algn="ctr"/>
            <a:r>
              <a:rPr lang="fi-FI" sz="1400" dirty="0" smtClean="0"/>
              <a:t>GRANULOSYYTIT</a:t>
            </a:r>
            <a:endParaRPr lang="fi-FI" sz="1400" dirty="0"/>
          </a:p>
        </p:txBody>
      </p:sp>
      <p:sp>
        <p:nvSpPr>
          <p:cNvPr id="47109" name="Text Box 68"/>
          <p:cNvSpPr txBox="1">
            <a:spLocks noChangeArrowheads="1"/>
          </p:cNvSpPr>
          <p:nvPr/>
        </p:nvSpPr>
        <p:spPr bwMode="auto">
          <a:xfrm>
            <a:off x="1042988" y="5681663"/>
            <a:ext cx="1584325" cy="366712"/>
          </a:xfrm>
          <a:prstGeom prst="rect">
            <a:avLst/>
          </a:prstGeom>
          <a:noFill/>
          <a:ln w="9525">
            <a:noFill/>
            <a:miter lim="800000"/>
            <a:headEnd/>
            <a:tailEnd/>
          </a:ln>
        </p:spPr>
        <p:txBody>
          <a:bodyPr>
            <a:spAutoFit/>
          </a:bodyPr>
          <a:lstStyle/>
          <a:p>
            <a:endParaRPr lang="fi-FI"/>
          </a:p>
        </p:txBody>
      </p:sp>
      <p:sp>
        <p:nvSpPr>
          <p:cNvPr id="47110" name="Text Box 69"/>
          <p:cNvSpPr txBox="1">
            <a:spLocks noChangeArrowheads="1"/>
          </p:cNvSpPr>
          <p:nvPr/>
        </p:nvSpPr>
        <p:spPr bwMode="auto">
          <a:xfrm>
            <a:off x="897934" y="5516565"/>
            <a:ext cx="1964329" cy="830997"/>
          </a:xfrm>
          <a:prstGeom prst="rect">
            <a:avLst/>
          </a:prstGeom>
          <a:noFill/>
          <a:ln w="9525">
            <a:noFill/>
            <a:miter lim="800000"/>
            <a:headEnd/>
            <a:tailEnd/>
          </a:ln>
        </p:spPr>
        <p:txBody>
          <a:bodyPr wrap="square">
            <a:spAutoFit/>
          </a:bodyPr>
          <a:lstStyle/>
          <a:p>
            <a:r>
              <a:rPr lang="fi-FI" sz="1600" dirty="0" err="1" smtClean="0"/>
              <a:t>neutrofiilit</a:t>
            </a:r>
            <a:endParaRPr lang="fi-FI" sz="1600" dirty="0"/>
          </a:p>
          <a:p>
            <a:r>
              <a:rPr lang="fi-FI" sz="1600" dirty="0" err="1"/>
              <a:t>eosinofiilit</a:t>
            </a:r>
            <a:endParaRPr lang="fi-FI" sz="1600" dirty="0"/>
          </a:p>
          <a:p>
            <a:r>
              <a:rPr lang="fi-FI" sz="1600" dirty="0" err="1"/>
              <a:t>basofiilit</a:t>
            </a:r>
            <a:endParaRPr lang="fi-FI" sz="1600" dirty="0"/>
          </a:p>
        </p:txBody>
      </p:sp>
      <p:sp>
        <p:nvSpPr>
          <p:cNvPr id="47111" name="Line 70"/>
          <p:cNvSpPr>
            <a:spLocks noChangeShapeType="1"/>
          </p:cNvSpPr>
          <p:nvPr/>
        </p:nvSpPr>
        <p:spPr bwMode="auto">
          <a:xfrm>
            <a:off x="1315341" y="5052352"/>
            <a:ext cx="8286" cy="425035"/>
          </a:xfrm>
          <a:prstGeom prst="line">
            <a:avLst/>
          </a:prstGeom>
          <a:noFill/>
          <a:ln w="9525">
            <a:solidFill>
              <a:schemeClr val="tx1"/>
            </a:solidFill>
            <a:round/>
            <a:headEnd/>
            <a:tailEnd type="triangle" w="med" len="med"/>
          </a:ln>
        </p:spPr>
        <p:txBody>
          <a:bodyPr/>
          <a:lstStyle/>
          <a:p>
            <a:endParaRPr lang="fi-FI"/>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pPr eaLnBrk="1" hangingPunct="1"/>
            <a:r>
              <a:rPr lang="fi-FI" smtClean="0"/>
              <a:t>Veren koostumuksesta ja tehtävistä</a:t>
            </a:r>
          </a:p>
        </p:txBody>
      </p:sp>
      <p:sp>
        <p:nvSpPr>
          <p:cNvPr id="48131" name="Rectangle 3"/>
          <p:cNvSpPr>
            <a:spLocks noGrp="1" noChangeArrowheads="1"/>
          </p:cNvSpPr>
          <p:nvPr>
            <p:ph idx="1"/>
          </p:nvPr>
        </p:nvSpPr>
        <p:spPr/>
        <p:txBody>
          <a:bodyPr>
            <a:normAutofit fontScale="92500"/>
          </a:bodyPr>
          <a:lstStyle/>
          <a:p>
            <a:pPr eaLnBrk="1" hangingPunct="1"/>
            <a:r>
              <a:rPr lang="fi-FI" sz="2800" dirty="0" smtClean="0"/>
              <a:t>AIKUISESSA ihmisessä on 4 -5 l verta</a:t>
            </a:r>
          </a:p>
          <a:p>
            <a:pPr eaLnBrk="1" hangingPunct="1"/>
            <a:r>
              <a:rPr lang="fi-FI" sz="2800" dirty="0" smtClean="0"/>
              <a:t>veri on kudos, jonka soluväliaine on juoksevaa</a:t>
            </a:r>
          </a:p>
          <a:p>
            <a:pPr eaLnBrk="1" hangingPunct="1"/>
            <a:r>
              <a:rPr lang="fi-FI" sz="2800" dirty="0" smtClean="0"/>
              <a:t>se kulkee sydämen pumppaamana valtimoita pitkin kaikkialle elimistöön</a:t>
            </a:r>
          </a:p>
          <a:p>
            <a:pPr eaLnBrk="1" hangingPunct="1"/>
            <a:r>
              <a:rPr lang="fi-FI" sz="2800" dirty="0" smtClean="0"/>
              <a:t>veren mukana elimistön eri osissa kulkevat ravintoaineet, kuona-aineet, suolat ja hormonit sekä lämpö</a:t>
            </a:r>
          </a:p>
          <a:p>
            <a:pPr eaLnBrk="1" hangingPunct="1"/>
            <a:r>
              <a:rPr lang="fi-FI" sz="2800" dirty="0" smtClean="0"/>
              <a:t>veri on hiussuonten seinämän läpi vuorovaikutuksessa kudosnesteen kanssa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fi-FI" smtClean="0"/>
              <a:t>Punasolut</a:t>
            </a:r>
          </a:p>
        </p:txBody>
      </p:sp>
      <p:sp>
        <p:nvSpPr>
          <p:cNvPr id="49155" name="Rectangle 3"/>
          <p:cNvSpPr>
            <a:spLocks noGrp="1" noChangeArrowheads="1"/>
          </p:cNvSpPr>
          <p:nvPr>
            <p:ph idx="1"/>
          </p:nvPr>
        </p:nvSpPr>
        <p:spPr/>
        <p:txBody>
          <a:bodyPr>
            <a:normAutofit/>
          </a:bodyPr>
          <a:lstStyle/>
          <a:p>
            <a:pPr eaLnBrk="1" hangingPunct="1">
              <a:lnSpc>
                <a:spcPct val="80000"/>
              </a:lnSpc>
            </a:pPr>
            <a:r>
              <a:rPr lang="fi-FI" sz="2800" dirty="0" smtClean="0"/>
              <a:t>suurin osa verisoluista on </a:t>
            </a:r>
            <a:r>
              <a:rPr lang="fi-FI" sz="2800" dirty="0" err="1" smtClean="0"/>
              <a:t>erytrosyyttejä</a:t>
            </a:r>
            <a:r>
              <a:rPr lang="fi-FI" sz="2800" dirty="0" smtClean="0"/>
              <a:t> (punasoluja, joiden tehtävänä on kuljettaa happea kudossoluille.</a:t>
            </a:r>
          </a:p>
          <a:p>
            <a:pPr eaLnBrk="1" hangingPunct="1">
              <a:lnSpc>
                <a:spcPct val="80000"/>
              </a:lnSpc>
            </a:pPr>
            <a:r>
              <a:rPr lang="fi-FI" sz="2800" dirty="0" smtClean="0"/>
              <a:t>punasolujen pinnalla veriryhmätekijöitä</a:t>
            </a:r>
          </a:p>
          <a:p>
            <a:pPr eaLnBrk="1" hangingPunct="1">
              <a:lnSpc>
                <a:spcPct val="80000"/>
              </a:lnSpc>
            </a:pPr>
            <a:r>
              <a:rPr lang="fi-FI" sz="2800" dirty="0" smtClean="0"/>
              <a:t>punasolut ovat noin 0.008 millimetrin läpimittaisia kiekkomaisia soluja.</a:t>
            </a:r>
          </a:p>
          <a:p>
            <a:pPr eaLnBrk="1" hangingPunct="1">
              <a:lnSpc>
                <a:spcPct val="80000"/>
              </a:lnSpc>
            </a:pPr>
            <a:r>
              <a:rPr lang="fi-FI" sz="2800" dirty="0" smtClean="0"/>
              <a:t>punasolut kuljettavat happea ja niissä onkin paljon hapenkuljetukseen osallistuvaa verenpunaa eli hemoglobiinia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eaLnBrk="1" hangingPunct="1"/>
            <a:r>
              <a:rPr lang="fi-FI" smtClean="0"/>
              <a:t>Punasolut</a:t>
            </a:r>
          </a:p>
        </p:txBody>
      </p:sp>
      <p:sp>
        <p:nvSpPr>
          <p:cNvPr id="50179" name="Rectangle 3"/>
          <p:cNvSpPr>
            <a:spLocks noGrp="1" noChangeArrowheads="1"/>
          </p:cNvSpPr>
          <p:nvPr>
            <p:ph idx="1"/>
          </p:nvPr>
        </p:nvSpPr>
        <p:spPr/>
        <p:txBody>
          <a:bodyPr/>
          <a:lstStyle/>
          <a:p>
            <a:pPr eaLnBrk="1" hangingPunct="1">
              <a:lnSpc>
                <a:spcPct val="80000"/>
              </a:lnSpc>
            </a:pPr>
            <a:r>
              <a:rPr lang="fi-FI" sz="2400" dirty="0" smtClean="0"/>
              <a:t>koska punasolut menettävät tumansa ne eivät voi lisääntyä</a:t>
            </a:r>
          </a:p>
          <a:p>
            <a:pPr eaLnBrk="1" hangingPunct="1">
              <a:lnSpc>
                <a:spcPct val="80000"/>
              </a:lnSpc>
            </a:pPr>
            <a:r>
              <a:rPr lang="fi-FI" sz="2400" dirty="0" smtClean="0"/>
              <a:t>punasolut elävät verenkierrossa keskimäärin neljä kuukautta jonka jälkeen ne tuhoutuvat</a:t>
            </a:r>
          </a:p>
          <a:p>
            <a:pPr eaLnBrk="1" hangingPunct="1">
              <a:lnSpc>
                <a:spcPct val="80000"/>
              </a:lnSpc>
            </a:pPr>
            <a:r>
              <a:rPr lang="fi-FI" sz="2400" dirty="0" smtClean="0"/>
              <a:t>maksan ja pernan syöjäsolut osallistuvat niiden tuhoamiseen</a:t>
            </a:r>
          </a:p>
          <a:p>
            <a:pPr eaLnBrk="1" hangingPunct="1">
              <a:lnSpc>
                <a:spcPct val="80000"/>
              </a:lnSpc>
            </a:pPr>
            <a:r>
              <a:rPr lang="fi-FI" sz="2400" dirty="0" smtClean="0"/>
              <a:t>Hb:n pilkkoutuessa osasta sen molekyyliä muodostuu keltaisenruskeaa </a:t>
            </a:r>
            <a:r>
              <a:rPr lang="fi-FI" sz="2400" i="1" dirty="0" err="1" smtClean="0"/>
              <a:t>bilirubiinia</a:t>
            </a:r>
            <a:r>
              <a:rPr lang="fi-FI" sz="2400" i="1" dirty="0" smtClean="0"/>
              <a:t> </a:t>
            </a:r>
            <a:r>
              <a:rPr lang="fi-FI" sz="2400" dirty="0" smtClean="0"/>
              <a:t>joka poistuu sappeen</a:t>
            </a:r>
          </a:p>
          <a:p>
            <a:pPr eaLnBrk="1" hangingPunct="1">
              <a:lnSpc>
                <a:spcPct val="80000"/>
              </a:lnSpc>
            </a:pPr>
            <a:r>
              <a:rPr lang="fi-FI" sz="2400" dirty="0" smtClean="0"/>
              <a:t>anemia on sairaus, jolloin veressä on vähän hemoglobiinia</a:t>
            </a:r>
          </a:p>
          <a:p>
            <a:pPr eaLnBrk="1" hangingPunct="1">
              <a:lnSpc>
                <a:spcPct val="80000"/>
              </a:lnSpc>
            </a:pPr>
            <a:endParaRPr lang="fi-FI"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fi-FI" smtClean="0"/>
              <a:t>Valkosolut</a:t>
            </a:r>
          </a:p>
        </p:txBody>
      </p:sp>
      <p:sp>
        <p:nvSpPr>
          <p:cNvPr id="51203" name="Rectangle 3"/>
          <p:cNvSpPr>
            <a:spLocks noGrp="1" noChangeArrowheads="1"/>
          </p:cNvSpPr>
          <p:nvPr>
            <p:ph idx="1"/>
          </p:nvPr>
        </p:nvSpPr>
        <p:spPr/>
        <p:txBody>
          <a:bodyPr>
            <a:normAutofit lnSpcReduction="10000"/>
          </a:bodyPr>
          <a:lstStyle/>
          <a:p>
            <a:pPr eaLnBrk="1" hangingPunct="1">
              <a:lnSpc>
                <a:spcPct val="90000"/>
              </a:lnSpc>
            </a:pPr>
            <a:r>
              <a:rPr lang="fi-FI" sz="2800" dirty="0" smtClean="0"/>
              <a:t>suojelevat elimistöä ulkoisia haittatekijöitä vastaan</a:t>
            </a:r>
          </a:p>
          <a:p>
            <a:pPr eaLnBrk="1" hangingPunct="1">
              <a:lnSpc>
                <a:spcPct val="90000"/>
              </a:lnSpc>
            </a:pPr>
            <a:r>
              <a:rPr lang="fi-FI" sz="2800" dirty="0" smtClean="0"/>
              <a:t>valkosoluja on noin 1 /1000 punasolujen määrästä</a:t>
            </a:r>
          </a:p>
          <a:p>
            <a:pPr eaLnBrk="1" hangingPunct="1">
              <a:lnSpc>
                <a:spcPct val="90000"/>
              </a:lnSpc>
              <a:buFont typeface="Wingdings" pitchFamily="2" charset="2"/>
              <a:buNone/>
            </a:pPr>
            <a:r>
              <a:rPr lang="fi-FI" sz="2800" u="sng" dirty="0" smtClean="0"/>
              <a:t>1. </a:t>
            </a:r>
            <a:r>
              <a:rPr lang="fi-FI" sz="2800" u="sng" dirty="0" err="1" smtClean="0"/>
              <a:t>granulosyyttejä</a:t>
            </a:r>
            <a:r>
              <a:rPr lang="fi-FI" sz="2800" dirty="0" smtClean="0"/>
              <a:t> eli jyvässoluja ovat: </a:t>
            </a:r>
          </a:p>
          <a:p>
            <a:pPr lvl="1" eaLnBrk="1" hangingPunct="1">
              <a:lnSpc>
                <a:spcPct val="90000"/>
              </a:lnSpc>
            </a:pPr>
            <a:r>
              <a:rPr lang="fi-FI" sz="2800" dirty="0" err="1" smtClean="0"/>
              <a:t>neutrofiilit</a:t>
            </a:r>
            <a:r>
              <a:rPr lang="fi-FI" sz="2800" dirty="0" smtClean="0"/>
              <a:t> eli </a:t>
            </a:r>
            <a:r>
              <a:rPr lang="fi-FI" sz="2800" dirty="0" err="1" smtClean="0"/>
              <a:t>monosyytit</a:t>
            </a:r>
            <a:r>
              <a:rPr lang="fi-FI" sz="2800" dirty="0" smtClean="0"/>
              <a:t>  - syöjäsoluja</a:t>
            </a:r>
          </a:p>
          <a:p>
            <a:pPr lvl="1" eaLnBrk="1" hangingPunct="1">
              <a:lnSpc>
                <a:spcPct val="90000"/>
              </a:lnSpc>
            </a:pPr>
            <a:r>
              <a:rPr lang="fi-FI" sz="2800" dirty="0" err="1" smtClean="0"/>
              <a:t>eosinofiilit</a:t>
            </a:r>
            <a:r>
              <a:rPr lang="fi-FI" sz="2800" dirty="0" smtClean="0"/>
              <a:t> viittaavat allergiaan</a:t>
            </a:r>
          </a:p>
          <a:p>
            <a:pPr lvl="1" eaLnBrk="1" hangingPunct="1">
              <a:lnSpc>
                <a:spcPct val="90000"/>
              </a:lnSpc>
            </a:pPr>
            <a:r>
              <a:rPr lang="fi-FI" sz="2800" dirty="0" err="1" smtClean="0"/>
              <a:t>basofiilit</a:t>
            </a:r>
            <a:r>
              <a:rPr lang="fi-FI" sz="2800" dirty="0" smtClean="0"/>
              <a:t> erittävät mm. allergisiin reaktioihin osallistuvaa histamiinia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pPr eaLnBrk="1" hangingPunct="1"/>
            <a:r>
              <a:rPr lang="fi-FI" smtClean="0"/>
              <a:t>Valkosolut </a:t>
            </a:r>
          </a:p>
        </p:txBody>
      </p:sp>
      <p:sp>
        <p:nvSpPr>
          <p:cNvPr id="52227" name="Rectangle 3"/>
          <p:cNvSpPr>
            <a:spLocks noGrp="1" noChangeArrowheads="1"/>
          </p:cNvSpPr>
          <p:nvPr>
            <p:ph idx="1"/>
          </p:nvPr>
        </p:nvSpPr>
        <p:spPr/>
        <p:txBody>
          <a:bodyPr/>
          <a:lstStyle/>
          <a:p>
            <a:pPr eaLnBrk="1" hangingPunct="1">
              <a:lnSpc>
                <a:spcPct val="90000"/>
              </a:lnSpc>
            </a:pPr>
            <a:r>
              <a:rPr lang="fi-FI" sz="2800" u="sng" dirty="0" smtClean="0"/>
              <a:t>2. imusolut</a:t>
            </a:r>
            <a:r>
              <a:rPr lang="fi-FI" sz="2800" dirty="0" smtClean="0"/>
              <a:t> eli lymfosyytit osallistuvat immuniteettireaktioihin</a:t>
            </a:r>
          </a:p>
          <a:p>
            <a:pPr eaLnBrk="1" hangingPunct="1">
              <a:lnSpc>
                <a:spcPct val="90000"/>
              </a:lnSpc>
            </a:pPr>
            <a:r>
              <a:rPr lang="fi-FI" sz="2800" dirty="0" smtClean="0"/>
              <a:t>kun on sairastanut jonkin tartuntataudin voi saada B ja T imusolujen ansiosta elinikäisen immuniteetin tiettyä sairautta vastaan</a:t>
            </a:r>
          </a:p>
          <a:p>
            <a:pPr eaLnBrk="1" hangingPunct="1">
              <a:lnSpc>
                <a:spcPct val="90000"/>
              </a:lnSpc>
            </a:pPr>
            <a:r>
              <a:rPr lang="fi-FI" sz="2800" dirty="0" smtClean="0"/>
              <a:t>3. </a:t>
            </a:r>
            <a:r>
              <a:rPr lang="fi-FI" sz="2800" dirty="0" err="1" smtClean="0"/>
              <a:t>monosyyttejä</a:t>
            </a:r>
            <a:r>
              <a:rPr lang="fi-FI" sz="2800" dirty="0" smtClean="0"/>
              <a:t> on vähiten, ne ovat veren suuria syöjäsoluja - mutta ne pystyvät tuhoamaan noin viisinkertaisen määrän bakteereja ennen tuhoutumistaan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pPr eaLnBrk="1" hangingPunct="1"/>
            <a:r>
              <a:rPr lang="fi-FI" smtClean="0"/>
              <a:t>Verihiutaleet eli trombosyytit</a:t>
            </a:r>
          </a:p>
        </p:txBody>
      </p:sp>
      <p:sp>
        <p:nvSpPr>
          <p:cNvPr id="53251" name="Rectangle 3"/>
          <p:cNvSpPr>
            <a:spLocks noGrp="1" noChangeArrowheads="1"/>
          </p:cNvSpPr>
          <p:nvPr>
            <p:ph idx="1"/>
          </p:nvPr>
        </p:nvSpPr>
        <p:spPr/>
        <p:txBody>
          <a:bodyPr/>
          <a:lstStyle/>
          <a:p>
            <a:pPr eaLnBrk="1" hangingPunct="1"/>
            <a:r>
              <a:rPr lang="fi-FI" sz="2800" dirty="0" smtClean="0"/>
              <a:t>ovat luuytimen jättisolujen pilkkoutuessa syntyneitä, punasoluja paljon pienempiä tumattomia kiekkomaisia soluja </a:t>
            </a:r>
          </a:p>
          <a:p>
            <a:pPr eaLnBrk="1" hangingPunct="1"/>
            <a:r>
              <a:rPr lang="fi-FI" sz="2800" dirty="0" smtClean="0"/>
              <a:t>torjuvat tehokkaasti verenvuotoja takertumalla toisiinsa ja muodostamalla näin paikan vuotokohtaan verisuonen seinämään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eaLnBrk="1" hangingPunct="1"/>
            <a:r>
              <a:rPr lang="fi-FI" smtClean="0"/>
              <a:t>Veren hyytyminen</a:t>
            </a:r>
          </a:p>
        </p:txBody>
      </p:sp>
      <p:sp>
        <p:nvSpPr>
          <p:cNvPr id="54275" name="Rectangle 3"/>
          <p:cNvSpPr>
            <a:spLocks noGrp="1" noChangeArrowheads="1"/>
          </p:cNvSpPr>
          <p:nvPr>
            <p:ph idx="1"/>
          </p:nvPr>
        </p:nvSpPr>
        <p:spPr/>
        <p:txBody>
          <a:bodyPr>
            <a:normAutofit fontScale="92500" lnSpcReduction="10000"/>
          </a:bodyPr>
          <a:lstStyle/>
          <a:p>
            <a:pPr eaLnBrk="1" hangingPunct="1">
              <a:lnSpc>
                <a:spcPct val="90000"/>
              </a:lnSpc>
            </a:pPr>
            <a:r>
              <a:rPr lang="fi-FI" sz="2800" dirty="0" smtClean="0"/>
              <a:t>suurehko vuoto umpeutuu hyytymistekijöiden avulla</a:t>
            </a:r>
          </a:p>
          <a:p>
            <a:pPr lvl="1" eaLnBrk="1" hangingPunct="1">
              <a:lnSpc>
                <a:spcPct val="90000"/>
              </a:lnSpc>
            </a:pPr>
            <a:r>
              <a:rPr lang="fi-FI" sz="2800" dirty="0" smtClean="0"/>
              <a:t>erilaisia entsyymejä</a:t>
            </a:r>
          </a:p>
          <a:p>
            <a:pPr lvl="1" eaLnBrk="1" hangingPunct="1">
              <a:lnSpc>
                <a:spcPct val="90000"/>
              </a:lnSpc>
            </a:pPr>
            <a:r>
              <a:rPr lang="fi-FI" sz="2800" dirty="0" smtClean="0"/>
              <a:t>veren kalsiumia</a:t>
            </a:r>
          </a:p>
          <a:p>
            <a:pPr eaLnBrk="1" hangingPunct="1">
              <a:lnSpc>
                <a:spcPct val="90000"/>
              </a:lnSpc>
            </a:pPr>
            <a:r>
              <a:rPr lang="fi-FI" sz="2800" dirty="0" smtClean="0"/>
              <a:t>näiden vaikutuksesta plasman liukoinen </a:t>
            </a:r>
            <a:r>
              <a:rPr lang="fi-FI" sz="2800" dirty="0" err="1" smtClean="0"/>
              <a:t>fibrinogeeni</a:t>
            </a:r>
            <a:r>
              <a:rPr lang="fi-FI" sz="2800" dirty="0" smtClean="0"/>
              <a:t> – proteiini muuttuu liukenemattomaksi fibriiniksi ja saostuu säievyyhdeksi, johon joutuu mukaan myös veren soluja ---- &gt; muodostuu hyytymä</a:t>
            </a:r>
          </a:p>
          <a:p>
            <a:pPr eaLnBrk="1" hangingPunct="1">
              <a:lnSpc>
                <a:spcPct val="90000"/>
              </a:lnSpc>
            </a:pPr>
            <a:r>
              <a:rPr lang="fi-FI" sz="2800" dirty="0" smtClean="0"/>
              <a:t>entsyymi, joka saa aikaan </a:t>
            </a:r>
            <a:r>
              <a:rPr lang="fi-FI" sz="2800" dirty="0" err="1" smtClean="0"/>
              <a:t>fibrinogeenin</a:t>
            </a:r>
            <a:r>
              <a:rPr lang="fi-FI" sz="2800" dirty="0" smtClean="0"/>
              <a:t> muuttumisen fibriiniksi on nimeltään trombiini</a:t>
            </a:r>
            <a:endParaRPr lang="fi-FI"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pPr eaLnBrk="1" hangingPunct="1"/>
            <a:r>
              <a:rPr lang="fi-FI" dirty="0" smtClean="0"/>
              <a:t>Verestä voidaan tutkia mm.</a:t>
            </a:r>
          </a:p>
        </p:txBody>
      </p:sp>
      <p:sp>
        <p:nvSpPr>
          <p:cNvPr id="56323" name="Rectangle 3"/>
          <p:cNvSpPr>
            <a:spLocks noGrp="1" noChangeArrowheads="1"/>
          </p:cNvSpPr>
          <p:nvPr>
            <p:ph idx="1"/>
          </p:nvPr>
        </p:nvSpPr>
        <p:spPr/>
        <p:txBody>
          <a:bodyPr/>
          <a:lstStyle/>
          <a:p>
            <a:pPr eaLnBrk="1" hangingPunct="1"/>
            <a:r>
              <a:rPr lang="fi-FI" sz="2800" dirty="0" smtClean="0"/>
              <a:t>pieni verenkuva eli perusverenkuva (PVK) </a:t>
            </a:r>
          </a:p>
          <a:p>
            <a:pPr eaLnBrk="1" hangingPunct="1"/>
            <a:r>
              <a:rPr lang="fi-FI" sz="2800" dirty="0" smtClean="0"/>
              <a:t>täydellinen verenkuva (TVK) </a:t>
            </a:r>
          </a:p>
          <a:p>
            <a:pPr eaLnBrk="1" hangingPunct="1"/>
            <a:r>
              <a:rPr lang="fi-FI" sz="2800" dirty="0" smtClean="0"/>
              <a:t>senkka eli lasko</a:t>
            </a:r>
          </a:p>
          <a:p>
            <a:pPr eaLnBrk="1" hangingPunct="1"/>
            <a:r>
              <a:rPr lang="fi-FI" sz="2800" dirty="0" smtClean="0"/>
              <a:t>veriryhmätekijät</a:t>
            </a:r>
          </a:p>
          <a:p>
            <a:pPr eaLnBrk="1" hangingPunct="1"/>
            <a:r>
              <a:rPr lang="fi-FI" sz="2800" dirty="0" smtClean="0"/>
              <a:t>ERILAISIA sairauksia: anemia, leukemia, tukokset eli trombit, tulehduksia ym.</a:t>
            </a:r>
          </a:p>
          <a:p>
            <a:pPr eaLnBrk="1" hangingPunct="1">
              <a:buNone/>
            </a:pPr>
            <a:endParaRPr lang="fi-FI"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Solut ja kudokset</a:t>
            </a:r>
            <a:endParaRPr lang="fi-FI" dirty="0"/>
          </a:p>
        </p:txBody>
      </p:sp>
      <p:sp>
        <p:nvSpPr>
          <p:cNvPr id="3" name="Sisällön paikkamerkki 2"/>
          <p:cNvSpPr>
            <a:spLocks noGrp="1"/>
          </p:cNvSpPr>
          <p:nvPr>
            <p:ph idx="1"/>
          </p:nvPr>
        </p:nvSpPr>
        <p:spPr/>
        <p:txBody>
          <a:bodyPr>
            <a:normAutofit lnSpcReduction="10000"/>
          </a:bodyPr>
          <a:lstStyle/>
          <a:p>
            <a:pPr eaLnBrk="1" hangingPunct="1">
              <a:lnSpc>
                <a:spcPct val="90000"/>
              </a:lnSpc>
            </a:pPr>
            <a:endParaRPr lang="fi-FI" sz="2800" dirty="0" smtClean="0"/>
          </a:p>
          <a:p>
            <a:pPr eaLnBrk="1" hangingPunct="1">
              <a:lnSpc>
                <a:spcPct val="90000"/>
              </a:lnSpc>
            </a:pPr>
            <a:r>
              <a:rPr lang="fi-FI" sz="2800" dirty="0" smtClean="0"/>
              <a:t>Ihmisen elimistö koostuu soluista ja soluväliaineesta</a:t>
            </a:r>
          </a:p>
          <a:p>
            <a:pPr eaLnBrk="1" hangingPunct="1">
              <a:lnSpc>
                <a:spcPct val="90000"/>
              </a:lnSpc>
            </a:pPr>
            <a:r>
              <a:rPr lang="fi-FI" sz="2800" dirty="0" smtClean="0"/>
              <a:t>Solu koostuu pääasiassa vedestä jota on 80 % , solun kuivapainosta on noin 10 % rasva-aineita (lipidejä), 80% valkuaisaineita (proteiineja) sekä muutama prosentti hiilihydraatteja ja nukleiinihappoja. </a:t>
            </a:r>
          </a:p>
          <a:p>
            <a:pPr eaLnBrk="1" hangingPunct="1">
              <a:lnSpc>
                <a:spcPct val="90000"/>
              </a:lnSpc>
            </a:pPr>
            <a:r>
              <a:rPr lang="fi-FI" sz="2800" dirty="0" smtClean="0"/>
              <a:t>Solut erikoistuvat sikiökaudella eri toimintoihin</a:t>
            </a:r>
          </a:p>
          <a:p>
            <a:endParaRPr lang="fi-FI"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eaLnBrk="1" hangingPunct="1"/>
            <a:r>
              <a:rPr lang="fi-FI" smtClean="0"/>
              <a:t>Verenkierto, sydän</a:t>
            </a:r>
          </a:p>
        </p:txBody>
      </p:sp>
      <p:pic>
        <p:nvPicPr>
          <p:cNvPr id="57347" name="Picture 4" descr="elimet kuva jossa sydän 001"/>
          <p:cNvPicPr>
            <a:picLocks noGrp="1" noChangeAspect="1" noChangeArrowheads="1"/>
          </p:cNvPicPr>
          <p:nvPr>
            <p:ph sz="half" idx="1"/>
          </p:nvPr>
        </p:nvPicPr>
        <p:blipFill>
          <a:blip r:embed="rId3" cstate="print"/>
          <a:srcRect/>
          <a:stretch>
            <a:fillRect/>
          </a:stretch>
        </p:blipFill>
        <p:spPr>
          <a:xfrm>
            <a:off x="571500" y="1500188"/>
            <a:ext cx="3371850" cy="3671887"/>
          </a:xfrm>
          <a:noFill/>
        </p:spPr>
      </p:pic>
      <p:sp>
        <p:nvSpPr>
          <p:cNvPr id="57348" name="Rectangle 6"/>
          <p:cNvSpPr>
            <a:spLocks noGrp="1" noChangeArrowheads="1"/>
          </p:cNvSpPr>
          <p:nvPr>
            <p:ph sz="half" idx="2"/>
          </p:nvPr>
        </p:nvSpPr>
        <p:spPr>
          <a:xfrm>
            <a:off x="4632325" y="980728"/>
            <a:ext cx="4041775" cy="5400599"/>
          </a:xfrm>
        </p:spPr>
        <p:txBody>
          <a:bodyPr>
            <a:normAutofit lnSpcReduction="10000"/>
          </a:bodyPr>
          <a:lstStyle/>
          <a:p>
            <a:pPr eaLnBrk="1" hangingPunct="1"/>
            <a:r>
              <a:rPr lang="fi-FI" sz="2400" dirty="0" smtClean="0"/>
              <a:t>sydän (</a:t>
            </a:r>
            <a:r>
              <a:rPr lang="fi-FI" sz="2400" dirty="0" err="1" smtClean="0"/>
              <a:t>cor</a:t>
            </a:r>
            <a:r>
              <a:rPr lang="fi-FI" sz="2400" dirty="0" smtClean="0"/>
              <a:t>)</a:t>
            </a:r>
          </a:p>
          <a:p>
            <a:pPr eaLnBrk="1" hangingPunct="1"/>
            <a:r>
              <a:rPr lang="fi-FI" sz="2400" dirty="0" smtClean="0"/>
              <a:t>tarkastele anatomista sydäntä</a:t>
            </a:r>
          </a:p>
          <a:p>
            <a:pPr eaLnBrk="1" hangingPunct="1"/>
            <a:r>
              <a:rPr lang="fi-FI" sz="2400" dirty="0" smtClean="0"/>
              <a:t>300 -350 g painoinen elin</a:t>
            </a:r>
          </a:p>
          <a:p>
            <a:pPr eaLnBrk="1" hangingPunct="1"/>
            <a:r>
              <a:rPr lang="fi-FI" sz="2400" dirty="0" smtClean="0"/>
              <a:t>oikea eteinen, oikea kammio</a:t>
            </a:r>
          </a:p>
          <a:p>
            <a:pPr eaLnBrk="1" hangingPunct="1"/>
            <a:r>
              <a:rPr lang="fi-FI" sz="2400" dirty="0" smtClean="0"/>
              <a:t>vasen eteinen, vasen kammio</a:t>
            </a:r>
          </a:p>
          <a:p>
            <a:pPr eaLnBrk="1" hangingPunct="1"/>
            <a:r>
              <a:rPr lang="fi-FI" sz="2400" dirty="0" smtClean="0"/>
              <a:t>lähtevät valtimot; aortta, tuojasuonet laskimot (ylä- ja alaonttolaskimo)</a:t>
            </a:r>
          </a:p>
          <a:p>
            <a:pPr eaLnBrk="1" hangingPunct="1"/>
            <a:r>
              <a:rPr lang="fi-FI" sz="2400" dirty="0" smtClean="0"/>
              <a:t>läpät</a:t>
            </a:r>
          </a:p>
          <a:p>
            <a:pPr eaLnBrk="1" hangingPunct="1"/>
            <a:r>
              <a:rPr lang="fi-FI" sz="2400" dirty="0" smtClean="0"/>
              <a:t>sepelvaltimot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685800" y="116632"/>
            <a:ext cx="7772400" cy="1977344"/>
          </a:xfrm>
        </p:spPr>
        <p:txBody>
          <a:bodyPr/>
          <a:lstStyle/>
          <a:p>
            <a:pPr eaLnBrk="1" hangingPunct="1"/>
            <a:r>
              <a:rPr lang="fi-FI" dirty="0" err="1" smtClean="0"/>
              <a:t>Cor</a:t>
            </a:r>
            <a:r>
              <a:rPr lang="fi-FI" dirty="0" smtClean="0"/>
              <a:t> = sydän</a:t>
            </a:r>
          </a:p>
        </p:txBody>
      </p:sp>
      <p:sp>
        <p:nvSpPr>
          <p:cNvPr id="58371" name="Rectangle 3"/>
          <p:cNvSpPr>
            <a:spLocks noGrp="1" noChangeArrowheads="1"/>
          </p:cNvSpPr>
          <p:nvPr>
            <p:ph idx="1"/>
          </p:nvPr>
        </p:nvSpPr>
        <p:spPr>
          <a:xfrm>
            <a:off x="457200" y="1219200"/>
            <a:ext cx="8229600" cy="5210175"/>
          </a:xfrm>
        </p:spPr>
        <p:txBody>
          <a:bodyPr/>
          <a:lstStyle/>
          <a:p>
            <a:pPr eaLnBrk="1" hangingPunct="1">
              <a:lnSpc>
                <a:spcPct val="90000"/>
              </a:lnSpc>
            </a:pPr>
            <a:r>
              <a:rPr lang="fi-FI" sz="2800" dirty="0" smtClean="0"/>
              <a:t>sydän on ontto lihaspumppu, joka ylläpitää verenkiertoa</a:t>
            </a:r>
          </a:p>
          <a:p>
            <a:pPr eaLnBrk="1" hangingPunct="1">
              <a:lnSpc>
                <a:spcPct val="90000"/>
              </a:lnSpc>
            </a:pPr>
            <a:r>
              <a:rPr lang="fi-FI" sz="2800" dirty="0" smtClean="0"/>
              <a:t>siinä on vasen eteinen, vasen kammio ja oikea eteinen sekä oikea kammio</a:t>
            </a:r>
          </a:p>
          <a:p>
            <a:pPr eaLnBrk="1" hangingPunct="1">
              <a:lnSpc>
                <a:spcPct val="90000"/>
              </a:lnSpc>
            </a:pPr>
            <a:r>
              <a:rPr lang="fi-FI" sz="2800" dirty="0" smtClean="0"/>
              <a:t>eteisen ja kammion välissä on purjeläppä</a:t>
            </a:r>
          </a:p>
          <a:p>
            <a:pPr eaLnBrk="1" hangingPunct="1">
              <a:lnSpc>
                <a:spcPct val="90000"/>
              </a:lnSpc>
            </a:pPr>
            <a:r>
              <a:rPr lang="fi-FI" sz="2800" dirty="0" smtClean="0"/>
              <a:t>kammion ja suuren valtimona välissä taskuläppä</a:t>
            </a:r>
          </a:p>
          <a:p>
            <a:pPr eaLnBrk="1" hangingPunct="1">
              <a:lnSpc>
                <a:spcPct val="90000"/>
              </a:lnSpc>
            </a:pPr>
            <a:r>
              <a:rPr lang="fi-FI" sz="2800" dirty="0" smtClean="0"/>
              <a:t>sidekudoksinen sydänpussi (</a:t>
            </a:r>
            <a:r>
              <a:rPr lang="fi-FI" sz="2800" dirty="0" err="1" smtClean="0"/>
              <a:t>perikardium</a:t>
            </a:r>
            <a:r>
              <a:rPr lang="fi-FI" sz="2800" dirty="0" smtClean="0"/>
              <a:t>) ympäröi sydäntä</a:t>
            </a:r>
          </a:p>
          <a:p>
            <a:pPr eaLnBrk="1" hangingPunct="1">
              <a:lnSpc>
                <a:spcPct val="90000"/>
              </a:lnSpc>
            </a:pPr>
            <a:r>
              <a:rPr lang="fi-FI" sz="2800" dirty="0" smtClean="0"/>
              <a:t>sydänlihas (</a:t>
            </a:r>
            <a:r>
              <a:rPr lang="fi-FI" sz="2800" dirty="0" err="1" smtClean="0"/>
              <a:t>myokardium</a:t>
            </a:r>
            <a:r>
              <a:rPr lang="fi-FI" sz="2800" dirty="0" smtClean="0"/>
              <a:t>) on paksu ja vahva</a:t>
            </a:r>
          </a:p>
          <a:p>
            <a:pPr eaLnBrk="1" hangingPunct="1">
              <a:lnSpc>
                <a:spcPct val="90000"/>
              </a:lnSpc>
            </a:pPr>
            <a:r>
              <a:rPr lang="fi-FI" sz="2800" dirty="0" smtClean="0"/>
              <a:t>sydämen sisällä on sisäkalvo eli </a:t>
            </a:r>
            <a:r>
              <a:rPr lang="fi-FI" sz="2800" dirty="0" err="1" smtClean="0"/>
              <a:t>endokardium</a:t>
            </a:r>
            <a:r>
              <a:rPr lang="fi-FI" sz="2800" dirty="0" smtClean="0"/>
              <a:t> </a:t>
            </a:r>
          </a:p>
          <a:p>
            <a:pPr lvl="1" eaLnBrk="1" hangingPunct="1">
              <a:lnSpc>
                <a:spcPct val="90000"/>
              </a:lnSpc>
              <a:buFont typeface="Wingdings 3" pitchFamily="18" charset="2"/>
              <a:buNone/>
            </a:pPr>
            <a:endParaRPr lang="fi-FI"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lstStyle/>
          <a:p>
            <a:pPr eaLnBrk="1" hangingPunct="1"/>
            <a:r>
              <a:rPr lang="fi-FI" smtClean="0"/>
              <a:t>Läpät tarkemmin</a:t>
            </a:r>
          </a:p>
        </p:txBody>
      </p:sp>
      <p:sp>
        <p:nvSpPr>
          <p:cNvPr id="59395" name="Rectangle 3"/>
          <p:cNvSpPr>
            <a:spLocks noGrp="1" noChangeArrowheads="1"/>
          </p:cNvSpPr>
          <p:nvPr>
            <p:ph idx="1"/>
          </p:nvPr>
        </p:nvSpPr>
        <p:spPr/>
        <p:txBody>
          <a:bodyPr>
            <a:normAutofit fontScale="92500" lnSpcReduction="20000"/>
          </a:bodyPr>
          <a:lstStyle/>
          <a:p>
            <a:pPr eaLnBrk="1" hangingPunct="1">
              <a:lnSpc>
                <a:spcPct val="90000"/>
              </a:lnSpc>
            </a:pPr>
            <a:r>
              <a:rPr lang="fi-FI" sz="2400" smtClean="0"/>
              <a:t>läppien toiminta estää veren kulun väärään suuntaan</a:t>
            </a:r>
          </a:p>
          <a:p>
            <a:pPr eaLnBrk="1" hangingPunct="1">
              <a:lnSpc>
                <a:spcPct val="90000"/>
              </a:lnSpc>
            </a:pPr>
            <a:r>
              <a:rPr lang="fi-FI" sz="2400" smtClean="0"/>
              <a:t>suurten laskimoiden ja eteisten välillä ei ole läppiä</a:t>
            </a:r>
          </a:p>
          <a:p>
            <a:pPr eaLnBrk="1" hangingPunct="1">
              <a:lnSpc>
                <a:spcPct val="90000"/>
              </a:lnSpc>
            </a:pPr>
            <a:r>
              <a:rPr lang="fi-FI" sz="2400" smtClean="0"/>
              <a:t>vasemman eteisen ja- kammion välinen läppä on nimeltään </a:t>
            </a:r>
            <a:r>
              <a:rPr lang="fi-FI" sz="2400" i="1" smtClean="0"/>
              <a:t>hiippaläppä eli mitraaliläppä</a:t>
            </a:r>
            <a:r>
              <a:rPr lang="fi-FI" sz="2400" smtClean="0"/>
              <a:t>. Se on tyypillinen purjeläppä , jossa on kaksi purjemaista liuskaa</a:t>
            </a:r>
          </a:p>
          <a:p>
            <a:pPr eaLnBrk="1" hangingPunct="1">
              <a:lnSpc>
                <a:spcPct val="90000"/>
              </a:lnSpc>
            </a:pPr>
            <a:r>
              <a:rPr lang="fi-FI" sz="2400" smtClean="0"/>
              <a:t>oikean eteisen ja kammion välissä on </a:t>
            </a:r>
            <a:r>
              <a:rPr lang="fi-FI" sz="2400" i="1" smtClean="0"/>
              <a:t>oikea eteiskammioläppä eli trikuspidaaliläppä.</a:t>
            </a:r>
            <a:r>
              <a:rPr lang="fi-FI" sz="2400" smtClean="0"/>
              <a:t> Sekin on purjeläppä mutta siinä on kolme liuskaa</a:t>
            </a:r>
          </a:p>
          <a:p>
            <a:pPr eaLnBrk="1" hangingPunct="1">
              <a:lnSpc>
                <a:spcPct val="90000"/>
              </a:lnSpc>
            </a:pPr>
            <a:r>
              <a:rPr lang="fi-FI" sz="2400" smtClean="0"/>
              <a:t>vasemmasta kammiosta lähtevän aortan tyvessä on </a:t>
            </a:r>
            <a:r>
              <a:rPr lang="fi-FI" sz="2400" i="1" smtClean="0"/>
              <a:t>aorttaläppä</a:t>
            </a:r>
          </a:p>
          <a:p>
            <a:pPr eaLnBrk="1" hangingPunct="1">
              <a:lnSpc>
                <a:spcPct val="90000"/>
              </a:lnSpc>
            </a:pPr>
            <a:r>
              <a:rPr lang="fi-FI" sz="2400" smtClean="0"/>
              <a:t>oikeasta kammiosta lähtevänkeuhkovaltimorungon tyvessä on </a:t>
            </a:r>
            <a:r>
              <a:rPr lang="fi-FI" sz="2400" i="1" smtClean="0"/>
              <a:t>keuhkovaltimoläppä eli pulmonaaliläppä</a:t>
            </a:r>
          </a:p>
          <a:p>
            <a:pPr eaLnBrk="1" hangingPunct="1">
              <a:lnSpc>
                <a:spcPct val="90000"/>
              </a:lnSpc>
            </a:pPr>
            <a:endParaRPr lang="fi-FI" sz="2000" i="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marL="484632" eaLnBrk="1" fontAlgn="auto" hangingPunct="1">
              <a:spcAft>
                <a:spcPts val="0"/>
              </a:spcAft>
              <a:defRPr/>
            </a:pPr>
            <a:r>
              <a:rPr lang="fi-FI" smtClean="0">
                <a:solidFill>
                  <a:schemeClr val="accent1">
                    <a:tint val="83000"/>
                    <a:satMod val="150000"/>
                  </a:schemeClr>
                </a:solidFill>
              </a:rPr>
              <a:t>Verenkiertoelimistö</a:t>
            </a:r>
          </a:p>
        </p:txBody>
      </p:sp>
      <p:sp>
        <p:nvSpPr>
          <p:cNvPr id="60419" name="Rectangle 3"/>
          <p:cNvSpPr>
            <a:spLocks noGrp="1" noChangeArrowheads="1"/>
          </p:cNvSpPr>
          <p:nvPr>
            <p:ph idx="1"/>
          </p:nvPr>
        </p:nvSpPr>
        <p:spPr>
          <a:xfrm>
            <a:off x="457200" y="1882775"/>
            <a:ext cx="8229600" cy="4572000"/>
          </a:xfrm>
        </p:spPr>
        <p:txBody>
          <a:bodyPr/>
          <a:lstStyle/>
          <a:p>
            <a:pPr eaLnBrk="1" hangingPunct="1"/>
            <a:r>
              <a:rPr lang="fi-FI" sz="2800" dirty="0" smtClean="0"/>
              <a:t>Sydämen vasemmalta puolelta, eteisestä ja kammiosta, sydän pumppaa isoon verenkiertoon hapekasta verta aortan, valtimoiden, hiussuonten ja laskimoiden kautta koko kehoon palatakseen happensa luovuttaneena takaisin sydämen oikeaan eteiseen. </a:t>
            </a:r>
          </a:p>
          <a:p>
            <a:pPr eaLnBrk="1" hangingPunct="1"/>
            <a:r>
              <a:rPr lang="fi-FI" sz="2800" dirty="0" smtClean="0"/>
              <a:t>Oikeasta eteisestä oikean kammion kautta veri jatkaa pieneen eli keuhkoverenkiertoon.</a:t>
            </a:r>
          </a:p>
        </p:txBody>
      </p:sp>
      <p:sp>
        <p:nvSpPr>
          <p:cNvPr id="60420" name="Dian numeron paikkamerkki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AD6ADC0-FEF0-4A6B-B971-264BA1738711}" type="slidenum">
              <a:rPr lang="fi-FI" smtClean="0"/>
              <a:pPr/>
              <a:t>53</a:t>
            </a:fld>
            <a:endParaRPr lang="fi-FI"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130175"/>
          </a:xfrm>
        </p:spPr>
        <p:txBody>
          <a:bodyPr>
            <a:normAutofit fontScale="90000"/>
          </a:bodyPr>
          <a:lstStyle/>
          <a:p>
            <a:pPr marL="484632" eaLnBrk="1" fontAlgn="auto" hangingPunct="1">
              <a:spcAft>
                <a:spcPts val="0"/>
              </a:spcAft>
              <a:defRPr/>
            </a:pPr>
            <a:endParaRPr lang="fi-FI" sz="4000" smtClean="0">
              <a:solidFill>
                <a:schemeClr val="accent1">
                  <a:tint val="83000"/>
                  <a:satMod val="150000"/>
                </a:schemeClr>
              </a:solidFill>
            </a:endParaRPr>
          </a:p>
        </p:txBody>
      </p:sp>
      <p:sp>
        <p:nvSpPr>
          <p:cNvPr id="61443" name="Rectangle 3"/>
          <p:cNvSpPr>
            <a:spLocks noGrp="1" noChangeArrowheads="1"/>
          </p:cNvSpPr>
          <p:nvPr>
            <p:ph type="body" sz="half" idx="1"/>
          </p:nvPr>
        </p:nvSpPr>
        <p:spPr/>
        <p:txBody>
          <a:bodyPr>
            <a:normAutofit/>
          </a:bodyPr>
          <a:lstStyle/>
          <a:p>
            <a:pPr eaLnBrk="1" hangingPunct="1"/>
            <a:endParaRPr lang="fi-FI" sz="2800" smtClean="0"/>
          </a:p>
        </p:txBody>
      </p:sp>
      <p:sp>
        <p:nvSpPr>
          <p:cNvPr id="4101" name="Rectangle 4"/>
          <p:cNvSpPr>
            <a:spLocks noGrp="1" noChangeArrowheads="1"/>
          </p:cNvSpPr>
          <p:nvPr>
            <p:ph sz="half" idx="2"/>
          </p:nvPr>
        </p:nvSpPr>
        <p:spPr>
          <a:xfrm>
            <a:off x="4648200" y="476250"/>
            <a:ext cx="4038600" cy="5649913"/>
          </a:xfrm>
        </p:spPr>
        <p:txBody>
          <a:bodyPr>
            <a:normAutofit fontScale="92500" lnSpcReduction="20000"/>
          </a:bodyPr>
          <a:lstStyle/>
          <a:p>
            <a:pPr marL="448056" indent="-384048" eaLnBrk="1" fontAlgn="auto" hangingPunct="1">
              <a:spcAft>
                <a:spcPts val="0"/>
              </a:spcAft>
              <a:buFontTx/>
              <a:buNone/>
              <a:defRPr/>
            </a:pPr>
            <a:r>
              <a:rPr lang="fi-FI" sz="1800" smtClean="0"/>
              <a:t>	1. Oikea eteinen </a:t>
            </a:r>
          </a:p>
          <a:p>
            <a:pPr marL="448056" indent="-384048" eaLnBrk="1" fontAlgn="auto" hangingPunct="1">
              <a:spcAft>
                <a:spcPts val="0"/>
              </a:spcAft>
              <a:buFontTx/>
              <a:buNone/>
              <a:defRPr/>
            </a:pPr>
            <a:r>
              <a:rPr lang="fi-FI" sz="1800" smtClean="0"/>
              <a:t>	2. Vasen eteinen </a:t>
            </a:r>
          </a:p>
          <a:p>
            <a:pPr marL="448056" indent="-384048" eaLnBrk="1" fontAlgn="auto" hangingPunct="1">
              <a:spcAft>
                <a:spcPts val="0"/>
              </a:spcAft>
              <a:buFontTx/>
              <a:buNone/>
              <a:defRPr/>
            </a:pPr>
            <a:r>
              <a:rPr lang="fi-FI" sz="1800" smtClean="0"/>
              <a:t>	3. </a:t>
            </a:r>
            <a:r>
              <a:rPr lang="fi-FI" sz="1800" smtClean="0">
                <a:hlinkClick r:id="rId3" tooltip="Yläonttolaskimo"/>
              </a:rPr>
              <a:t>Yläonttolaskimo</a:t>
            </a:r>
            <a:r>
              <a:rPr lang="fi-FI" sz="1800" smtClean="0"/>
              <a:t> </a:t>
            </a:r>
          </a:p>
          <a:p>
            <a:pPr marL="448056" indent="-384048" eaLnBrk="1" fontAlgn="auto" hangingPunct="1">
              <a:spcAft>
                <a:spcPts val="0"/>
              </a:spcAft>
              <a:buFontTx/>
              <a:buNone/>
              <a:defRPr/>
            </a:pPr>
            <a:r>
              <a:rPr lang="fi-FI" sz="1800" smtClean="0"/>
              <a:t>	4. </a:t>
            </a:r>
            <a:r>
              <a:rPr lang="fi-FI" sz="1800" smtClean="0">
                <a:hlinkClick r:id="rId4" tooltip="Aortta"/>
              </a:rPr>
              <a:t>Aortta</a:t>
            </a:r>
            <a:r>
              <a:rPr lang="fi-FI" sz="1800" smtClean="0"/>
              <a:t> </a:t>
            </a:r>
          </a:p>
          <a:p>
            <a:pPr marL="448056" indent="-384048" eaLnBrk="1" fontAlgn="auto" hangingPunct="1">
              <a:spcAft>
                <a:spcPts val="0"/>
              </a:spcAft>
              <a:buFontTx/>
              <a:buNone/>
              <a:defRPr/>
            </a:pPr>
            <a:r>
              <a:rPr lang="fi-FI" sz="1800" smtClean="0"/>
              <a:t>	5. </a:t>
            </a:r>
            <a:r>
              <a:rPr lang="fi-FI" sz="1800" smtClean="0">
                <a:hlinkClick r:id="rId5" tooltip="Keuhkovaltimo"/>
              </a:rPr>
              <a:t>Keuhkovaltimo</a:t>
            </a:r>
            <a:r>
              <a:rPr lang="fi-FI" sz="1800" smtClean="0"/>
              <a:t> (keuhkovaltimorunko haarautuu oikeaksi ja vasemmaksi keuhkovaltimoksi) </a:t>
            </a:r>
          </a:p>
          <a:p>
            <a:pPr marL="448056" indent="-384048" eaLnBrk="1" fontAlgn="auto" hangingPunct="1">
              <a:spcAft>
                <a:spcPts val="0"/>
              </a:spcAft>
              <a:buFontTx/>
              <a:buNone/>
              <a:defRPr/>
            </a:pPr>
            <a:r>
              <a:rPr lang="fi-FI" sz="1800" smtClean="0"/>
              <a:t>	6. </a:t>
            </a:r>
            <a:r>
              <a:rPr lang="fi-FI" sz="1800" smtClean="0">
                <a:hlinkClick r:id="rId6" tooltip="Keuhkolaskimo"/>
              </a:rPr>
              <a:t>Keuhkolaskimo</a:t>
            </a:r>
            <a:r>
              <a:rPr lang="fi-FI" sz="1800" smtClean="0"/>
              <a:t> (molemmista keuhkoista tulee kaksi laskimoa) </a:t>
            </a:r>
          </a:p>
          <a:p>
            <a:pPr marL="448056" indent="-384048" eaLnBrk="1" fontAlgn="auto" hangingPunct="1">
              <a:spcAft>
                <a:spcPts val="0"/>
              </a:spcAft>
              <a:buFontTx/>
              <a:buNone/>
              <a:defRPr/>
            </a:pPr>
            <a:r>
              <a:rPr lang="fi-FI" sz="1800" smtClean="0"/>
              <a:t>	7. Hiippa- eli mitraaliläppä </a:t>
            </a:r>
          </a:p>
          <a:p>
            <a:pPr marL="448056" indent="-384048" eaLnBrk="1" fontAlgn="auto" hangingPunct="1">
              <a:spcAft>
                <a:spcPts val="0"/>
              </a:spcAft>
              <a:buFontTx/>
              <a:buNone/>
              <a:defRPr/>
            </a:pPr>
            <a:r>
              <a:rPr lang="fi-FI" sz="1800" smtClean="0"/>
              <a:t>	8. Aorttaläppä </a:t>
            </a:r>
          </a:p>
          <a:p>
            <a:pPr marL="448056" indent="-384048" eaLnBrk="1" fontAlgn="auto" hangingPunct="1">
              <a:spcAft>
                <a:spcPts val="0"/>
              </a:spcAft>
              <a:buFontTx/>
              <a:buNone/>
              <a:defRPr/>
            </a:pPr>
            <a:r>
              <a:rPr lang="fi-FI" sz="1800" smtClean="0"/>
              <a:t>	9. Vasen kammio </a:t>
            </a:r>
          </a:p>
          <a:p>
            <a:pPr marL="448056" indent="-384048" eaLnBrk="1" fontAlgn="auto" hangingPunct="1">
              <a:spcAft>
                <a:spcPts val="0"/>
              </a:spcAft>
              <a:buFontTx/>
              <a:buNone/>
              <a:defRPr/>
            </a:pPr>
            <a:r>
              <a:rPr lang="fi-FI" sz="1800" smtClean="0"/>
              <a:t>	10. Oikea kammio </a:t>
            </a:r>
          </a:p>
          <a:p>
            <a:pPr marL="448056" indent="-384048" eaLnBrk="1" fontAlgn="auto" hangingPunct="1">
              <a:spcAft>
                <a:spcPts val="0"/>
              </a:spcAft>
              <a:buFontTx/>
              <a:buNone/>
              <a:defRPr/>
            </a:pPr>
            <a:r>
              <a:rPr lang="fi-FI" sz="1800" smtClean="0"/>
              <a:t>	11. </a:t>
            </a:r>
            <a:r>
              <a:rPr lang="fi-FI" sz="1800" smtClean="0">
                <a:hlinkClick r:id="rId7" tooltip="Alaonttolaskimo"/>
              </a:rPr>
              <a:t>Alaonttolaskimo</a:t>
            </a:r>
            <a:r>
              <a:rPr lang="fi-FI" sz="1800" smtClean="0"/>
              <a:t> </a:t>
            </a:r>
          </a:p>
          <a:p>
            <a:pPr marL="448056" indent="-384048" eaLnBrk="1" fontAlgn="auto" hangingPunct="1">
              <a:spcAft>
                <a:spcPts val="0"/>
              </a:spcAft>
              <a:buFontTx/>
              <a:buNone/>
              <a:defRPr/>
            </a:pPr>
            <a:r>
              <a:rPr lang="fi-FI" sz="1800" smtClean="0"/>
              <a:t>	12. Kolmipurje- eli trikuspidaaliläppä </a:t>
            </a:r>
          </a:p>
          <a:p>
            <a:pPr marL="448056" indent="-384048" eaLnBrk="1" fontAlgn="auto" hangingPunct="1">
              <a:spcAft>
                <a:spcPts val="0"/>
              </a:spcAft>
              <a:buFontTx/>
              <a:buNone/>
              <a:defRPr/>
            </a:pPr>
            <a:r>
              <a:rPr lang="fi-FI" sz="1800" smtClean="0"/>
              <a:t>	13. Keuhkovaltimon läppä </a:t>
            </a:r>
          </a:p>
        </p:txBody>
      </p:sp>
      <p:sp>
        <p:nvSpPr>
          <p:cNvPr id="61445" name="Dian numeron paikkamerkki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CE68263-4BC3-4BEE-A130-3A9971AFE194}" type="slidenum">
              <a:rPr lang="fi-FI" smtClean="0"/>
              <a:pPr/>
              <a:t>54</a:t>
            </a:fld>
            <a:endParaRPr lang="fi-FI" smtClean="0"/>
          </a:p>
        </p:txBody>
      </p:sp>
      <p:pic>
        <p:nvPicPr>
          <p:cNvPr id="61446" name="Picture 5" descr="Kuva:Heart numlabels.svg">
            <a:hlinkClick r:id="rId8"/>
          </p:cNvPr>
          <p:cNvPicPr>
            <a:picLocks noChangeAspect="1" noChangeArrowheads="1"/>
          </p:cNvPicPr>
          <p:nvPr/>
        </p:nvPicPr>
        <p:blipFill>
          <a:blip r:embed="rId9" cstate="print"/>
          <a:srcRect/>
          <a:stretch>
            <a:fillRect/>
          </a:stretch>
        </p:blipFill>
        <p:spPr bwMode="auto">
          <a:xfrm>
            <a:off x="155575" y="46038"/>
            <a:ext cx="47244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68288"/>
            <a:ext cx="8229600" cy="1398587"/>
          </a:xfrm>
        </p:spPr>
        <p:txBody>
          <a:bodyPr/>
          <a:lstStyle/>
          <a:p>
            <a:pPr marL="484632" eaLnBrk="1" fontAlgn="auto" hangingPunct="1">
              <a:spcAft>
                <a:spcPts val="0"/>
              </a:spcAft>
              <a:defRPr/>
            </a:pPr>
            <a:endParaRPr lang="fi-FI" smtClean="0">
              <a:solidFill>
                <a:schemeClr val="accent1">
                  <a:tint val="83000"/>
                  <a:satMod val="150000"/>
                </a:schemeClr>
              </a:solidFill>
            </a:endParaRPr>
          </a:p>
        </p:txBody>
      </p:sp>
      <p:sp>
        <p:nvSpPr>
          <p:cNvPr id="62467" name="Rectangle 3"/>
          <p:cNvSpPr>
            <a:spLocks noGrp="1" noChangeArrowheads="1"/>
          </p:cNvSpPr>
          <p:nvPr>
            <p:ph idx="1"/>
          </p:nvPr>
        </p:nvSpPr>
        <p:spPr>
          <a:xfrm>
            <a:off x="457200" y="1882775"/>
            <a:ext cx="8229600" cy="4572000"/>
          </a:xfrm>
        </p:spPr>
        <p:txBody>
          <a:bodyPr/>
          <a:lstStyle/>
          <a:p>
            <a:pPr eaLnBrk="1" hangingPunct="1"/>
            <a:endParaRPr lang="fi-FI" smtClean="0"/>
          </a:p>
        </p:txBody>
      </p:sp>
      <p:sp>
        <p:nvSpPr>
          <p:cNvPr id="62468" name="Dian numeron paikkamerkki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F5DB8AC-23CD-48B2-8735-EF6B048914D3}" type="slidenum">
              <a:rPr lang="fi-FI" smtClean="0"/>
              <a:pPr/>
              <a:t>55</a:t>
            </a:fld>
            <a:endParaRPr lang="fi-FI" smtClean="0"/>
          </a:p>
        </p:txBody>
      </p:sp>
      <p:pic>
        <p:nvPicPr>
          <p:cNvPr id="62469" name="Picture 4" descr="Kuva:Gray490.png">
            <a:hlinkClick r:id="rId3"/>
          </p:cNvPr>
          <p:cNvPicPr>
            <a:picLocks noChangeAspect="1" noChangeArrowheads="1"/>
          </p:cNvPicPr>
          <p:nvPr/>
        </p:nvPicPr>
        <p:blipFill>
          <a:blip r:embed="rId4" cstate="print"/>
          <a:srcRect/>
          <a:stretch>
            <a:fillRect/>
          </a:stretch>
        </p:blipFill>
        <p:spPr bwMode="auto">
          <a:xfrm>
            <a:off x="155575" y="46038"/>
            <a:ext cx="8232775" cy="647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marL="484632" eaLnBrk="1" fontAlgn="auto" hangingPunct="1">
              <a:spcAft>
                <a:spcPts val="0"/>
              </a:spcAft>
              <a:defRPr/>
            </a:pPr>
            <a:r>
              <a:rPr lang="fi-FI" smtClean="0">
                <a:solidFill>
                  <a:schemeClr val="accent1">
                    <a:tint val="83000"/>
                    <a:satMod val="150000"/>
                  </a:schemeClr>
                </a:solidFill>
              </a:rPr>
              <a:t>Sydänlihas</a:t>
            </a:r>
          </a:p>
        </p:txBody>
      </p:sp>
      <p:sp>
        <p:nvSpPr>
          <p:cNvPr id="63491" name="Rectangle 3"/>
          <p:cNvSpPr>
            <a:spLocks noGrp="1" noChangeArrowheads="1"/>
          </p:cNvSpPr>
          <p:nvPr>
            <p:ph idx="1"/>
          </p:nvPr>
        </p:nvSpPr>
        <p:spPr>
          <a:xfrm>
            <a:off x="457200" y="1882775"/>
            <a:ext cx="8229600" cy="4572000"/>
          </a:xfrm>
        </p:spPr>
        <p:txBody>
          <a:bodyPr/>
          <a:lstStyle/>
          <a:p>
            <a:pPr eaLnBrk="1" hangingPunct="1"/>
            <a:r>
              <a:rPr lang="fi-FI" sz="2800" dirty="0" smtClean="0"/>
              <a:t>Sydänlihaksen valtimoverenkierrosta vastaa 2 aorttaläpän tyvestä lähtevää sepelvaltimoa</a:t>
            </a:r>
          </a:p>
          <a:p>
            <a:pPr eaLnBrk="1" hangingPunct="1"/>
            <a:endParaRPr lang="fi-FI" sz="2800" dirty="0" smtClean="0"/>
          </a:p>
          <a:p>
            <a:pPr eaLnBrk="1" hangingPunct="1"/>
            <a:r>
              <a:rPr lang="fi-FI" sz="2800" dirty="0" smtClean="0"/>
              <a:t>Sinussolmuke antaa sähköisen supistumisimpulssin, joka etenee läpi sydämen</a:t>
            </a:r>
          </a:p>
        </p:txBody>
      </p:sp>
      <p:sp>
        <p:nvSpPr>
          <p:cNvPr id="63492" name="Dian numeron paikkamerkki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5434CD2-A967-4400-BD47-5583B92F123E}" type="slidenum">
              <a:rPr lang="fi-FI" smtClean="0"/>
              <a:pPr/>
              <a:t>56</a:t>
            </a:fld>
            <a:endParaRPr lang="fi-FI"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a:xfrm>
            <a:off x="631603" y="188640"/>
            <a:ext cx="7772400" cy="1609344"/>
          </a:xfrm>
        </p:spPr>
        <p:txBody>
          <a:bodyPr/>
          <a:lstStyle/>
          <a:p>
            <a:pPr eaLnBrk="1" hangingPunct="1"/>
            <a:r>
              <a:rPr lang="fi-FI" dirty="0" smtClean="0"/>
              <a:t>Sepelvaltimot</a:t>
            </a:r>
          </a:p>
        </p:txBody>
      </p:sp>
      <p:sp>
        <p:nvSpPr>
          <p:cNvPr id="64515" name="Rectangle 4"/>
          <p:cNvSpPr>
            <a:spLocks noGrp="1" noChangeArrowheads="1"/>
          </p:cNvSpPr>
          <p:nvPr>
            <p:ph sz="half" idx="1"/>
          </p:nvPr>
        </p:nvSpPr>
        <p:spPr>
          <a:xfrm>
            <a:off x="457200" y="1219200"/>
            <a:ext cx="7900988" cy="4937125"/>
          </a:xfrm>
        </p:spPr>
        <p:txBody>
          <a:bodyPr/>
          <a:lstStyle/>
          <a:p>
            <a:pPr eaLnBrk="1" hangingPunct="1">
              <a:lnSpc>
                <a:spcPct val="80000"/>
              </a:lnSpc>
            </a:pPr>
            <a:r>
              <a:rPr lang="fi-FI" sz="2800" dirty="0" smtClean="0"/>
              <a:t>normaalisti sydämestä lähtevä veri ei ruoki sydäntä vaan sepelvaltimo ruokkii sydämen vasenta puolta</a:t>
            </a:r>
          </a:p>
          <a:p>
            <a:pPr eaLnBrk="1" hangingPunct="1">
              <a:lnSpc>
                <a:spcPct val="80000"/>
              </a:lnSpc>
            </a:pPr>
            <a:r>
              <a:rPr lang="fi-FI" sz="2800" dirty="0" smtClean="0"/>
              <a:t>oikea sydämessä on omat valtimonsa sitä varten</a:t>
            </a:r>
          </a:p>
          <a:p>
            <a:pPr eaLnBrk="1" hangingPunct="1">
              <a:lnSpc>
                <a:spcPct val="80000"/>
              </a:lnSpc>
            </a:pPr>
            <a:r>
              <a:rPr lang="fi-FI" sz="2800" dirty="0" smtClean="0"/>
              <a:t>ne lähtevät aortan tyvestä heti aorttaläpän yläpuolelta</a:t>
            </a:r>
          </a:p>
          <a:p>
            <a:pPr eaLnBrk="1" hangingPunct="1">
              <a:lnSpc>
                <a:spcPct val="80000"/>
              </a:lnSpc>
            </a:pPr>
            <a:r>
              <a:rPr lang="fi-FI" sz="2800" dirty="0" smtClean="0"/>
              <a:t>vasen sepelvaltimo ruokkii sydämen oikeaa puolta</a:t>
            </a:r>
          </a:p>
          <a:p>
            <a:pPr eaLnBrk="1" hangingPunct="1">
              <a:lnSpc>
                <a:spcPct val="80000"/>
              </a:lnSpc>
            </a:pPr>
            <a:r>
              <a:rPr lang="fi-FI" sz="2800" dirty="0" smtClean="0"/>
              <a:t>veri palaa takaisin sydänlaskimoita pitkin sepelpoukamaan</a:t>
            </a:r>
          </a:p>
        </p:txBody>
      </p:sp>
      <p:sp>
        <p:nvSpPr>
          <p:cNvPr id="64516" name="Rectangle 5"/>
          <p:cNvSpPr>
            <a:spLocks noGrp="1" noChangeArrowheads="1"/>
          </p:cNvSpPr>
          <p:nvPr>
            <p:ph sz="half" idx="2"/>
          </p:nvPr>
        </p:nvSpPr>
        <p:spPr/>
        <p:txBody>
          <a:bodyPr/>
          <a:lstStyle/>
          <a:p>
            <a:pPr eaLnBrk="1" hangingPunct="1">
              <a:lnSpc>
                <a:spcPct val="80000"/>
              </a:lnSpc>
            </a:pPr>
            <a:endParaRPr lang="fi-FI"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marL="484632" eaLnBrk="1" fontAlgn="auto" hangingPunct="1">
              <a:spcAft>
                <a:spcPts val="0"/>
              </a:spcAft>
              <a:defRPr/>
            </a:pPr>
            <a:r>
              <a:rPr lang="fi-FI" smtClean="0">
                <a:solidFill>
                  <a:schemeClr val="accent1">
                    <a:tint val="83000"/>
                    <a:satMod val="150000"/>
                  </a:schemeClr>
                </a:solidFill>
              </a:rPr>
              <a:t>Sydän- ja verisuonitaudit </a:t>
            </a:r>
          </a:p>
        </p:txBody>
      </p:sp>
      <p:sp>
        <p:nvSpPr>
          <p:cNvPr id="65539" name="Rectangle 3"/>
          <p:cNvSpPr>
            <a:spLocks noGrp="1" noChangeArrowheads="1"/>
          </p:cNvSpPr>
          <p:nvPr>
            <p:ph idx="1"/>
          </p:nvPr>
        </p:nvSpPr>
        <p:spPr>
          <a:xfrm>
            <a:off x="457200" y="1882775"/>
            <a:ext cx="8229600" cy="4572000"/>
          </a:xfrm>
        </p:spPr>
        <p:txBody>
          <a:bodyPr/>
          <a:lstStyle/>
          <a:p>
            <a:pPr eaLnBrk="1" hangingPunct="1"/>
            <a:r>
              <a:rPr lang="fi-FI" sz="2800" b="1" dirty="0" smtClean="0"/>
              <a:t>Sepelvaltimotauti</a:t>
            </a:r>
          </a:p>
          <a:p>
            <a:pPr eaLnBrk="1" hangingPunct="1"/>
            <a:r>
              <a:rPr lang="fi-FI" sz="2800" b="1" dirty="0" smtClean="0"/>
              <a:t>verenpainetauti</a:t>
            </a:r>
          </a:p>
          <a:p>
            <a:pPr eaLnBrk="1" hangingPunct="1"/>
            <a:r>
              <a:rPr lang="fi-FI" sz="2800" b="1" dirty="0" smtClean="0"/>
              <a:t>aivoverisuonisairaus</a:t>
            </a:r>
          </a:p>
          <a:p>
            <a:pPr eaLnBrk="1" hangingPunct="1"/>
            <a:r>
              <a:rPr lang="fi-FI" sz="2800" b="1" dirty="0" smtClean="0"/>
              <a:t>perifeerinen (ääreissuoniston) verisuonisairaus</a:t>
            </a:r>
            <a:r>
              <a:rPr lang="fi-FI" sz="2800" dirty="0" smtClean="0"/>
              <a:t/>
            </a:r>
            <a:br>
              <a:rPr lang="fi-FI" sz="2800" dirty="0" smtClean="0"/>
            </a:br>
            <a:endParaRPr lang="fi-FI" sz="2800" dirty="0" smtClean="0"/>
          </a:p>
          <a:p>
            <a:pPr lvl="3" eaLnBrk="1" hangingPunct="1"/>
            <a:r>
              <a:rPr lang="fi-FI" sz="2800" dirty="0" smtClean="0"/>
              <a:t>Kaikki kuuluvat sydän- ja verisuonisairauksiin.</a:t>
            </a:r>
          </a:p>
        </p:txBody>
      </p:sp>
      <p:sp>
        <p:nvSpPr>
          <p:cNvPr id="65540" name="Dian numeron paikkamerkki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D0631F4-3F05-4102-B23C-7B65D0DE9597}" type="slidenum">
              <a:rPr lang="fi-FI" smtClean="0"/>
              <a:pPr/>
              <a:t>58</a:t>
            </a:fld>
            <a:endParaRPr lang="fi-FI"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p:txBody>
          <a:bodyPr/>
          <a:lstStyle/>
          <a:p>
            <a:pPr eaLnBrk="1" hangingPunct="1"/>
            <a:r>
              <a:rPr lang="fi-FI" smtClean="0"/>
              <a:t>Sydämen toimintakierto</a:t>
            </a:r>
          </a:p>
        </p:txBody>
      </p:sp>
      <p:sp>
        <p:nvSpPr>
          <p:cNvPr id="66563" name="Rectangle 3"/>
          <p:cNvSpPr>
            <a:spLocks noGrp="1" noChangeArrowheads="1"/>
          </p:cNvSpPr>
          <p:nvPr>
            <p:ph idx="1"/>
          </p:nvPr>
        </p:nvSpPr>
        <p:spPr/>
        <p:txBody>
          <a:bodyPr>
            <a:normAutofit fontScale="85000" lnSpcReduction="10000"/>
          </a:bodyPr>
          <a:lstStyle/>
          <a:p>
            <a:pPr eaLnBrk="1" hangingPunct="1"/>
            <a:r>
              <a:rPr lang="fi-FI" sz="3200" smtClean="0"/>
              <a:t>sydänlihas supistuu saatuaan oikean eteisen seinämän sinussolmukkeesta käskyn </a:t>
            </a:r>
          </a:p>
          <a:p>
            <a:pPr eaLnBrk="1" hangingPunct="1"/>
            <a:r>
              <a:rPr lang="fi-FI" sz="3200" smtClean="0"/>
              <a:t>impulssi leviää siihen erikoistuneiden lihassolujen johtoratoja pitkin koko sydänlihakseen</a:t>
            </a:r>
          </a:p>
          <a:p>
            <a:pPr eaLnBrk="1" hangingPunct="1"/>
            <a:r>
              <a:rPr lang="fi-FI" sz="3200" smtClean="0"/>
              <a:t>impulsseja syntyy 60 -80 kertaa /min / syke</a:t>
            </a:r>
          </a:p>
          <a:p>
            <a:pPr eaLnBrk="1" hangingPunct="1">
              <a:buFont typeface="Wingdings" pitchFamily="2" charset="2"/>
              <a:buNone/>
            </a:pPr>
            <a:r>
              <a:rPr lang="fi-FI" sz="3200" smtClean="0"/>
              <a:t>1. Eteissystole eli eteissupistus  </a:t>
            </a:r>
            <a:r>
              <a:rPr lang="fi-FI" sz="3200" u="sng" smtClean="0"/>
              <a:t>eteisiin levittyään impulssi saa aikaan niiden supistumisen eli eteissystolen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fi-FI" dirty="0" smtClean="0"/>
              <a:t>Solun osat; piirretään erikseen</a:t>
            </a:r>
          </a:p>
        </p:txBody>
      </p:sp>
      <p:sp>
        <p:nvSpPr>
          <p:cNvPr id="16387" name="Rectangle 3"/>
          <p:cNvSpPr>
            <a:spLocks noGrp="1" noChangeArrowheads="1"/>
          </p:cNvSpPr>
          <p:nvPr>
            <p:ph type="body" sz="half" idx="1"/>
          </p:nvPr>
        </p:nvSpPr>
        <p:spPr/>
        <p:txBody>
          <a:bodyPr/>
          <a:lstStyle/>
          <a:p>
            <a:pPr eaLnBrk="1" hangingPunct="1"/>
            <a:r>
              <a:rPr lang="fi-FI" sz="1600" smtClean="0"/>
              <a:t>Solukalvo; (aineenvaihdunta tapahtuu)</a:t>
            </a:r>
          </a:p>
          <a:p>
            <a:pPr eaLnBrk="1" hangingPunct="1"/>
            <a:r>
              <a:rPr lang="fi-FI" sz="1600" smtClean="0"/>
              <a:t>Solulima; (solun perusosa)</a:t>
            </a:r>
          </a:p>
          <a:p>
            <a:pPr eaLnBrk="1" hangingPunct="1"/>
            <a:r>
              <a:rPr lang="fi-FI" sz="1600" smtClean="0"/>
              <a:t>Mitokondriot; (tuottavat energiaa)</a:t>
            </a:r>
          </a:p>
          <a:p>
            <a:pPr eaLnBrk="1" hangingPunct="1"/>
            <a:r>
              <a:rPr lang="fi-FI" sz="1600" smtClean="0"/>
              <a:t>Tuma (perintötekijät, solun toim. ohjaus)</a:t>
            </a:r>
          </a:p>
          <a:p>
            <a:pPr eaLnBrk="1" hangingPunct="1"/>
            <a:r>
              <a:rPr lang="fi-FI" sz="1600" smtClean="0"/>
              <a:t>Tumakelmu</a:t>
            </a:r>
          </a:p>
          <a:p>
            <a:pPr eaLnBrk="1" hangingPunct="1"/>
            <a:r>
              <a:rPr lang="fi-FI" sz="1600" smtClean="0"/>
              <a:t>Golgin laite, (eritteet pakkautuvat)</a:t>
            </a:r>
          </a:p>
          <a:p>
            <a:pPr eaLnBrk="1" hangingPunct="1"/>
            <a:r>
              <a:rPr lang="fi-FI" sz="1600" smtClean="0"/>
              <a:t>Solulimakalvosto</a:t>
            </a:r>
          </a:p>
          <a:p>
            <a:pPr eaLnBrk="1" hangingPunct="1"/>
            <a:r>
              <a:rPr lang="fi-FI" sz="1600" smtClean="0"/>
              <a:t>Lysosomit;</a:t>
            </a:r>
          </a:p>
          <a:p>
            <a:pPr eaLnBrk="1" hangingPunct="1"/>
            <a:endParaRPr lang="fi-FI" sz="1600" smtClean="0"/>
          </a:p>
          <a:p>
            <a:pPr eaLnBrk="1" hangingPunct="1"/>
            <a:endParaRPr lang="fi-FI" sz="1600" smtClean="0"/>
          </a:p>
          <a:p>
            <a:pPr eaLnBrk="1" hangingPunct="1"/>
            <a:endParaRPr lang="fi-FI" sz="1600" smtClean="0"/>
          </a:p>
          <a:p>
            <a:pPr eaLnBrk="1" hangingPunct="1"/>
            <a:endParaRPr lang="fi-FI" sz="1600" smtClean="0"/>
          </a:p>
          <a:p>
            <a:pPr eaLnBrk="1" hangingPunct="1"/>
            <a:endParaRPr lang="fi-FI" sz="1600" smtClean="0"/>
          </a:p>
          <a:p>
            <a:pPr eaLnBrk="1" hangingPunct="1"/>
            <a:endParaRPr lang="fi-FI" sz="1600" smtClean="0"/>
          </a:p>
        </p:txBody>
      </p:sp>
      <p:pic>
        <p:nvPicPr>
          <p:cNvPr id="16388" name="Picture 5"/>
          <p:cNvPicPr>
            <a:picLocks noGrp="1" noChangeAspect="1" noChangeArrowheads="1"/>
          </p:cNvPicPr>
          <p:nvPr>
            <p:ph sz="half" idx="2"/>
          </p:nvPr>
        </p:nvPicPr>
        <p:blipFill>
          <a:blip r:embed="rId3" cstate="print">
            <a:lum bright="12000" contrast="6000"/>
          </a:blip>
          <a:srcRect/>
          <a:stretch>
            <a:fillRect/>
          </a:stretch>
        </p:blipFill>
        <p:spPr>
          <a:xfrm>
            <a:off x="5203825" y="2565400"/>
            <a:ext cx="2882900" cy="2671763"/>
          </a:xfr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p:txBody>
          <a:bodyPr/>
          <a:lstStyle/>
          <a:p>
            <a:pPr eaLnBrk="1" hangingPunct="1"/>
            <a:r>
              <a:rPr lang="fi-FI" smtClean="0"/>
              <a:t>Sydämen toimintakierto</a:t>
            </a:r>
          </a:p>
        </p:txBody>
      </p:sp>
      <p:sp>
        <p:nvSpPr>
          <p:cNvPr id="67587" name="Rectangle 3"/>
          <p:cNvSpPr>
            <a:spLocks noGrp="1" noChangeArrowheads="1"/>
          </p:cNvSpPr>
          <p:nvPr>
            <p:ph idx="1"/>
          </p:nvPr>
        </p:nvSpPr>
        <p:spPr/>
        <p:txBody>
          <a:bodyPr>
            <a:normAutofit fontScale="92500" lnSpcReduction="20000"/>
          </a:bodyPr>
          <a:lstStyle/>
          <a:p>
            <a:pPr eaLnBrk="1" hangingPunct="1">
              <a:lnSpc>
                <a:spcPct val="90000"/>
              </a:lnSpc>
            </a:pPr>
            <a:r>
              <a:rPr lang="fi-FI" sz="3200" dirty="0" smtClean="0"/>
              <a:t>eli sinussolmukkeen antaman ärsykkeen vaikutuksesta eteiset supistuivat – ja verta työntyy avoinna olevien eteiskammioläppien kautta kammioihin – kammiot täyttyvät </a:t>
            </a:r>
          </a:p>
          <a:p>
            <a:pPr eaLnBrk="1" hangingPunct="1">
              <a:lnSpc>
                <a:spcPct val="90000"/>
              </a:lnSpc>
              <a:buFont typeface="Wingdings" pitchFamily="2" charset="2"/>
              <a:buNone/>
            </a:pPr>
            <a:r>
              <a:rPr lang="fi-FI" sz="3200" u="sng" dirty="0" smtClean="0"/>
              <a:t>2.kammiosystole:</a:t>
            </a:r>
            <a:r>
              <a:rPr lang="fi-FI" sz="3200" dirty="0" smtClean="0"/>
              <a:t> </a:t>
            </a:r>
          </a:p>
          <a:p>
            <a:pPr eaLnBrk="1" hangingPunct="1">
              <a:lnSpc>
                <a:spcPct val="90000"/>
              </a:lnSpc>
              <a:buFont typeface="Wingdings" pitchFamily="2" charset="2"/>
              <a:buNone/>
            </a:pPr>
            <a:r>
              <a:rPr lang="fi-FI" sz="3200" dirty="0" smtClean="0"/>
              <a:t>   </a:t>
            </a:r>
            <a:r>
              <a:rPr lang="fi-FI" sz="3200" u="sng" dirty="0" smtClean="0"/>
              <a:t>impulssi etenee - </a:t>
            </a:r>
            <a:r>
              <a:rPr lang="fi-FI" sz="3200" u="sng" dirty="0" err="1" smtClean="0"/>
              <a:t>kammiosystolen</a:t>
            </a:r>
            <a:r>
              <a:rPr lang="fi-FI" sz="3200" dirty="0" smtClean="0"/>
              <a:t> seuratessa kammiot supistelevat, ja veri pääsee kulkemaan tämän aikana aortasta valtimoita pitkin elimistöön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lstStyle/>
          <a:p>
            <a:pPr eaLnBrk="1" hangingPunct="1"/>
            <a:r>
              <a:rPr lang="fi-FI" smtClean="0"/>
              <a:t>Sydämen toimintakierto</a:t>
            </a:r>
          </a:p>
        </p:txBody>
      </p:sp>
      <p:sp>
        <p:nvSpPr>
          <p:cNvPr id="68611" name="Rectangle 3"/>
          <p:cNvSpPr>
            <a:spLocks noGrp="1" noChangeArrowheads="1"/>
          </p:cNvSpPr>
          <p:nvPr>
            <p:ph idx="1"/>
          </p:nvPr>
        </p:nvSpPr>
        <p:spPr/>
        <p:txBody>
          <a:bodyPr>
            <a:normAutofit fontScale="92500" lnSpcReduction="20000"/>
          </a:bodyPr>
          <a:lstStyle/>
          <a:p>
            <a:pPr eaLnBrk="1" hangingPunct="1">
              <a:lnSpc>
                <a:spcPct val="80000"/>
              </a:lnSpc>
              <a:buFont typeface="Wingdings" pitchFamily="2" charset="2"/>
              <a:buNone/>
            </a:pPr>
            <a:r>
              <a:rPr lang="fi-FI" sz="2800" u="sng" smtClean="0"/>
              <a:t>3.Diastole eli veltostumisvaihe</a:t>
            </a:r>
          </a:p>
          <a:p>
            <a:pPr eaLnBrk="1" hangingPunct="1">
              <a:lnSpc>
                <a:spcPct val="80000"/>
              </a:lnSpc>
              <a:buFont typeface="Wingdings" pitchFamily="2" charset="2"/>
              <a:buNone/>
            </a:pPr>
            <a:r>
              <a:rPr lang="fi-FI" sz="2800" u="sng" smtClean="0"/>
              <a:t>	</a:t>
            </a:r>
            <a:r>
              <a:rPr lang="fi-FI" sz="2800" smtClean="0"/>
              <a:t>seuraa kun vähähappinen veri palaa ylä- ja alaonttolaskimoa pitkin sydämen oikeaan eteiseen ja samalla vastaavasti runsashappinen veri palaa keuhkolaskimoita pitkin sydämen vasempaan eteiseen. Veltostumisvaiheen aikana veri kulkee eteisistä kammioihin – kammiot täyttyvät </a:t>
            </a:r>
          </a:p>
          <a:p>
            <a:pPr eaLnBrk="1" hangingPunct="1">
              <a:lnSpc>
                <a:spcPct val="80000"/>
              </a:lnSpc>
            </a:pPr>
            <a:r>
              <a:rPr lang="fi-FI" sz="2800" smtClean="0"/>
              <a:t>johtuminen tapahtuu niin että kammio- valtimoläpät sulkeutuvat</a:t>
            </a:r>
          </a:p>
          <a:p>
            <a:pPr eaLnBrk="1" hangingPunct="1">
              <a:lnSpc>
                <a:spcPct val="80000"/>
              </a:lnSpc>
            </a:pPr>
            <a:r>
              <a:rPr lang="fi-FI" sz="2800" smtClean="0"/>
              <a:t>tämän johdosta suurten valtimoiden verenpaine pysyy vielä korkeana –vaikka kammioiden sisäinen paine laskee</a:t>
            </a:r>
          </a:p>
          <a:p>
            <a:pPr eaLnBrk="1" hangingPunct="1">
              <a:lnSpc>
                <a:spcPct val="80000"/>
              </a:lnSpc>
              <a:buFont typeface="Wingdings" pitchFamily="2" charset="2"/>
              <a:buNone/>
            </a:pPr>
            <a:endParaRPr lang="fi-FI" sz="1800" smtClean="0"/>
          </a:p>
          <a:p>
            <a:pPr eaLnBrk="1" hangingPunct="1">
              <a:lnSpc>
                <a:spcPct val="80000"/>
              </a:lnSpc>
            </a:pPr>
            <a:endParaRPr lang="fi-FI" sz="1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685800" y="188640"/>
            <a:ext cx="7772400" cy="1609344"/>
          </a:xfrm>
        </p:spPr>
        <p:txBody>
          <a:bodyPr/>
          <a:lstStyle/>
          <a:p>
            <a:pPr eaLnBrk="1" hangingPunct="1"/>
            <a:r>
              <a:rPr lang="fi-FI" dirty="0" smtClean="0"/>
              <a:t>Verisuonet</a:t>
            </a:r>
          </a:p>
        </p:txBody>
      </p:sp>
      <p:sp>
        <p:nvSpPr>
          <p:cNvPr id="69635" name="Rectangle 3"/>
          <p:cNvSpPr>
            <a:spLocks noGrp="1" noChangeArrowheads="1"/>
          </p:cNvSpPr>
          <p:nvPr>
            <p:ph idx="1"/>
          </p:nvPr>
        </p:nvSpPr>
        <p:spPr>
          <a:xfrm>
            <a:off x="457200" y="1219200"/>
            <a:ext cx="8229600" cy="5162128"/>
          </a:xfrm>
        </p:spPr>
        <p:txBody>
          <a:bodyPr/>
          <a:lstStyle/>
          <a:p>
            <a:pPr eaLnBrk="1" hangingPunct="1"/>
            <a:r>
              <a:rPr lang="fi-FI" sz="2800" dirty="0" smtClean="0"/>
              <a:t>Ison verenkierron valtimot (aortan haaroja)</a:t>
            </a:r>
          </a:p>
          <a:p>
            <a:pPr lvl="1" eaLnBrk="1" hangingPunct="1"/>
            <a:r>
              <a:rPr lang="fi-FI" sz="2800" dirty="0" smtClean="0"/>
              <a:t>rinta-aortta-, aortankaari-, laskeva osa aortta-, vatsa-aortta + elimistön valtimot</a:t>
            </a:r>
          </a:p>
          <a:p>
            <a:pPr eaLnBrk="1" hangingPunct="1"/>
            <a:r>
              <a:rPr lang="fi-FI" sz="2800" dirty="0" smtClean="0"/>
              <a:t>Ison verenkierron laskimot</a:t>
            </a:r>
          </a:p>
          <a:p>
            <a:pPr lvl="1" eaLnBrk="1" hangingPunct="1"/>
            <a:r>
              <a:rPr lang="fi-FI" sz="2800" dirty="0" smtClean="0"/>
              <a:t>syvät laskimot (</a:t>
            </a:r>
            <a:r>
              <a:rPr lang="fi-FI" sz="2800" dirty="0" err="1" smtClean="0"/>
              <a:t>mm.yläonttolaskimo-</a:t>
            </a:r>
            <a:r>
              <a:rPr lang="fi-FI" sz="2800" dirty="0" smtClean="0"/>
              <a:t>, alaontto-laskimo-, </a:t>
            </a:r>
            <a:r>
              <a:rPr lang="fi-FI" sz="2800" dirty="0" err="1" smtClean="0"/>
              <a:t>solislaskimo-</a:t>
            </a:r>
            <a:r>
              <a:rPr lang="fi-FI" sz="2800" dirty="0" smtClean="0"/>
              <a:t>, porttilaskimo-, </a:t>
            </a:r>
            <a:r>
              <a:rPr lang="fi-FI" sz="2800" dirty="0" err="1" smtClean="0"/>
              <a:t>keuhkolaskimot-</a:t>
            </a:r>
            <a:r>
              <a:rPr lang="fi-FI" sz="2800" dirty="0" smtClean="0"/>
              <a:t>, olkalaskimo-, kaulalaskimot)</a:t>
            </a:r>
          </a:p>
          <a:p>
            <a:pPr lvl="1" eaLnBrk="1" hangingPunct="1"/>
            <a:r>
              <a:rPr lang="fi-FI" sz="2800" dirty="0" smtClean="0"/>
              <a:t>ihon laskimot, pinnalliset: (mm. </a:t>
            </a:r>
            <a:r>
              <a:rPr lang="fi-FI" sz="2800" dirty="0" err="1" smtClean="0"/>
              <a:t>safeenasuonet</a:t>
            </a:r>
            <a:r>
              <a:rPr lang="fi-FI" sz="2800" dirty="0" smtClean="0"/>
              <a:t>, käsivarren sisempi ja ulompi iholaskimo) </a:t>
            </a:r>
          </a:p>
          <a:p>
            <a:pPr eaLnBrk="1" hangingPunct="1"/>
            <a:r>
              <a:rPr lang="fi-FI" sz="2800" dirty="0" smtClean="0"/>
              <a:t>Hiussuonet: ovat vain 1 mm  pitkiä ja niitä on paljon</a:t>
            </a:r>
          </a:p>
          <a:p>
            <a:pPr eaLnBrk="1" hangingPunct="1">
              <a:buFont typeface="Wingdings" pitchFamily="2" charset="2"/>
              <a:buNone/>
            </a:pPr>
            <a:endParaRPr lang="fi-FI" sz="24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pPr eaLnBrk="1" hangingPunct="1"/>
            <a:r>
              <a:rPr lang="fi-FI" smtClean="0"/>
              <a:t>Pienen verenkierron verisuonet</a:t>
            </a:r>
          </a:p>
        </p:txBody>
      </p:sp>
      <p:sp>
        <p:nvSpPr>
          <p:cNvPr id="70659" name="Rectangle 3"/>
          <p:cNvSpPr>
            <a:spLocks noGrp="1" noChangeArrowheads="1"/>
          </p:cNvSpPr>
          <p:nvPr>
            <p:ph idx="1"/>
          </p:nvPr>
        </p:nvSpPr>
        <p:spPr/>
        <p:txBody>
          <a:bodyPr>
            <a:normAutofit lnSpcReduction="10000"/>
          </a:bodyPr>
          <a:lstStyle/>
          <a:p>
            <a:pPr eaLnBrk="1" hangingPunct="1"/>
            <a:r>
              <a:rPr lang="fi-FI" sz="2800" dirty="0" smtClean="0"/>
              <a:t>keuhkovaltimorunko vie hiilidioksidipitoista verta kohti keuhkoja</a:t>
            </a:r>
          </a:p>
          <a:p>
            <a:pPr eaLnBrk="1" hangingPunct="1"/>
            <a:r>
              <a:rPr lang="fi-FI" sz="2800" dirty="0" smtClean="0"/>
              <a:t>jakautuu keuhkovaltimoiksi</a:t>
            </a:r>
          </a:p>
          <a:p>
            <a:pPr eaLnBrk="1" hangingPunct="1"/>
            <a:r>
              <a:rPr lang="fi-FI" sz="2800" dirty="0" smtClean="0"/>
              <a:t>jotka jakautuvat lopulta keuhkorakkuloiden seinämien hiussuoniksi (näiden hiussuonten veren ja keuhkorakkuloiden ilman välillä tapahtuu kaasujen vaihto)</a:t>
            </a:r>
          </a:p>
          <a:p>
            <a:pPr eaLnBrk="1" hangingPunct="1"/>
            <a:r>
              <a:rPr lang="fi-FI" sz="2800" dirty="0" smtClean="0"/>
              <a:t>happea saanut veri poistuu keuhkoista neljää suurta keuhkolaskimoa pitkin sydämen vasempaan eteisiin</a:t>
            </a:r>
          </a:p>
          <a:p>
            <a:pPr eaLnBrk="1" hangingPunct="1"/>
            <a:endParaRPr lang="fi-FI" sz="24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p:txBody>
          <a:bodyPr/>
          <a:lstStyle/>
          <a:p>
            <a:pPr eaLnBrk="1" hangingPunct="1"/>
            <a:r>
              <a:rPr lang="fi-FI" smtClean="0"/>
              <a:t>Verenpaine</a:t>
            </a:r>
          </a:p>
        </p:txBody>
      </p:sp>
      <p:sp>
        <p:nvSpPr>
          <p:cNvPr id="71683" name="Rectangle 3"/>
          <p:cNvSpPr>
            <a:spLocks noGrp="1" noChangeArrowheads="1"/>
          </p:cNvSpPr>
          <p:nvPr>
            <p:ph idx="1"/>
          </p:nvPr>
        </p:nvSpPr>
        <p:spPr/>
        <p:txBody>
          <a:bodyPr>
            <a:normAutofit lnSpcReduction="10000"/>
          </a:bodyPr>
          <a:lstStyle/>
          <a:p>
            <a:pPr eaLnBrk="1" hangingPunct="1">
              <a:lnSpc>
                <a:spcPct val="80000"/>
              </a:lnSpc>
            </a:pPr>
            <a:r>
              <a:rPr lang="fi-FI" sz="2800" dirty="0" smtClean="0"/>
              <a:t>sydämen pumppaustyö aiheuttaa verisuonistoon verenpaineen</a:t>
            </a:r>
          </a:p>
          <a:p>
            <a:pPr eaLnBrk="1" hangingPunct="1">
              <a:lnSpc>
                <a:spcPct val="80000"/>
              </a:lnSpc>
            </a:pPr>
            <a:r>
              <a:rPr lang="fi-FI" sz="2800" dirty="0" smtClean="0"/>
              <a:t>verenpaine on suurin aortassa</a:t>
            </a:r>
          </a:p>
          <a:p>
            <a:pPr eaLnBrk="1" hangingPunct="1">
              <a:lnSpc>
                <a:spcPct val="80000"/>
              </a:lnSpc>
            </a:pPr>
            <a:r>
              <a:rPr lang="fi-FI" sz="2800" dirty="0" smtClean="0"/>
              <a:t>verisuoniston ääreisvastus (perifeerinen vastus) jarruttaa verenpaineen aikaansaamaa veren kulkua suonistossa</a:t>
            </a:r>
          </a:p>
          <a:p>
            <a:pPr eaLnBrk="1" hangingPunct="1">
              <a:lnSpc>
                <a:spcPct val="80000"/>
              </a:lnSpc>
            </a:pPr>
            <a:r>
              <a:rPr lang="fi-FI" sz="2800" dirty="0" smtClean="0"/>
              <a:t>verenpaineeseen vaikuttavat; sydämen pumppaustoiminta, sekä ääreisvastus</a:t>
            </a:r>
          </a:p>
          <a:p>
            <a:pPr eaLnBrk="1" hangingPunct="1">
              <a:lnSpc>
                <a:spcPct val="80000"/>
              </a:lnSpc>
            </a:pPr>
            <a:r>
              <a:rPr lang="fi-FI" sz="2800" dirty="0" smtClean="0"/>
              <a:t>verenpaine on lepovaiheen aikana (</a:t>
            </a:r>
            <a:r>
              <a:rPr lang="fi-FI" sz="2800" dirty="0" err="1" smtClean="0"/>
              <a:t>diastole</a:t>
            </a:r>
            <a:r>
              <a:rPr lang="fi-FI" sz="2800" dirty="0" smtClean="0"/>
              <a:t> 70 -80mmHg) ja supistumisvaiheen aikana (</a:t>
            </a:r>
            <a:r>
              <a:rPr lang="fi-FI" sz="2800" dirty="0" err="1" smtClean="0"/>
              <a:t>kammiosystole</a:t>
            </a:r>
            <a:r>
              <a:rPr lang="fi-FI" sz="2800" dirty="0" smtClean="0"/>
              <a:t> 110 -130 </a:t>
            </a:r>
            <a:r>
              <a:rPr lang="fi-FI" sz="2800" dirty="0" err="1" smtClean="0"/>
              <a:t>mmHg</a:t>
            </a:r>
            <a:r>
              <a:rPr lang="fi-FI" sz="2400" dirty="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pPr eaLnBrk="1" hangingPunct="1"/>
            <a:r>
              <a:rPr lang="fi-FI" smtClean="0"/>
              <a:t>Verenpaineeseen vaikuttavat tekijät</a:t>
            </a:r>
          </a:p>
        </p:txBody>
      </p:sp>
      <p:sp>
        <p:nvSpPr>
          <p:cNvPr id="72707" name="Rectangle 3"/>
          <p:cNvSpPr>
            <a:spLocks noGrp="1" noChangeArrowheads="1"/>
          </p:cNvSpPr>
          <p:nvPr>
            <p:ph idx="1"/>
          </p:nvPr>
        </p:nvSpPr>
        <p:spPr/>
        <p:txBody>
          <a:bodyPr>
            <a:normAutofit lnSpcReduction="10000"/>
          </a:bodyPr>
          <a:lstStyle/>
          <a:p>
            <a:pPr eaLnBrk="1" hangingPunct="1">
              <a:lnSpc>
                <a:spcPct val="90000"/>
              </a:lnSpc>
            </a:pPr>
            <a:r>
              <a:rPr lang="fi-FI" sz="2800" dirty="0" smtClean="0"/>
              <a:t>mittausasento</a:t>
            </a:r>
          </a:p>
          <a:p>
            <a:pPr eaLnBrk="1" hangingPunct="1">
              <a:lnSpc>
                <a:spcPct val="90000"/>
              </a:lnSpc>
            </a:pPr>
            <a:r>
              <a:rPr lang="fi-FI" sz="2800" dirty="0" smtClean="0"/>
              <a:t>mistä verenpaine mitataan (olka, reisi)</a:t>
            </a:r>
          </a:p>
          <a:p>
            <a:pPr eaLnBrk="1" hangingPunct="1">
              <a:lnSpc>
                <a:spcPct val="90000"/>
              </a:lnSpc>
            </a:pPr>
            <a:r>
              <a:rPr lang="fi-FI" sz="2800" dirty="0" smtClean="0"/>
              <a:t>asiantuntijuus </a:t>
            </a:r>
          </a:p>
          <a:p>
            <a:pPr eaLnBrk="1" hangingPunct="1">
              <a:lnSpc>
                <a:spcPct val="90000"/>
              </a:lnSpc>
            </a:pPr>
            <a:r>
              <a:rPr lang="fi-FI" sz="2800" dirty="0" smtClean="0"/>
              <a:t>rauhallisuus</a:t>
            </a:r>
          </a:p>
          <a:p>
            <a:pPr eaLnBrk="1" hangingPunct="1">
              <a:lnSpc>
                <a:spcPct val="90000"/>
              </a:lnSpc>
            </a:pPr>
            <a:r>
              <a:rPr lang="fi-FI" sz="2800" dirty="0" smtClean="0"/>
              <a:t>mansetin koko</a:t>
            </a:r>
          </a:p>
          <a:p>
            <a:pPr eaLnBrk="1" hangingPunct="1">
              <a:lnSpc>
                <a:spcPct val="90000"/>
              </a:lnSpc>
            </a:pPr>
            <a:r>
              <a:rPr lang="fi-FI" sz="2800" dirty="0" smtClean="0"/>
              <a:t>oikea paikka</a:t>
            </a:r>
          </a:p>
          <a:p>
            <a:pPr eaLnBrk="1" hangingPunct="1">
              <a:lnSpc>
                <a:spcPct val="90000"/>
              </a:lnSpc>
            </a:pPr>
            <a:r>
              <a:rPr lang="fi-FI" sz="2800" dirty="0" smtClean="0"/>
              <a:t>ruokailu, tupakointi, stressi, suuttuminen, vieras ympäristö, pelko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lstStyle/>
          <a:p>
            <a:pPr eaLnBrk="1" hangingPunct="1"/>
            <a:r>
              <a:rPr lang="fi-FI" smtClean="0"/>
              <a:t>Nestetasapaino </a:t>
            </a:r>
          </a:p>
        </p:txBody>
      </p:sp>
      <p:sp>
        <p:nvSpPr>
          <p:cNvPr id="73731" name="Rectangle 3"/>
          <p:cNvSpPr>
            <a:spLocks noGrp="1" noChangeArrowheads="1"/>
          </p:cNvSpPr>
          <p:nvPr>
            <p:ph idx="1"/>
          </p:nvPr>
        </p:nvSpPr>
        <p:spPr/>
        <p:txBody>
          <a:bodyPr>
            <a:normAutofit lnSpcReduction="10000"/>
          </a:bodyPr>
          <a:lstStyle/>
          <a:p>
            <a:pPr eaLnBrk="1" hangingPunct="1"/>
            <a:r>
              <a:rPr lang="fi-FI" sz="3200" dirty="0" smtClean="0"/>
              <a:t>Ihmisestä on suurin osa vettä</a:t>
            </a:r>
          </a:p>
          <a:p>
            <a:pPr eaLnBrk="1" hangingPunct="1"/>
            <a:r>
              <a:rPr lang="fi-FI" sz="3200" dirty="0" smtClean="0"/>
              <a:t>veteen on liuenneena erilaisia aineita</a:t>
            </a:r>
          </a:p>
          <a:p>
            <a:pPr eaLnBrk="1" hangingPunct="1"/>
            <a:r>
              <a:rPr lang="fi-FI" sz="3200" dirty="0" smtClean="0"/>
              <a:t>vesi liikkuu elimistössä solukalvon läpi ja näitä liikkeisiin vaikuttavia voimia ovat verenpaine sekä liuenneiden proteiinien määrään perustuva kolloidiosmoottinen paine, joka on suurempi veriplasmassa kuin kudosnesteessä</a:t>
            </a:r>
          </a:p>
          <a:p>
            <a:pPr eaLnBrk="1" hangingPunct="1"/>
            <a:endParaRPr lang="fi-FI"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pPr eaLnBrk="1" hangingPunct="1"/>
            <a:r>
              <a:rPr lang="fi-FI" smtClean="0"/>
              <a:t>Veden tulo elimistöön</a:t>
            </a:r>
          </a:p>
        </p:txBody>
      </p:sp>
      <p:sp>
        <p:nvSpPr>
          <p:cNvPr id="74755" name="Rectangle 3"/>
          <p:cNvSpPr>
            <a:spLocks noGrp="1" noChangeArrowheads="1"/>
          </p:cNvSpPr>
          <p:nvPr>
            <p:ph idx="1"/>
          </p:nvPr>
        </p:nvSpPr>
        <p:spPr/>
        <p:txBody>
          <a:bodyPr/>
          <a:lstStyle/>
          <a:p>
            <a:pPr eaLnBrk="1" hangingPunct="1"/>
            <a:r>
              <a:rPr lang="fi-FI" sz="3200" dirty="0" smtClean="0"/>
              <a:t>ihminen saa vettä juomalla ja syömällä</a:t>
            </a:r>
          </a:p>
          <a:p>
            <a:pPr eaLnBrk="1" hangingPunct="1"/>
            <a:r>
              <a:rPr lang="fi-FI" sz="3200" dirty="0" smtClean="0"/>
              <a:t>jano on tuntemus mikä panee ihmisen etsimään juotavaa </a:t>
            </a:r>
            <a:r>
              <a:rPr lang="fi-FI" sz="3200" dirty="0" err="1" smtClean="0"/>
              <a:t>hypotalamuksessa</a:t>
            </a:r>
            <a:r>
              <a:rPr lang="fi-FI" sz="3200" dirty="0" smtClean="0"/>
              <a:t> olevat (</a:t>
            </a:r>
            <a:r>
              <a:rPr lang="fi-FI" sz="3200" dirty="0" err="1" smtClean="0"/>
              <a:t>osmoreseptorit</a:t>
            </a:r>
            <a:r>
              <a:rPr lang="fi-FI" sz="3200" dirty="0" smtClean="0"/>
              <a:t>)  reagoivat veren suola- ja nestepitoisuuteen</a:t>
            </a:r>
          </a:p>
          <a:p>
            <a:pPr eaLnBrk="1" hangingPunct="1"/>
            <a:r>
              <a:rPr lang="fi-FI" sz="3200" dirty="0" smtClean="0"/>
              <a:t>jos elimistö kuivuu, verestä poistuu vettä ja sen suolapitoisuus kasvaa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pPr eaLnBrk="1" hangingPunct="1"/>
            <a:r>
              <a:rPr lang="fi-FI" smtClean="0"/>
              <a:t>Miten vesi jakautuu elimistössä?</a:t>
            </a:r>
          </a:p>
        </p:txBody>
      </p:sp>
      <p:sp>
        <p:nvSpPr>
          <p:cNvPr id="75779" name="Rectangle 3"/>
          <p:cNvSpPr>
            <a:spLocks noGrp="1" noChangeArrowheads="1"/>
          </p:cNvSpPr>
          <p:nvPr>
            <p:ph idx="1"/>
          </p:nvPr>
        </p:nvSpPr>
        <p:spPr/>
        <p:txBody>
          <a:bodyPr>
            <a:normAutofit fontScale="92500" lnSpcReduction="10000"/>
          </a:bodyPr>
          <a:lstStyle/>
          <a:p>
            <a:pPr eaLnBrk="1" hangingPunct="1"/>
            <a:r>
              <a:rPr lang="fi-FI" sz="2800" dirty="0" smtClean="0"/>
              <a:t>elimistön vesi on osittain solujen sisällä, osittain niiden ulkopuolella</a:t>
            </a:r>
          </a:p>
          <a:p>
            <a:pPr eaLnBrk="1" hangingPunct="1"/>
            <a:r>
              <a:rPr lang="fi-FI" sz="2800" dirty="0" smtClean="0"/>
              <a:t>solunulkoinen neste eli ekstrasellulaarineste</a:t>
            </a:r>
          </a:p>
          <a:p>
            <a:pPr lvl="1" eaLnBrk="1" hangingPunct="1"/>
            <a:r>
              <a:rPr lang="fi-FI" sz="2800" dirty="0" smtClean="0"/>
              <a:t>veriplasman ja kudossolujen välissä oleva</a:t>
            </a:r>
          </a:p>
          <a:p>
            <a:pPr lvl="1" eaLnBrk="1" hangingPunct="1"/>
            <a:r>
              <a:rPr lang="fi-FI" sz="2800" dirty="0" smtClean="0"/>
              <a:t>silmässä, sisäkorvassa</a:t>
            </a:r>
          </a:p>
          <a:p>
            <a:pPr lvl="1" eaLnBrk="1" hangingPunct="1"/>
            <a:r>
              <a:rPr lang="fi-FI" sz="2800" dirty="0" smtClean="0"/>
              <a:t>nivelpusseissa, sydän- ja keuhkopusseissa</a:t>
            </a:r>
          </a:p>
          <a:p>
            <a:pPr eaLnBrk="1" hangingPunct="1"/>
            <a:r>
              <a:rPr lang="fi-FI" sz="2800" dirty="0" smtClean="0"/>
              <a:t>solunsisäinen neste eli </a:t>
            </a:r>
            <a:r>
              <a:rPr lang="fi-FI" sz="2800" dirty="0" err="1" smtClean="0"/>
              <a:t>intraselluraarineste</a:t>
            </a:r>
            <a:endParaRPr lang="fi-FI" sz="2800" dirty="0" smtClean="0"/>
          </a:p>
          <a:p>
            <a:pPr lvl="1" eaLnBrk="1" hangingPunct="1"/>
            <a:r>
              <a:rPr lang="fi-FI" sz="2800" dirty="0" smtClean="0"/>
              <a:t>varsinaisten kemiallisten reaktioiden tapahtumapaikka</a:t>
            </a:r>
          </a:p>
          <a:p>
            <a:pPr lvl="1" eaLnBrk="1" hangingPunct="1"/>
            <a:r>
              <a:rPr lang="fi-FI" sz="2800" dirty="0" smtClean="0"/>
              <a:t>puna- ja valkosoluissa ja verihiutaleissa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Grp="1" noChangeArrowheads="1"/>
          </p:cNvSpPr>
          <p:nvPr>
            <p:ph type="title"/>
          </p:nvPr>
        </p:nvSpPr>
        <p:spPr/>
        <p:txBody>
          <a:bodyPr/>
          <a:lstStyle/>
          <a:p>
            <a:pPr eaLnBrk="1" hangingPunct="1"/>
            <a:r>
              <a:rPr lang="fi-FI" dirty="0" smtClean="0"/>
              <a:t>Vesi elimistössä – veriplasman osuus</a:t>
            </a:r>
          </a:p>
        </p:txBody>
      </p:sp>
      <p:sp>
        <p:nvSpPr>
          <p:cNvPr id="76803" name="Rectangle 3"/>
          <p:cNvSpPr>
            <a:spLocks noGrp="1" noChangeArrowheads="1"/>
          </p:cNvSpPr>
          <p:nvPr>
            <p:ph idx="1"/>
          </p:nvPr>
        </p:nvSpPr>
        <p:spPr/>
        <p:txBody>
          <a:bodyPr/>
          <a:lstStyle/>
          <a:p>
            <a:pPr eaLnBrk="1" hangingPunct="1"/>
            <a:endParaRPr lang="fi-FI" dirty="0" smtClean="0"/>
          </a:p>
          <a:p>
            <a:pPr eaLnBrk="1" hangingPunct="1"/>
            <a:endParaRPr lang="fi-FI" dirty="0" smtClean="0"/>
          </a:p>
        </p:txBody>
      </p:sp>
      <p:sp>
        <p:nvSpPr>
          <p:cNvPr id="76804" name="Rectangle 5"/>
          <p:cNvSpPr>
            <a:spLocks noChangeArrowheads="1"/>
          </p:cNvSpPr>
          <p:nvPr/>
        </p:nvSpPr>
        <p:spPr bwMode="auto">
          <a:xfrm>
            <a:off x="1042988" y="1412776"/>
            <a:ext cx="7273925" cy="4401205"/>
          </a:xfrm>
          <a:prstGeom prst="rect">
            <a:avLst/>
          </a:prstGeom>
          <a:noFill/>
          <a:ln w="9525">
            <a:noFill/>
            <a:miter lim="800000"/>
            <a:headEnd/>
            <a:tailEnd/>
          </a:ln>
        </p:spPr>
        <p:txBody>
          <a:bodyPr wrap="square">
            <a:spAutoFit/>
          </a:bodyPr>
          <a:lstStyle/>
          <a:p>
            <a:pPr>
              <a:buFontTx/>
              <a:buChar char="-"/>
            </a:pPr>
            <a:endParaRPr lang="fi-FI" sz="2800" dirty="0" smtClean="0"/>
          </a:p>
          <a:p>
            <a:pPr>
              <a:buFontTx/>
              <a:buChar char="-"/>
            </a:pPr>
            <a:r>
              <a:rPr lang="fi-FI" sz="2800" dirty="0" smtClean="0"/>
              <a:t>veriplasman </a:t>
            </a:r>
            <a:r>
              <a:rPr lang="fi-FI" sz="2800" dirty="0"/>
              <a:t>kautta veri poistuu ja tulee   </a:t>
            </a:r>
            <a:r>
              <a:rPr lang="fi-FI" sz="2800" dirty="0" smtClean="0"/>
              <a:t>elimistöön</a:t>
            </a:r>
          </a:p>
          <a:p>
            <a:pPr>
              <a:buFontTx/>
              <a:buChar char="-"/>
            </a:pPr>
            <a:r>
              <a:rPr lang="fi-FI" sz="2800" dirty="0"/>
              <a:t> </a:t>
            </a:r>
            <a:r>
              <a:rPr lang="fi-FI" sz="2800" dirty="0" smtClean="0"/>
              <a:t>veriplasma  </a:t>
            </a:r>
            <a:r>
              <a:rPr lang="fi-FI" sz="2800" dirty="0"/>
              <a:t>sisältää runsaasti </a:t>
            </a:r>
            <a:r>
              <a:rPr lang="fi-FI" sz="2800" dirty="0" err="1"/>
              <a:t>proteiineja</a:t>
            </a:r>
            <a:r>
              <a:rPr lang="fi-FI" sz="2800" dirty="0" err="1">
                <a:sym typeface="Wingdings" pitchFamily="2" charset="2"/>
              </a:rPr>
              <a:t></a:t>
            </a:r>
            <a:r>
              <a:rPr lang="fi-FI" sz="2800" dirty="0">
                <a:sym typeface="Wingdings" pitchFamily="2" charset="2"/>
              </a:rPr>
              <a:t> vesi pysyy verisuonistossa,  joka muuten muuttuisi kudosnesteeksi eikä olisi vettä </a:t>
            </a:r>
            <a:endParaRPr lang="fi-FI" sz="2800" dirty="0"/>
          </a:p>
          <a:p>
            <a:pPr>
              <a:buFontTx/>
              <a:buChar char="-"/>
            </a:pPr>
            <a:r>
              <a:rPr lang="fi-FI" sz="2800" dirty="0" smtClean="0"/>
              <a:t> kudosneste </a:t>
            </a:r>
            <a:r>
              <a:rPr lang="fi-FI" sz="2800" dirty="0"/>
              <a:t>ympäröi kudossoluja </a:t>
            </a:r>
          </a:p>
          <a:p>
            <a:pPr>
              <a:buFontTx/>
              <a:buChar char="-"/>
            </a:pPr>
            <a:r>
              <a:rPr lang="fi-FI" sz="2800" dirty="0" smtClean="0"/>
              <a:t> </a:t>
            </a:r>
            <a:r>
              <a:rPr lang="fi-FI" sz="2800" dirty="0" err="1" smtClean="0"/>
              <a:t>homeostaasista</a:t>
            </a:r>
            <a:r>
              <a:rPr lang="fi-FI" sz="2800" dirty="0" smtClean="0"/>
              <a:t> </a:t>
            </a:r>
            <a:r>
              <a:rPr lang="fi-FI" sz="2800" dirty="0"/>
              <a:t>huolehtivat elinjärjestelmät, mm. verenkiertoelimet ja imutiet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762000" y="476672"/>
            <a:ext cx="7924800" cy="1233066"/>
          </a:xfrm>
        </p:spPr>
        <p:txBody>
          <a:bodyPr/>
          <a:lstStyle/>
          <a:p>
            <a:pPr eaLnBrk="1" hangingPunct="1"/>
            <a:r>
              <a:rPr lang="fi-FI" dirty="0" smtClean="0"/>
              <a:t>Solujen työjako</a:t>
            </a:r>
          </a:p>
        </p:txBody>
      </p:sp>
      <p:sp>
        <p:nvSpPr>
          <p:cNvPr id="17411" name="Rectangle 3"/>
          <p:cNvSpPr>
            <a:spLocks noGrp="1" noChangeArrowheads="1"/>
          </p:cNvSpPr>
          <p:nvPr>
            <p:ph idx="1"/>
          </p:nvPr>
        </p:nvSpPr>
        <p:spPr>
          <a:xfrm>
            <a:off x="685800" y="2349500"/>
            <a:ext cx="7772400" cy="3746500"/>
          </a:xfrm>
        </p:spPr>
        <p:txBody>
          <a:bodyPr/>
          <a:lstStyle/>
          <a:p>
            <a:pPr eaLnBrk="1" hangingPunct="1">
              <a:lnSpc>
                <a:spcPct val="90000"/>
              </a:lnSpc>
            </a:pPr>
            <a:r>
              <a:rPr lang="fi-FI" sz="2800" dirty="0" smtClean="0"/>
              <a:t>soluissa toimii ihmisen aineenvaihdunta, solun avulla lisäännytään ja ihmisen kasvu ja kehitys tapahtuvat solun avulla</a:t>
            </a:r>
          </a:p>
          <a:p>
            <a:pPr eaLnBrk="1" hangingPunct="1">
              <a:lnSpc>
                <a:spcPct val="90000"/>
              </a:lnSpc>
              <a:buNone/>
            </a:pPr>
            <a:endParaRPr lang="fi-FI" sz="2800" dirty="0" smtClean="0"/>
          </a:p>
          <a:p>
            <a:pPr eaLnBrk="1" hangingPunct="1">
              <a:lnSpc>
                <a:spcPct val="90000"/>
              </a:lnSpc>
            </a:pPr>
            <a:r>
              <a:rPr lang="fi-FI" sz="2800" dirty="0" smtClean="0"/>
              <a:t>solukalvossa on reseptoreja (molekyylejä ja molekyyliryhmiä, jotka välittävät hormonien ja muiden viestiaineiden vaikutuksen soluihin)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a:lstStyle/>
          <a:p>
            <a:pPr eaLnBrk="1" hangingPunct="1"/>
            <a:r>
              <a:rPr lang="fi-FI" smtClean="0"/>
              <a:t>Veden poistuminen elimistöstä</a:t>
            </a:r>
          </a:p>
        </p:txBody>
      </p:sp>
      <p:sp>
        <p:nvSpPr>
          <p:cNvPr id="77827" name="Rectangle 3"/>
          <p:cNvSpPr>
            <a:spLocks noGrp="1" noChangeArrowheads="1"/>
          </p:cNvSpPr>
          <p:nvPr>
            <p:ph idx="1"/>
          </p:nvPr>
        </p:nvSpPr>
        <p:spPr/>
        <p:txBody>
          <a:bodyPr/>
          <a:lstStyle/>
          <a:p>
            <a:pPr eaLnBrk="1" hangingPunct="1"/>
            <a:endParaRPr lang="fi-FI" dirty="0" smtClean="0"/>
          </a:p>
          <a:p>
            <a:pPr eaLnBrk="1" hangingPunct="1"/>
            <a:endParaRPr lang="fi-FI" dirty="0" smtClean="0"/>
          </a:p>
        </p:txBody>
      </p:sp>
      <p:sp>
        <p:nvSpPr>
          <p:cNvPr id="77828" name="Rectangle 4"/>
          <p:cNvSpPr>
            <a:spLocks noChangeArrowheads="1"/>
          </p:cNvSpPr>
          <p:nvPr/>
        </p:nvSpPr>
        <p:spPr bwMode="auto">
          <a:xfrm>
            <a:off x="1403350" y="1844824"/>
            <a:ext cx="6120978" cy="2062103"/>
          </a:xfrm>
          <a:prstGeom prst="rect">
            <a:avLst/>
          </a:prstGeom>
          <a:noFill/>
          <a:ln w="9525">
            <a:noFill/>
            <a:miter lim="800000"/>
            <a:headEnd/>
            <a:tailEnd/>
          </a:ln>
        </p:spPr>
        <p:txBody>
          <a:bodyPr wrap="square">
            <a:spAutoFit/>
          </a:bodyPr>
          <a:lstStyle/>
          <a:p>
            <a:pPr>
              <a:buFont typeface="Wingdings" pitchFamily="2" charset="2"/>
              <a:buChar char="q"/>
            </a:pPr>
            <a:r>
              <a:rPr lang="fi-FI" sz="3200" dirty="0"/>
              <a:t>  </a:t>
            </a:r>
            <a:r>
              <a:rPr lang="fi-FI" sz="3200" dirty="0" smtClean="0"/>
              <a:t>uloshengitysilman kosteutena</a:t>
            </a:r>
            <a:endParaRPr lang="fi-FI" sz="3200" dirty="0"/>
          </a:p>
          <a:p>
            <a:pPr>
              <a:buFont typeface="Wingdings" pitchFamily="2" charset="2"/>
              <a:buChar char="q"/>
            </a:pPr>
            <a:r>
              <a:rPr lang="fi-FI" sz="3200" dirty="0"/>
              <a:t>  hikoiluna</a:t>
            </a:r>
          </a:p>
          <a:p>
            <a:pPr>
              <a:buFont typeface="Wingdings" pitchFamily="2" charset="2"/>
              <a:buChar char="q"/>
            </a:pPr>
            <a:r>
              <a:rPr lang="fi-FI" sz="3200" dirty="0"/>
              <a:t>  ulosteen mukana</a:t>
            </a:r>
          </a:p>
          <a:p>
            <a:pPr>
              <a:buFont typeface="Wingdings" pitchFamily="2" charset="2"/>
              <a:buChar char="q"/>
            </a:pPr>
            <a:r>
              <a:rPr lang="fi-FI" sz="3200" dirty="0"/>
              <a:t>  virtsa, tärkein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a:xfrm>
            <a:off x="762000" y="214313"/>
            <a:ext cx="7924800" cy="1000125"/>
          </a:xfrm>
        </p:spPr>
        <p:txBody>
          <a:bodyPr/>
          <a:lstStyle/>
          <a:p>
            <a:pPr eaLnBrk="1" hangingPunct="1"/>
            <a:r>
              <a:rPr lang="fi-FI" smtClean="0"/>
              <a:t>Munuainen</a:t>
            </a:r>
          </a:p>
        </p:txBody>
      </p:sp>
      <p:sp>
        <p:nvSpPr>
          <p:cNvPr id="78851" name="Rectangle 4"/>
          <p:cNvSpPr>
            <a:spLocks noGrp="1" noChangeArrowheads="1"/>
          </p:cNvSpPr>
          <p:nvPr>
            <p:ph type="body" sz="half" idx="1"/>
          </p:nvPr>
        </p:nvSpPr>
        <p:spPr>
          <a:xfrm>
            <a:off x="838200" y="1340768"/>
            <a:ext cx="3770313" cy="4745707"/>
          </a:xfrm>
        </p:spPr>
        <p:txBody>
          <a:bodyPr/>
          <a:lstStyle/>
          <a:p>
            <a:pPr eaLnBrk="1" hangingPunct="1">
              <a:buFont typeface="Wingdings" pitchFamily="2" charset="2"/>
              <a:buNone/>
            </a:pPr>
            <a:r>
              <a:rPr lang="fi-FI" sz="2800" dirty="0" smtClean="0"/>
              <a:t>munuainen (</a:t>
            </a:r>
            <a:r>
              <a:rPr lang="fi-FI" sz="2800" dirty="0" err="1" smtClean="0"/>
              <a:t>ren</a:t>
            </a:r>
            <a:r>
              <a:rPr lang="fi-FI" sz="2800" dirty="0" smtClean="0"/>
              <a:t>, </a:t>
            </a:r>
            <a:r>
              <a:rPr lang="fi-FI" sz="2800" dirty="0" err="1" smtClean="0"/>
              <a:t>rens</a:t>
            </a:r>
            <a:r>
              <a:rPr lang="fi-FI" sz="2800" dirty="0" smtClean="0"/>
              <a:t>)</a:t>
            </a:r>
          </a:p>
          <a:p>
            <a:pPr eaLnBrk="1" hangingPunct="1"/>
            <a:r>
              <a:rPr lang="fi-FI" sz="2800" dirty="0" smtClean="0"/>
              <a:t>nestetasapainon säätely</a:t>
            </a:r>
          </a:p>
          <a:p>
            <a:pPr eaLnBrk="1" hangingPunct="1"/>
            <a:r>
              <a:rPr lang="fi-FI" sz="2800" dirty="0" smtClean="0"/>
              <a:t>happo-emästasa-painossa osallinen</a:t>
            </a:r>
          </a:p>
          <a:p>
            <a:pPr eaLnBrk="1" hangingPunct="1"/>
            <a:r>
              <a:rPr lang="fi-FI" sz="2800" dirty="0" smtClean="0"/>
              <a:t>kivennäisaineiden määrän säätely</a:t>
            </a:r>
          </a:p>
          <a:p>
            <a:pPr eaLnBrk="1" hangingPunct="1"/>
            <a:r>
              <a:rPr lang="fi-FI" sz="2800" dirty="0" smtClean="0"/>
              <a:t>on kaksi munuaista 10-12 cm korkeudeltaan</a:t>
            </a:r>
          </a:p>
          <a:p>
            <a:pPr eaLnBrk="1" hangingPunct="1"/>
            <a:endParaRPr lang="fi-FI" sz="2400" dirty="0" smtClean="0"/>
          </a:p>
        </p:txBody>
      </p:sp>
      <p:pic>
        <p:nvPicPr>
          <p:cNvPr id="78852" name="Picture 6" descr="munuainen"/>
          <p:cNvPicPr>
            <a:picLocks noGrp="1" noChangeAspect="1" noChangeArrowheads="1"/>
          </p:cNvPicPr>
          <p:nvPr>
            <p:ph sz="half" idx="2"/>
          </p:nvPr>
        </p:nvPicPr>
        <p:blipFill>
          <a:blip r:embed="rId3" cstate="print"/>
          <a:stretch>
            <a:fillRect/>
          </a:stretch>
        </p:blipFill>
        <p:spPr>
          <a:xfrm>
            <a:off x="5536767" y="2362200"/>
            <a:ext cx="2218603" cy="3724275"/>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lstStyle/>
          <a:p>
            <a:pPr eaLnBrk="1" hangingPunct="1"/>
            <a:r>
              <a:rPr lang="fi-FI" smtClean="0"/>
              <a:t>Munuaisportti</a:t>
            </a:r>
          </a:p>
        </p:txBody>
      </p:sp>
      <p:sp>
        <p:nvSpPr>
          <p:cNvPr id="79875" name="Rectangle 3"/>
          <p:cNvSpPr>
            <a:spLocks noGrp="1" noChangeArrowheads="1"/>
          </p:cNvSpPr>
          <p:nvPr>
            <p:ph idx="1"/>
          </p:nvPr>
        </p:nvSpPr>
        <p:spPr>
          <a:xfrm>
            <a:off x="838200" y="1340768"/>
            <a:ext cx="7693025" cy="5112420"/>
          </a:xfrm>
        </p:spPr>
        <p:txBody>
          <a:bodyPr/>
          <a:lstStyle/>
          <a:p>
            <a:pPr eaLnBrk="1" hangingPunct="1"/>
            <a:endParaRPr lang="fi-FI" dirty="0" smtClean="0">
              <a:sym typeface="Wingdings" pitchFamily="2" charset="2"/>
            </a:endParaRPr>
          </a:p>
          <a:p>
            <a:pPr lvl="1" eaLnBrk="1" hangingPunct="1"/>
            <a:r>
              <a:rPr lang="fi-FI" sz="3200" dirty="0" smtClean="0"/>
              <a:t>verisuonten kulkukohta </a:t>
            </a:r>
          </a:p>
          <a:p>
            <a:pPr lvl="1" eaLnBrk="1" hangingPunct="1"/>
            <a:r>
              <a:rPr lang="fi-FI" sz="3200" dirty="0" smtClean="0"/>
              <a:t>imusuonten kulkukohta</a:t>
            </a:r>
          </a:p>
          <a:p>
            <a:pPr lvl="1" eaLnBrk="1" hangingPunct="1"/>
            <a:r>
              <a:rPr lang="fi-FI" sz="3200" dirty="0" smtClean="0"/>
              <a:t>munuaisallas, jonne virtsa kerääntyy</a:t>
            </a:r>
          </a:p>
          <a:p>
            <a:pPr lvl="1" eaLnBrk="1" hangingPunct="1"/>
            <a:r>
              <a:rPr lang="fi-FI" sz="3200" dirty="0" err="1" smtClean="0">
                <a:sym typeface="Wingdings" pitchFamily="2" charset="2"/>
              </a:rPr>
              <a:t>virtsajohdin</a:t>
            </a:r>
            <a:r>
              <a:rPr lang="fi-FI" sz="3200" dirty="0" smtClean="0">
                <a:sym typeface="Wingdings" pitchFamily="2" charset="2"/>
              </a:rPr>
              <a:t> kohti virtsarakkoa </a:t>
            </a:r>
            <a:r>
              <a:rPr lang="fi-FI" sz="3200" dirty="0" smtClean="0"/>
              <a:t>verisuonten kulkukohta </a:t>
            </a:r>
          </a:p>
          <a:p>
            <a:pPr lvl="1" eaLnBrk="1" hangingPunct="1">
              <a:buFontTx/>
              <a:buNone/>
            </a:pPr>
            <a:endParaRPr lang="fi-FI" sz="2800" dirty="0" smtClean="0"/>
          </a:p>
          <a:p>
            <a:pPr eaLnBrk="1" hangingPunct="1"/>
            <a:endParaRPr lang="fi-FI"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lstStyle/>
          <a:p>
            <a:pPr eaLnBrk="1" hangingPunct="1"/>
            <a:r>
              <a:rPr lang="fi-FI" smtClean="0"/>
              <a:t>Veden poistuminen elimistöstä</a:t>
            </a:r>
          </a:p>
        </p:txBody>
      </p:sp>
      <p:sp>
        <p:nvSpPr>
          <p:cNvPr id="80899" name="Rectangle 3"/>
          <p:cNvSpPr>
            <a:spLocks noGrp="1" noChangeArrowheads="1"/>
          </p:cNvSpPr>
          <p:nvPr>
            <p:ph idx="1"/>
          </p:nvPr>
        </p:nvSpPr>
        <p:spPr/>
        <p:txBody>
          <a:bodyPr>
            <a:normAutofit fontScale="92500" lnSpcReduction="10000"/>
          </a:bodyPr>
          <a:lstStyle/>
          <a:p>
            <a:pPr eaLnBrk="1" hangingPunct="1">
              <a:lnSpc>
                <a:spcPct val="90000"/>
              </a:lnSpc>
            </a:pPr>
            <a:r>
              <a:rPr lang="fi-FI" sz="3200" b="1" u="sng" smtClean="0"/>
              <a:t>virtsa muodostuu nefroneissa </a:t>
            </a:r>
            <a:r>
              <a:rPr lang="fi-FI" sz="3200" b="1" smtClean="0"/>
              <a:t>(miljoona nefronia)</a:t>
            </a:r>
          </a:p>
          <a:p>
            <a:pPr lvl="1" eaLnBrk="1" hangingPunct="1">
              <a:lnSpc>
                <a:spcPct val="90000"/>
              </a:lnSpc>
            </a:pPr>
            <a:r>
              <a:rPr lang="fi-FI" sz="3200" smtClean="0"/>
              <a:t>osa veriplasmasta erottuu alkuvirtsaksi</a:t>
            </a:r>
          </a:p>
          <a:p>
            <a:pPr lvl="1" eaLnBrk="1" hangingPunct="1">
              <a:lnSpc>
                <a:spcPct val="90000"/>
              </a:lnSpc>
            </a:pPr>
            <a:r>
              <a:rPr lang="fi-FI" sz="3200" smtClean="0"/>
              <a:t>munuaiskeräsessä muodostuu alkuvirtsaa (160 -200  l vrk:ssa) --  se suodattuu keräsen koteloon</a:t>
            </a:r>
          </a:p>
          <a:p>
            <a:pPr lvl="1" eaLnBrk="1" hangingPunct="1">
              <a:lnSpc>
                <a:spcPct val="90000"/>
              </a:lnSpc>
            </a:pPr>
            <a:r>
              <a:rPr lang="fi-FI" sz="3200" smtClean="0"/>
              <a:t>monet alkuvirtsan aineista imeytyvät takaisin vereen esim. glukoosi</a:t>
            </a:r>
          </a:p>
          <a:p>
            <a:pPr lvl="1" eaLnBrk="1" hangingPunct="1">
              <a:lnSpc>
                <a:spcPct val="90000"/>
              </a:lnSpc>
            </a:pPr>
            <a:r>
              <a:rPr lang="fi-FI" sz="3200" smtClean="0"/>
              <a:t>munuaistiehyt</a:t>
            </a:r>
          </a:p>
          <a:p>
            <a:pPr lvl="1" eaLnBrk="1" hangingPunct="1">
              <a:lnSpc>
                <a:spcPct val="90000"/>
              </a:lnSpc>
              <a:buFontTx/>
              <a:buNone/>
            </a:pPr>
            <a:endParaRPr lang="fi-FI" sz="1800" smtClean="0"/>
          </a:p>
          <a:p>
            <a:pPr eaLnBrk="1" hangingPunct="1">
              <a:lnSpc>
                <a:spcPct val="90000"/>
              </a:lnSpc>
            </a:pPr>
            <a:endParaRPr lang="fi-FI" sz="20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tsikko 1"/>
          <p:cNvSpPr>
            <a:spLocks noGrp="1"/>
          </p:cNvSpPr>
          <p:nvPr>
            <p:ph type="title"/>
          </p:nvPr>
        </p:nvSpPr>
        <p:spPr/>
        <p:txBody>
          <a:bodyPr/>
          <a:lstStyle/>
          <a:p>
            <a:r>
              <a:rPr lang="fi-FI" smtClean="0"/>
              <a:t>Veden poistuminen elimistostä</a:t>
            </a:r>
          </a:p>
        </p:txBody>
      </p:sp>
      <p:sp>
        <p:nvSpPr>
          <p:cNvPr id="81923" name="Sisällön paikkamerkki 2"/>
          <p:cNvSpPr>
            <a:spLocks noGrp="1"/>
          </p:cNvSpPr>
          <p:nvPr>
            <p:ph idx="1"/>
          </p:nvPr>
        </p:nvSpPr>
        <p:spPr/>
        <p:txBody>
          <a:bodyPr/>
          <a:lstStyle/>
          <a:p>
            <a:pPr eaLnBrk="1" hangingPunct="1">
              <a:lnSpc>
                <a:spcPct val="90000"/>
              </a:lnSpc>
            </a:pPr>
            <a:r>
              <a:rPr lang="fi-FI" sz="3600" dirty="0" smtClean="0"/>
              <a:t>veden poistumisen elimistöstä säätelevät munuaisiin vaikuttavat hormonit</a:t>
            </a:r>
          </a:p>
          <a:p>
            <a:pPr lvl="1" eaLnBrk="1" hangingPunct="1">
              <a:lnSpc>
                <a:spcPct val="90000"/>
              </a:lnSpc>
            </a:pPr>
            <a:r>
              <a:rPr lang="fi-FI" sz="3600" dirty="0" smtClean="0"/>
              <a:t>antidiureettinen hormoni</a:t>
            </a:r>
          </a:p>
          <a:p>
            <a:pPr lvl="1" eaLnBrk="1" hangingPunct="1">
              <a:lnSpc>
                <a:spcPct val="90000"/>
              </a:lnSpc>
            </a:pPr>
            <a:r>
              <a:rPr lang="fi-FI" sz="3600" dirty="0" err="1" smtClean="0"/>
              <a:t>aldosteroni</a:t>
            </a:r>
            <a:endParaRPr lang="fi-FI" sz="3600" dirty="0" smtClean="0"/>
          </a:p>
          <a:p>
            <a:pPr lvl="1" eaLnBrk="1" hangingPunct="1">
              <a:lnSpc>
                <a:spcPct val="90000"/>
              </a:lnSpc>
            </a:pPr>
            <a:r>
              <a:rPr lang="fi-FI" sz="3600" dirty="0" err="1" smtClean="0"/>
              <a:t>atriopeptidi</a:t>
            </a:r>
            <a:endParaRPr lang="fi-FI" sz="3600" dirty="0" smtClean="0"/>
          </a:p>
          <a:p>
            <a:endParaRPr lang="fi-FI"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p:cNvSpPr>
            <a:spLocks noGrp="1" noChangeArrowheads="1"/>
          </p:cNvSpPr>
          <p:nvPr>
            <p:ph type="title"/>
          </p:nvPr>
        </p:nvSpPr>
        <p:spPr/>
        <p:txBody>
          <a:bodyPr>
            <a:normAutofit/>
          </a:bodyPr>
          <a:lstStyle/>
          <a:p>
            <a:pPr eaLnBrk="1" fontAlgn="auto" hangingPunct="1">
              <a:spcAft>
                <a:spcPts val="0"/>
              </a:spcAft>
              <a:defRPr/>
            </a:pPr>
            <a:r>
              <a:rPr lang="fi-FI" dirty="0"/>
              <a:t>Virtsanmuodostukseen vaikuttavat hormonit</a:t>
            </a:r>
          </a:p>
        </p:txBody>
      </p:sp>
      <p:sp>
        <p:nvSpPr>
          <p:cNvPr id="82947" name="Rectangle 3"/>
          <p:cNvSpPr>
            <a:spLocks noGrp="1" noChangeArrowheads="1"/>
          </p:cNvSpPr>
          <p:nvPr>
            <p:ph idx="1"/>
          </p:nvPr>
        </p:nvSpPr>
        <p:spPr/>
        <p:txBody>
          <a:bodyPr>
            <a:normAutofit lnSpcReduction="10000"/>
          </a:bodyPr>
          <a:lstStyle/>
          <a:p>
            <a:pPr eaLnBrk="1" hangingPunct="1">
              <a:lnSpc>
                <a:spcPct val="80000"/>
              </a:lnSpc>
            </a:pPr>
            <a:r>
              <a:rPr lang="fi-FI" sz="3200" b="1" smtClean="0"/>
              <a:t>Antidiureettinen hormoni</a:t>
            </a:r>
          </a:p>
          <a:p>
            <a:pPr lvl="1" eaLnBrk="1" hangingPunct="1">
              <a:lnSpc>
                <a:spcPct val="80000"/>
              </a:lnSpc>
            </a:pPr>
            <a:r>
              <a:rPr lang="fi-FI" sz="3200" smtClean="0"/>
              <a:t>vaikuttaa suoraan veden liikkeisiin elimistössä</a:t>
            </a:r>
          </a:p>
          <a:p>
            <a:pPr lvl="1" eaLnBrk="1" hangingPunct="1">
              <a:lnSpc>
                <a:spcPct val="80000"/>
              </a:lnSpc>
            </a:pPr>
            <a:r>
              <a:rPr lang="fi-FI" sz="3200" smtClean="0"/>
              <a:t>kun elimistö kärsii veden puutteesta</a:t>
            </a:r>
            <a:r>
              <a:rPr lang="fi-FI" sz="3200" smtClean="0">
                <a:sym typeface="Wingdings" pitchFamily="2" charset="2"/>
              </a:rPr>
              <a:t>eritys suurimmillaanvirtsa väkevää ja niukkaa</a:t>
            </a:r>
          </a:p>
          <a:p>
            <a:pPr lvl="1" eaLnBrk="1" hangingPunct="1">
              <a:lnSpc>
                <a:spcPct val="80000"/>
              </a:lnSpc>
            </a:pPr>
            <a:r>
              <a:rPr lang="fi-FI" sz="3200" smtClean="0"/>
              <a:t>kun elimistö ei kaipaa vettä tilanne päinvastainen ja virtsa runsasta ja laimeaa</a:t>
            </a:r>
          </a:p>
          <a:p>
            <a:pPr eaLnBrk="1" hangingPunct="1">
              <a:lnSpc>
                <a:spcPct val="80000"/>
              </a:lnSpc>
            </a:pPr>
            <a:endParaRPr lang="fi-FI" sz="3200" smtClean="0"/>
          </a:p>
          <a:p>
            <a:pPr eaLnBrk="1" hangingPunct="1">
              <a:lnSpc>
                <a:spcPct val="80000"/>
              </a:lnSpc>
            </a:pPr>
            <a:endParaRPr lang="fi-FI" sz="18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tsikko 1"/>
          <p:cNvSpPr>
            <a:spLocks noGrp="1"/>
          </p:cNvSpPr>
          <p:nvPr>
            <p:ph type="title"/>
          </p:nvPr>
        </p:nvSpPr>
        <p:spPr/>
        <p:txBody>
          <a:bodyPr/>
          <a:lstStyle/>
          <a:p>
            <a:r>
              <a:rPr lang="fi-FI" smtClean="0"/>
              <a:t>Virtsanmuodostukseen vaikuttavat hormonit</a:t>
            </a:r>
          </a:p>
        </p:txBody>
      </p:sp>
      <p:sp>
        <p:nvSpPr>
          <p:cNvPr id="83971" name="Sisällön paikkamerkki 2"/>
          <p:cNvSpPr>
            <a:spLocks noGrp="1"/>
          </p:cNvSpPr>
          <p:nvPr>
            <p:ph idx="1"/>
          </p:nvPr>
        </p:nvSpPr>
        <p:spPr/>
        <p:txBody>
          <a:bodyPr>
            <a:normAutofit fontScale="92500"/>
          </a:bodyPr>
          <a:lstStyle/>
          <a:p>
            <a:pPr eaLnBrk="1" hangingPunct="1">
              <a:lnSpc>
                <a:spcPct val="80000"/>
              </a:lnSpc>
            </a:pPr>
            <a:r>
              <a:rPr lang="fi-FI" sz="2800" b="1" dirty="0" err="1" smtClean="0"/>
              <a:t>Aldosteroni</a:t>
            </a:r>
            <a:endParaRPr lang="fi-FI" sz="2800" b="1" dirty="0" smtClean="0"/>
          </a:p>
          <a:p>
            <a:pPr lvl="1" eaLnBrk="1" hangingPunct="1">
              <a:lnSpc>
                <a:spcPct val="80000"/>
              </a:lnSpc>
            </a:pPr>
            <a:r>
              <a:rPr lang="fi-FI" sz="2800" dirty="0" smtClean="0"/>
              <a:t>lisämunuaiskuoren </a:t>
            </a:r>
            <a:r>
              <a:rPr lang="fi-FI" sz="2800" dirty="0" err="1" smtClean="0"/>
              <a:t>steroidihormoni</a:t>
            </a:r>
            <a:r>
              <a:rPr lang="fi-FI" sz="2800" dirty="0" err="1" smtClean="0">
                <a:sym typeface="Wingdings" pitchFamily="2" charset="2"/>
              </a:rPr>
              <a:t>natrium-kaliumpumpun</a:t>
            </a:r>
            <a:r>
              <a:rPr lang="fi-FI" sz="2800" dirty="0" smtClean="0">
                <a:sym typeface="Wingdings" pitchFamily="2" charset="2"/>
              </a:rPr>
              <a:t> toiminta tehostuu</a:t>
            </a:r>
          </a:p>
          <a:p>
            <a:pPr lvl="1" eaLnBrk="1" hangingPunct="1">
              <a:lnSpc>
                <a:spcPct val="80000"/>
              </a:lnSpc>
            </a:pPr>
            <a:r>
              <a:rPr lang="fi-FI" sz="2800" dirty="0" smtClean="0"/>
              <a:t>natriumia jää elimistöön, samoin </a:t>
            </a:r>
            <a:r>
              <a:rPr lang="fi-FI" sz="2800" dirty="0" err="1" smtClean="0"/>
              <a:t>vettä</a:t>
            </a:r>
            <a:r>
              <a:rPr lang="fi-FI" sz="2800" dirty="0" err="1" smtClean="0">
                <a:sym typeface="Wingdings" pitchFamily="2" charset="2"/>
              </a:rPr>
              <a:t>virtsan</a:t>
            </a:r>
            <a:r>
              <a:rPr lang="fi-FI" sz="2800" dirty="0" smtClean="0">
                <a:sym typeface="Wingdings" pitchFamily="2" charset="2"/>
              </a:rPr>
              <a:t> määrä vähenee – samalla kaliumin poistuu virtsaan</a:t>
            </a:r>
          </a:p>
          <a:p>
            <a:pPr lvl="1" eaLnBrk="1" hangingPunct="1">
              <a:lnSpc>
                <a:spcPct val="80000"/>
              </a:lnSpc>
            </a:pPr>
            <a:r>
              <a:rPr lang="fi-FI" sz="2800" dirty="0" err="1" smtClean="0"/>
              <a:t>reniini</a:t>
            </a:r>
            <a:r>
              <a:rPr lang="fi-FI" sz="2800" dirty="0" smtClean="0"/>
              <a:t>, munuaisten erittämä entsyymi on yksi </a:t>
            </a:r>
            <a:r>
              <a:rPr lang="fi-FI" sz="2800" dirty="0" err="1" smtClean="0"/>
              <a:t>aldosteroniin</a:t>
            </a:r>
            <a:r>
              <a:rPr lang="fi-FI" sz="2800" dirty="0" smtClean="0"/>
              <a:t> vaikuttava entsyymi</a:t>
            </a:r>
          </a:p>
          <a:p>
            <a:pPr eaLnBrk="1" hangingPunct="1">
              <a:lnSpc>
                <a:spcPct val="80000"/>
              </a:lnSpc>
            </a:pPr>
            <a:r>
              <a:rPr lang="fi-FI" sz="2800" b="1" dirty="0" err="1" smtClean="0"/>
              <a:t>Atriopeptidi</a:t>
            </a:r>
            <a:r>
              <a:rPr lang="fi-FI" sz="2800" dirty="0" smtClean="0"/>
              <a:t>  - sydämen eteinen erittää</a:t>
            </a:r>
          </a:p>
          <a:p>
            <a:pPr lvl="1" eaLnBrk="1" hangingPunct="1">
              <a:lnSpc>
                <a:spcPct val="80000"/>
              </a:lnSpc>
            </a:pPr>
            <a:r>
              <a:rPr lang="fi-FI" sz="2800" dirty="0" smtClean="0"/>
              <a:t>lisää natriumin ja veden erittymistä </a:t>
            </a:r>
            <a:r>
              <a:rPr lang="fi-FI" sz="2800" dirty="0" err="1" smtClean="0"/>
              <a:t>virtsaan</a:t>
            </a:r>
            <a:r>
              <a:rPr lang="fi-FI" sz="2800" dirty="0" err="1" smtClean="0">
                <a:sym typeface="Wingdings" pitchFamily="2" charset="2"/>
              </a:rPr>
              <a:t>natrium</a:t>
            </a:r>
            <a:r>
              <a:rPr lang="fi-FI" sz="2800" dirty="0" smtClean="0">
                <a:sym typeface="Wingdings" pitchFamily="2" charset="2"/>
              </a:rPr>
              <a:t> vähenee</a:t>
            </a:r>
            <a:endParaRPr lang="fi-FI" sz="28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p:txBody>
          <a:bodyPr/>
          <a:lstStyle/>
          <a:p>
            <a:pPr eaLnBrk="1" hangingPunct="1"/>
            <a:r>
              <a:rPr lang="fi-FI" smtClean="0"/>
              <a:t>Virtsan koostumus</a:t>
            </a:r>
          </a:p>
        </p:txBody>
      </p:sp>
      <p:sp>
        <p:nvSpPr>
          <p:cNvPr id="84995" name="Rectangle 3"/>
          <p:cNvSpPr>
            <a:spLocks noGrp="1" noChangeArrowheads="1"/>
          </p:cNvSpPr>
          <p:nvPr>
            <p:ph idx="1"/>
          </p:nvPr>
        </p:nvSpPr>
        <p:spPr/>
        <p:txBody>
          <a:bodyPr/>
          <a:lstStyle/>
          <a:p>
            <a:pPr eaLnBrk="1" hangingPunct="1"/>
            <a:r>
              <a:rPr lang="fi-FI" sz="3200" dirty="0" smtClean="0"/>
              <a:t>virtsaa erittyy 0,5 - 2,5 litraa/vrk</a:t>
            </a:r>
          </a:p>
          <a:p>
            <a:pPr eaLnBrk="1" hangingPunct="1"/>
            <a:r>
              <a:rPr lang="fi-FI" sz="3200" dirty="0" smtClean="0"/>
              <a:t>95% vettä</a:t>
            </a:r>
          </a:p>
          <a:p>
            <a:pPr eaLnBrk="1" hangingPunct="1"/>
            <a:r>
              <a:rPr lang="fi-FI" sz="3200" dirty="0" smtClean="0"/>
              <a:t>virtsa-aine eli urea (syntyy proteiiniaineenvaihdunnassa)</a:t>
            </a:r>
          </a:p>
          <a:p>
            <a:pPr eaLnBrk="1" hangingPunct="1"/>
            <a:r>
              <a:rPr lang="fi-FI" sz="3200" dirty="0" err="1" smtClean="0"/>
              <a:t>kreatiniini</a:t>
            </a:r>
            <a:r>
              <a:rPr lang="fi-FI" sz="3200" dirty="0" smtClean="0"/>
              <a:t> (lihasaineenvaihdunnassa)</a:t>
            </a:r>
          </a:p>
          <a:p>
            <a:pPr eaLnBrk="1" hangingPunct="1"/>
            <a:r>
              <a:rPr lang="fi-FI" sz="3200" dirty="0" smtClean="0"/>
              <a:t>kivennäisaineet</a:t>
            </a:r>
          </a:p>
          <a:p>
            <a:pPr eaLnBrk="1" hangingPunct="1"/>
            <a:endParaRPr lang="fi-FI"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pPr eaLnBrk="1" hangingPunct="1"/>
            <a:r>
              <a:rPr lang="fi-FI" smtClean="0"/>
              <a:t>Mitä virtsasta tutkitaan?</a:t>
            </a:r>
          </a:p>
        </p:txBody>
      </p:sp>
      <p:sp>
        <p:nvSpPr>
          <p:cNvPr id="86019" name="Rectangle 3"/>
          <p:cNvSpPr>
            <a:spLocks noGrp="1" noChangeArrowheads="1"/>
          </p:cNvSpPr>
          <p:nvPr>
            <p:ph idx="1"/>
          </p:nvPr>
        </p:nvSpPr>
        <p:spPr/>
        <p:txBody>
          <a:bodyPr>
            <a:normAutofit fontScale="92500" lnSpcReduction="20000"/>
          </a:bodyPr>
          <a:lstStyle/>
          <a:p>
            <a:pPr eaLnBrk="1" hangingPunct="1">
              <a:lnSpc>
                <a:spcPct val="90000"/>
              </a:lnSpc>
            </a:pPr>
            <a:r>
              <a:rPr lang="fi-FI" sz="3200" smtClean="0"/>
              <a:t>proteiinit</a:t>
            </a:r>
            <a:r>
              <a:rPr lang="fi-FI" sz="3200" smtClean="0">
                <a:sym typeface="Wingdings" pitchFamily="2" charset="2"/>
              </a:rPr>
              <a:t>mahdoll munuaisvika</a:t>
            </a:r>
          </a:p>
          <a:p>
            <a:pPr eaLnBrk="1" hangingPunct="1">
              <a:lnSpc>
                <a:spcPct val="90000"/>
              </a:lnSpc>
            </a:pPr>
            <a:r>
              <a:rPr lang="fi-FI" sz="3200" smtClean="0">
                <a:sym typeface="Wingdings" pitchFamily="2" charset="2"/>
              </a:rPr>
              <a:t>glukoosi   diabetes</a:t>
            </a:r>
          </a:p>
          <a:p>
            <a:pPr eaLnBrk="1" hangingPunct="1">
              <a:lnSpc>
                <a:spcPct val="90000"/>
              </a:lnSpc>
            </a:pPr>
            <a:r>
              <a:rPr lang="fi-FI" sz="3200" smtClean="0">
                <a:sym typeface="Wingdings" pitchFamily="2" charset="2"/>
              </a:rPr>
              <a:t>pohjasakka eli sedimentti</a:t>
            </a:r>
          </a:p>
          <a:p>
            <a:pPr lvl="1" eaLnBrk="1" hangingPunct="1">
              <a:lnSpc>
                <a:spcPct val="90000"/>
              </a:lnSpc>
            </a:pPr>
            <a:r>
              <a:rPr lang="fi-FI" sz="3200" smtClean="0">
                <a:sym typeface="Wingdings" pitchFamily="2" charset="2"/>
              </a:rPr>
              <a:t>punasolut verenvuoto</a:t>
            </a:r>
          </a:p>
          <a:p>
            <a:pPr lvl="1" eaLnBrk="1" hangingPunct="1">
              <a:lnSpc>
                <a:spcPct val="90000"/>
              </a:lnSpc>
            </a:pPr>
            <a:r>
              <a:rPr lang="fi-FI" sz="3200" smtClean="0">
                <a:sym typeface="Wingdings" pitchFamily="2" charset="2"/>
              </a:rPr>
              <a:t>valkosoluttulehdus</a:t>
            </a:r>
          </a:p>
          <a:p>
            <a:pPr lvl="1" eaLnBrk="1" hangingPunct="1">
              <a:lnSpc>
                <a:spcPct val="90000"/>
              </a:lnSpc>
            </a:pPr>
            <a:r>
              <a:rPr lang="fi-FI" sz="3200" smtClean="0">
                <a:sym typeface="Wingdings" pitchFamily="2" charset="2"/>
              </a:rPr>
              <a:t>runs. bakteereitavirtsatietulehdus</a:t>
            </a:r>
          </a:p>
          <a:p>
            <a:pPr eaLnBrk="1" hangingPunct="1">
              <a:lnSpc>
                <a:spcPct val="90000"/>
              </a:lnSpc>
            </a:pPr>
            <a:r>
              <a:rPr lang="fi-FI" sz="3200" smtClean="0">
                <a:sym typeface="Wingdings" pitchFamily="2" charset="2"/>
              </a:rPr>
              <a:t>aineenvaihduntatuotteita</a:t>
            </a:r>
          </a:p>
          <a:p>
            <a:pPr eaLnBrk="1" hangingPunct="1">
              <a:lnSpc>
                <a:spcPct val="90000"/>
              </a:lnSpc>
            </a:pPr>
            <a:r>
              <a:rPr lang="fi-FI" sz="3200" smtClean="0">
                <a:sym typeface="Wingdings" pitchFamily="2" charset="2"/>
              </a:rPr>
              <a:t>lääkeaineet</a:t>
            </a:r>
          </a:p>
          <a:p>
            <a:pPr eaLnBrk="1" hangingPunct="1">
              <a:lnSpc>
                <a:spcPct val="90000"/>
              </a:lnSpc>
            </a:pPr>
            <a:r>
              <a:rPr lang="fi-FI" sz="3200" smtClean="0">
                <a:sym typeface="Wingdings" pitchFamily="2" charset="2"/>
              </a:rPr>
              <a:t>huumeet</a:t>
            </a:r>
            <a:endParaRPr lang="fi-FI" sz="3200" smtClean="0"/>
          </a:p>
          <a:p>
            <a:pPr eaLnBrk="1" hangingPunct="1">
              <a:lnSpc>
                <a:spcPct val="90000"/>
              </a:lnSpc>
            </a:pPr>
            <a:endParaRPr lang="fi-FI" sz="24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p:txBody>
          <a:bodyPr>
            <a:normAutofit/>
          </a:bodyPr>
          <a:lstStyle/>
          <a:p>
            <a:pPr eaLnBrk="1" fontAlgn="auto" hangingPunct="1">
              <a:spcAft>
                <a:spcPts val="0"/>
              </a:spcAft>
              <a:defRPr/>
            </a:pPr>
            <a:r>
              <a:rPr lang="fi-FI"/>
              <a:t>Nestetasapainoon ja munuaisiin liittyviä sairauksia</a:t>
            </a:r>
          </a:p>
        </p:txBody>
      </p:sp>
      <p:sp>
        <p:nvSpPr>
          <p:cNvPr id="87043" name="Rectangle 3"/>
          <p:cNvSpPr>
            <a:spLocks noGrp="1" noChangeArrowheads="1"/>
          </p:cNvSpPr>
          <p:nvPr>
            <p:ph idx="1"/>
          </p:nvPr>
        </p:nvSpPr>
        <p:spPr/>
        <p:txBody>
          <a:bodyPr>
            <a:normAutofit fontScale="92500" lnSpcReduction="20000"/>
          </a:bodyPr>
          <a:lstStyle/>
          <a:p>
            <a:pPr eaLnBrk="1" hangingPunct="1">
              <a:lnSpc>
                <a:spcPct val="80000"/>
              </a:lnSpc>
            </a:pPr>
            <a:r>
              <a:rPr lang="fi-FI" sz="2000" smtClean="0"/>
              <a:t>sydämen vajaatoiminta --- &gt; turvotus</a:t>
            </a:r>
          </a:p>
          <a:p>
            <a:pPr eaLnBrk="1" hangingPunct="1">
              <a:lnSpc>
                <a:spcPct val="80000"/>
              </a:lnSpc>
            </a:pPr>
            <a:r>
              <a:rPr lang="fi-FI" sz="2000" smtClean="0"/>
              <a:t>elimistön kuivuminen</a:t>
            </a:r>
          </a:p>
          <a:p>
            <a:pPr eaLnBrk="1" hangingPunct="1">
              <a:lnSpc>
                <a:spcPct val="80000"/>
              </a:lnSpc>
            </a:pPr>
            <a:r>
              <a:rPr lang="fi-FI" sz="2000" smtClean="0"/>
              <a:t>virtsatien sairaudet</a:t>
            </a:r>
          </a:p>
          <a:p>
            <a:pPr eaLnBrk="1" hangingPunct="1">
              <a:lnSpc>
                <a:spcPct val="80000"/>
              </a:lnSpc>
            </a:pPr>
            <a:r>
              <a:rPr lang="fi-FI" sz="2000" smtClean="0"/>
              <a:t>liiallinen nesteensaanti</a:t>
            </a:r>
          </a:p>
          <a:p>
            <a:pPr eaLnBrk="1" hangingPunct="1">
              <a:lnSpc>
                <a:spcPct val="80000"/>
              </a:lnSpc>
            </a:pPr>
            <a:r>
              <a:rPr lang="fi-FI" sz="2000" smtClean="0"/>
              <a:t>munuaiskeräsen tulehdus</a:t>
            </a:r>
          </a:p>
          <a:p>
            <a:pPr eaLnBrk="1" hangingPunct="1">
              <a:lnSpc>
                <a:spcPct val="80000"/>
              </a:lnSpc>
            </a:pPr>
            <a:r>
              <a:rPr lang="fi-FI" sz="2000" smtClean="0"/>
              <a:t>virtsatulehdus</a:t>
            </a:r>
          </a:p>
          <a:p>
            <a:pPr eaLnBrk="1" hangingPunct="1">
              <a:lnSpc>
                <a:spcPct val="80000"/>
              </a:lnSpc>
            </a:pPr>
            <a:r>
              <a:rPr lang="fi-FI" sz="2000" smtClean="0"/>
              <a:t>virtsakivet</a:t>
            </a:r>
          </a:p>
          <a:p>
            <a:pPr eaLnBrk="1" hangingPunct="1">
              <a:lnSpc>
                <a:spcPct val="80000"/>
              </a:lnSpc>
            </a:pPr>
            <a:r>
              <a:rPr lang="fi-FI" sz="2000" smtClean="0"/>
              <a:t>anuria (virtsattomuus)</a:t>
            </a:r>
          </a:p>
          <a:p>
            <a:pPr eaLnBrk="1" hangingPunct="1">
              <a:lnSpc>
                <a:spcPct val="80000"/>
              </a:lnSpc>
            </a:pPr>
            <a:r>
              <a:rPr lang="fi-FI" sz="2000" smtClean="0"/>
              <a:t>virtsankarkailu (inkontinenssi)</a:t>
            </a:r>
          </a:p>
          <a:p>
            <a:pPr eaLnBrk="1" hangingPunct="1">
              <a:lnSpc>
                <a:spcPct val="80000"/>
              </a:lnSpc>
            </a:pPr>
            <a:r>
              <a:rPr lang="fi-FI" sz="2000" smtClean="0"/>
              <a:t>kastelu</a:t>
            </a:r>
          </a:p>
          <a:p>
            <a:pPr eaLnBrk="1" hangingPunct="1">
              <a:lnSpc>
                <a:spcPct val="80000"/>
              </a:lnSpc>
            </a:pPr>
            <a:r>
              <a:rPr lang="fi-FI" sz="2000" smtClean="0"/>
              <a:t>eturauhasen liikakasvu</a:t>
            </a:r>
          </a:p>
          <a:p>
            <a:pPr eaLnBrk="1" hangingPunct="1">
              <a:lnSpc>
                <a:spcPct val="80000"/>
              </a:lnSpc>
            </a:pPr>
            <a:r>
              <a:rPr lang="fi-FI" sz="2000" smtClean="0"/>
              <a:t>hermoratojen vaurioituminen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Solujen työnjako</a:t>
            </a:r>
            <a:endParaRPr lang="fi-FI" dirty="0"/>
          </a:p>
        </p:txBody>
      </p:sp>
      <p:sp>
        <p:nvSpPr>
          <p:cNvPr id="3" name="Sisällön paikkamerkki 2"/>
          <p:cNvSpPr>
            <a:spLocks noGrp="1"/>
          </p:cNvSpPr>
          <p:nvPr>
            <p:ph idx="1"/>
          </p:nvPr>
        </p:nvSpPr>
        <p:spPr/>
        <p:txBody>
          <a:bodyPr/>
          <a:lstStyle/>
          <a:p>
            <a:pPr eaLnBrk="1" hangingPunct="1">
              <a:lnSpc>
                <a:spcPct val="90000"/>
              </a:lnSpc>
            </a:pPr>
            <a:endParaRPr lang="fi-FI" sz="2800" dirty="0" smtClean="0"/>
          </a:p>
          <a:p>
            <a:pPr eaLnBrk="1" hangingPunct="1">
              <a:lnSpc>
                <a:spcPct val="90000"/>
              </a:lnSpc>
            </a:pPr>
            <a:r>
              <a:rPr lang="fi-FI" sz="2800" dirty="0" smtClean="0"/>
              <a:t>solukalvolla olevat ionipumput siirtävät ioneja joko solun sisälle tai solusta pois (kalium –natriumpumppu)</a:t>
            </a:r>
          </a:p>
          <a:p>
            <a:pPr eaLnBrk="1" hangingPunct="1">
              <a:lnSpc>
                <a:spcPct val="90000"/>
              </a:lnSpc>
            </a:pPr>
            <a:endParaRPr lang="fi-FI" sz="2800" dirty="0" smtClean="0"/>
          </a:p>
          <a:p>
            <a:pPr eaLnBrk="1" hangingPunct="1">
              <a:lnSpc>
                <a:spcPct val="90000"/>
              </a:lnSpc>
            </a:pPr>
            <a:r>
              <a:rPr lang="fi-FI" sz="2800" dirty="0" smtClean="0"/>
              <a:t>solujen sisällä on runsaasti kaliumioneja ja niukasti natriumioneja –proteiineja on paljon enemmän solun sisässä kuin ulkopuolella. Nämä erot ovat solujen elämän edellytys</a:t>
            </a:r>
          </a:p>
          <a:p>
            <a:endParaRPr lang="fi-FI"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pPr eaLnBrk="1" hangingPunct="1"/>
            <a:r>
              <a:rPr lang="fi-FI" smtClean="0"/>
              <a:t>Puolustusreaktiot</a:t>
            </a:r>
          </a:p>
        </p:txBody>
      </p:sp>
      <p:sp>
        <p:nvSpPr>
          <p:cNvPr id="88067" name="Rectangle 3"/>
          <p:cNvSpPr>
            <a:spLocks noGrp="1" noChangeArrowheads="1"/>
          </p:cNvSpPr>
          <p:nvPr>
            <p:ph idx="1"/>
          </p:nvPr>
        </p:nvSpPr>
        <p:spPr/>
        <p:txBody>
          <a:bodyPr>
            <a:normAutofit fontScale="92500" lnSpcReduction="20000"/>
          </a:bodyPr>
          <a:lstStyle/>
          <a:p>
            <a:pPr eaLnBrk="1" hangingPunct="1">
              <a:lnSpc>
                <a:spcPct val="90000"/>
              </a:lnSpc>
            </a:pPr>
            <a:r>
              <a:rPr lang="fi-FI" sz="2800" dirty="0" smtClean="0"/>
              <a:t>elimistö tuhoutuisi, ellei sillä olisi keinoja joiden avulla se pystyy poistamaan bakteereita, ympäristön myrkkyjä sekä lääkkeistä ja kasveista tulleita haitallisia aineita </a:t>
            </a:r>
          </a:p>
          <a:p>
            <a:pPr eaLnBrk="1" hangingPunct="1">
              <a:lnSpc>
                <a:spcPct val="90000"/>
              </a:lnSpc>
            </a:pPr>
            <a:r>
              <a:rPr lang="fi-FI" sz="2800" dirty="0" smtClean="0"/>
              <a:t>puolustuskeinoja ovat: kudosrakenteiden antama mekaaninen suoja (terve iho, normaalit limakalvot, normaali bakteerikasvusto, nestevirtaus ja elimistön syöjäsolujen toiminta, T-solut ja B- solut)</a:t>
            </a:r>
          </a:p>
          <a:p>
            <a:pPr eaLnBrk="1" hangingPunct="1">
              <a:lnSpc>
                <a:spcPct val="90000"/>
              </a:lnSpc>
            </a:pPr>
            <a:r>
              <a:rPr lang="fi-FI" sz="2800" dirty="0" smtClean="0"/>
              <a:t>immuunireaktioilla tarkoitetaan imusolujen eli lymfosyyttien toimintaa (imutiet imusolmukkeineen)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pPr eaLnBrk="1" hangingPunct="1"/>
            <a:r>
              <a:rPr lang="fi-FI" smtClean="0"/>
              <a:t>Yleiset puolustusreaktiot</a:t>
            </a:r>
          </a:p>
        </p:txBody>
      </p:sp>
      <p:sp>
        <p:nvSpPr>
          <p:cNvPr id="89091" name="Rectangle 3"/>
          <p:cNvSpPr>
            <a:spLocks noGrp="1" noChangeArrowheads="1"/>
          </p:cNvSpPr>
          <p:nvPr>
            <p:ph idx="1"/>
          </p:nvPr>
        </p:nvSpPr>
        <p:spPr/>
        <p:txBody>
          <a:bodyPr/>
          <a:lstStyle/>
          <a:p>
            <a:pPr eaLnBrk="1" hangingPunct="1"/>
            <a:r>
              <a:rPr lang="fi-FI" dirty="0" smtClean="0"/>
              <a:t>elimistössä on normaalifloora, joka suojaa ulkoa tulevilta pieneliöiltä </a:t>
            </a:r>
          </a:p>
          <a:p>
            <a:pPr eaLnBrk="1" hangingPunct="1"/>
            <a:r>
              <a:rPr lang="fi-FI" dirty="0" smtClean="0"/>
              <a:t>ulkoa tulevia bakteereita vastaan suojaavat</a:t>
            </a:r>
          </a:p>
          <a:p>
            <a:pPr lvl="1" eaLnBrk="1" hangingPunct="1"/>
            <a:r>
              <a:rPr lang="fi-FI" dirty="0" smtClean="0"/>
              <a:t>mahalaukun suolahappo </a:t>
            </a:r>
          </a:p>
          <a:p>
            <a:pPr lvl="1" eaLnBrk="1" hangingPunct="1"/>
            <a:r>
              <a:rPr lang="fi-FI" dirty="0" smtClean="0"/>
              <a:t>maksan sappisuolat </a:t>
            </a:r>
          </a:p>
          <a:p>
            <a:pPr lvl="1" eaLnBrk="1" hangingPunct="1"/>
            <a:r>
              <a:rPr lang="fi-FI" dirty="0" smtClean="0"/>
              <a:t>haiman ja suolen erittämät ruoansulatusentsyymit</a:t>
            </a:r>
          </a:p>
          <a:p>
            <a:pPr lvl="1" eaLnBrk="1" hangingPunct="1"/>
            <a:r>
              <a:rPr lang="fi-FI" dirty="0" smtClean="0"/>
              <a:t>kyynelnesteen </a:t>
            </a:r>
            <a:r>
              <a:rPr lang="fi-FI" dirty="0" err="1" smtClean="0"/>
              <a:t>lysotsyymi</a:t>
            </a:r>
            <a:endParaRPr lang="fi-FI" dirty="0" smtClean="0"/>
          </a:p>
          <a:p>
            <a:pPr marL="0" indent="0" eaLnBrk="1" hangingPunct="1">
              <a:buNone/>
            </a:pPr>
            <a:endParaRPr lang="fi-FI"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p:txBody>
          <a:bodyPr/>
          <a:lstStyle/>
          <a:p>
            <a:pPr eaLnBrk="1" hangingPunct="1"/>
            <a:r>
              <a:rPr lang="fi-FI" smtClean="0"/>
              <a:t>Syöjäsolut</a:t>
            </a:r>
          </a:p>
        </p:txBody>
      </p:sp>
      <p:sp>
        <p:nvSpPr>
          <p:cNvPr id="90115" name="Rectangle 3"/>
          <p:cNvSpPr>
            <a:spLocks noGrp="1" noChangeArrowheads="1"/>
          </p:cNvSpPr>
          <p:nvPr>
            <p:ph idx="1"/>
          </p:nvPr>
        </p:nvSpPr>
        <p:spPr/>
        <p:txBody>
          <a:bodyPr/>
          <a:lstStyle/>
          <a:p>
            <a:pPr eaLnBrk="1" hangingPunct="1">
              <a:lnSpc>
                <a:spcPct val="80000"/>
              </a:lnSpc>
            </a:pPr>
            <a:r>
              <a:rPr lang="fi-FI" sz="2400" dirty="0" smtClean="0"/>
              <a:t>syöjäsolut sulkevat pieneliöt sisäänsä ja tuhoavat ne (verisolut)</a:t>
            </a:r>
          </a:p>
          <a:p>
            <a:pPr eaLnBrk="1" hangingPunct="1">
              <a:lnSpc>
                <a:spcPct val="80000"/>
              </a:lnSpc>
            </a:pPr>
            <a:r>
              <a:rPr lang="fi-FI" sz="2400" dirty="0" smtClean="0"/>
              <a:t>maksassa, pernassa, luuytimessä ja imusolmukkeissa olevat solut</a:t>
            </a:r>
          </a:p>
          <a:p>
            <a:pPr eaLnBrk="1" hangingPunct="1">
              <a:lnSpc>
                <a:spcPct val="80000"/>
              </a:lnSpc>
            </a:pPr>
            <a:r>
              <a:rPr lang="fi-FI" sz="2400" dirty="0" err="1" smtClean="0"/>
              <a:t>neutrofiilit</a:t>
            </a:r>
            <a:r>
              <a:rPr lang="fi-FI" sz="2400" dirty="0" smtClean="0"/>
              <a:t> eli veren </a:t>
            </a:r>
            <a:r>
              <a:rPr lang="fi-FI" sz="2400" dirty="0" err="1" smtClean="0"/>
              <a:t>neutrofiiliset</a:t>
            </a:r>
            <a:r>
              <a:rPr lang="fi-FI" sz="2400" dirty="0" smtClean="0"/>
              <a:t> </a:t>
            </a:r>
            <a:r>
              <a:rPr lang="fi-FI" sz="2400" dirty="0" err="1" smtClean="0"/>
              <a:t>granulosyytit</a:t>
            </a:r>
            <a:r>
              <a:rPr lang="fi-FI" sz="2400" dirty="0" smtClean="0"/>
              <a:t>  voivat siirtyä joka solun seinämän läpi</a:t>
            </a:r>
          </a:p>
          <a:p>
            <a:pPr eaLnBrk="1" hangingPunct="1">
              <a:lnSpc>
                <a:spcPct val="80000"/>
              </a:lnSpc>
            </a:pPr>
            <a:r>
              <a:rPr lang="fi-FI" sz="2400" dirty="0" smtClean="0"/>
              <a:t>tavattuaan bakteerin </a:t>
            </a:r>
            <a:r>
              <a:rPr lang="fi-FI" sz="2400" dirty="0" err="1" smtClean="0"/>
              <a:t>neutrofiili</a:t>
            </a:r>
            <a:r>
              <a:rPr lang="fi-FI" sz="2400" dirty="0" smtClean="0"/>
              <a:t> ympäröi sen ja ottaa sen solulimansa sisään ja tuhoaa</a:t>
            </a:r>
          </a:p>
          <a:p>
            <a:pPr eaLnBrk="1" hangingPunct="1">
              <a:lnSpc>
                <a:spcPct val="80000"/>
              </a:lnSpc>
            </a:pPr>
            <a:r>
              <a:rPr lang="fi-FI" sz="2400" dirty="0" err="1" smtClean="0"/>
              <a:t>monosyytit</a:t>
            </a:r>
            <a:r>
              <a:rPr lang="fi-FI" sz="2400" dirty="0" smtClean="0"/>
              <a:t>, veren suuret syöjäsolut tuhoavat itseensä nähden viisinkertaisen määrän bakteereita ennen kuin ne tuhoutuvat itse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p:txBody>
          <a:bodyPr/>
          <a:lstStyle/>
          <a:p>
            <a:pPr eaLnBrk="1" hangingPunct="1"/>
            <a:r>
              <a:rPr lang="fi-FI" dirty="0" smtClean="0"/>
              <a:t>Lymfaattinen järjestelmä </a:t>
            </a:r>
            <a:r>
              <a:rPr lang="fi-FI" sz="1800" dirty="0" smtClean="0"/>
              <a:t>kts moniste</a:t>
            </a:r>
          </a:p>
        </p:txBody>
      </p:sp>
      <p:sp>
        <p:nvSpPr>
          <p:cNvPr id="91139" name="Rectangle 3"/>
          <p:cNvSpPr>
            <a:spLocks noGrp="1" noChangeArrowheads="1"/>
          </p:cNvSpPr>
          <p:nvPr>
            <p:ph idx="1"/>
          </p:nvPr>
        </p:nvSpPr>
        <p:spPr/>
        <p:txBody>
          <a:bodyPr>
            <a:normAutofit fontScale="92500" lnSpcReduction="10000"/>
          </a:bodyPr>
          <a:lstStyle/>
          <a:p>
            <a:pPr eaLnBrk="1" hangingPunct="1">
              <a:lnSpc>
                <a:spcPct val="80000"/>
              </a:lnSpc>
            </a:pPr>
            <a:r>
              <a:rPr lang="fi-FI" sz="2800" dirty="0" smtClean="0"/>
              <a:t>elimistöön kehittyy pieneliöitä torjuvia immuniteettejä </a:t>
            </a:r>
          </a:p>
          <a:p>
            <a:pPr eaLnBrk="1" hangingPunct="1">
              <a:lnSpc>
                <a:spcPct val="80000"/>
              </a:lnSpc>
            </a:pPr>
            <a:r>
              <a:rPr lang="fi-FI" sz="2800" dirty="0" smtClean="0"/>
              <a:t>imutiet ja  imusolmukkeet</a:t>
            </a:r>
          </a:p>
          <a:p>
            <a:pPr eaLnBrk="1" hangingPunct="1">
              <a:lnSpc>
                <a:spcPct val="80000"/>
              </a:lnSpc>
            </a:pPr>
            <a:r>
              <a:rPr lang="fi-FI" sz="2800" dirty="0" smtClean="0"/>
              <a:t>imusolmukkeet ovat pavun muotoisia, muutaman millimetrin mittaisia pikkuelimiä, joiden läpi imuneste virtaa erityisen hitaasti</a:t>
            </a:r>
          </a:p>
          <a:p>
            <a:pPr eaLnBrk="1" hangingPunct="1">
              <a:lnSpc>
                <a:spcPct val="80000"/>
              </a:lnSpc>
            </a:pPr>
            <a:r>
              <a:rPr lang="fi-FI" sz="2800" dirty="0" smtClean="0"/>
              <a:t>virtauskanavien seinämissä on syöjäsoluja, jotka tuhoavat mm. imunesteen mukana tulleita bakteereita ja syöpäsoluja</a:t>
            </a:r>
          </a:p>
          <a:p>
            <a:pPr eaLnBrk="1" hangingPunct="1">
              <a:lnSpc>
                <a:spcPct val="80000"/>
              </a:lnSpc>
            </a:pPr>
            <a:r>
              <a:rPr lang="fi-FI" sz="2800" dirty="0" smtClean="0"/>
              <a:t>imusolmukkeessa olevissa imukeräsissä syntyy uusia imusoluja</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p:txBody>
          <a:bodyPr/>
          <a:lstStyle/>
          <a:p>
            <a:pPr eaLnBrk="1" hangingPunct="1"/>
            <a:r>
              <a:rPr lang="fi-FI" smtClean="0"/>
              <a:t>Immuunireaktiot</a:t>
            </a:r>
          </a:p>
        </p:txBody>
      </p:sp>
      <p:sp>
        <p:nvSpPr>
          <p:cNvPr id="92163" name="Rectangle 3"/>
          <p:cNvSpPr>
            <a:spLocks noGrp="1" noChangeArrowheads="1"/>
          </p:cNvSpPr>
          <p:nvPr>
            <p:ph idx="1"/>
          </p:nvPr>
        </p:nvSpPr>
        <p:spPr/>
        <p:txBody>
          <a:bodyPr/>
          <a:lstStyle/>
          <a:p>
            <a:pPr eaLnBrk="1" hangingPunct="1"/>
            <a:r>
              <a:rPr lang="fi-FI" sz="3200" dirty="0" smtClean="0"/>
              <a:t>imusolut eli lymfosyytit </a:t>
            </a:r>
          </a:p>
          <a:p>
            <a:pPr eaLnBrk="1" hangingPunct="1"/>
            <a:r>
              <a:rPr lang="fi-FI" sz="3200" dirty="0" smtClean="0"/>
              <a:t>voivat saada aikaan immuunireaktion joka tehoaa vain yhteen bakteeriin tai virukseen (sairastuttuaan taudin, ihmisen solut tunnistavat sen ja tautia ei enää tule)</a:t>
            </a:r>
          </a:p>
          <a:p>
            <a:pPr eaLnBrk="1" hangingPunct="1"/>
            <a:r>
              <a:rPr lang="fi-FI" sz="3200" dirty="0" smtClean="0"/>
              <a:t>immuunireaktion herättäjä = antigeeni</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lstStyle/>
          <a:p>
            <a:pPr eaLnBrk="1" hangingPunct="1"/>
            <a:r>
              <a:rPr lang="fi-FI" smtClean="0"/>
              <a:t>Käsitteitä</a:t>
            </a:r>
          </a:p>
        </p:txBody>
      </p:sp>
      <p:sp>
        <p:nvSpPr>
          <p:cNvPr id="93187" name="Rectangle 3"/>
          <p:cNvSpPr>
            <a:spLocks noGrp="1" noChangeArrowheads="1"/>
          </p:cNvSpPr>
          <p:nvPr>
            <p:ph idx="1"/>
          </p:nvPr>
        </p:nvSpPr>
        <p:spPr/>
        <p:txBody>
          <a:bodyPr>
            <a:normAutofit fontScale="92500" lnSpcReduction="10000"/>
          </a:bodyPr>
          <a:lstStyle/>
          <a:p>
            <a:pPr eaLnBrk="1" hangingPunct="1">
              <a:lnSpc>
                <a:spcPct val="80000"/>
              </a:lnSpc>
            </a:pPr>
            <a:r>
              <a:rPr lang="fi-FI" sz="2800" dirty="0" smtClean="0"/>
              <a:t>imusolujen synty ja kypsyminen</a:t>
            </a:r>
          </a:p>
          <a:p>
            <a:pPr eaLnBrk="1" hangingPunct="1">
              <a:lnSpc>
                <a:spcPct val="80000"/>
              </a:lnSpc>
            </a:pPr>
            <a:r>
              <a:rPr lang="fi-FI" sz="2800" dirty="0" smtClean="0"/>
              <a:t>soluvälitteinen immuniteetti</a:t>
            </a:r>
          </a:p>
          <a:p>
            <a:pPr lvl="1" eaLnBrk="1" hangingPunct="1">
              <a:lnSpc>
                <a:spcPct val="80000"/>
              </a:lnSpc>
            </a:pPr>
            <a:r>
              <a:rPr lang="fi-FI" sz="2800" dirty="0" smtClean="0"/>
              <a:t>kateenkorva, imukudosta sisältävä elin, joka on suhteellisen suuri pikkulapsella</a:t>
            </a:r>
          </a:p>
          <a:p>
            <a:pPr lvl="1" eaLnBrk="1" hangingPunct="1">
              <a:lnSpc>
                <a:spcPct val="80000"/>
              </a:lnSpc>
            </a:pPr>
            <a:r>
              <a:rPr lang="fi-FI" sz="2800" dirty="0" smtClean="0"/>
              <a:t>sikiökaudella kateenkorvassa kypsyvät soluvälitteiseen immuniteettiin liittyvien T – imusolujen kantamuodot</a:t>
            </a:r>
          </a:p>
          <a:p>
            <a:pPr lvl="1" eaLnBrk="1" hangingPunct="1">
              <a:lnSpc>
                <a:spcPct val="80000"/>
              </a:lnSpc>
            </a:pPr>
            <a:r>
              <a:rPr lang="fi-FI" sz="2800" dirty="0" smtClean="0"/>
              <a:t>T-imusolut -- &gt; muuttuvat jouduttuaan kosketuksiin antigeenin kanssa tappajasoluiksi; sitten ne tuhoavat / hylkivät elimistöön tulleita vieraita elimiä / bakteereita</a:t>
            </a:r>
          </a:p>
          <a:p>
            <a:pPr marL="274320" lvl="1" indent="0" eaLnBrk="1" hangingPunct="1">
              <a:lnSpc>
                <a:spcPct val="80000"/>
              </a:lnSpc>
              <a:buNone/>
            </a:pPr>
            <a:r>
              <a:rPr lang="fi-FI" sz="2800" dirty="0" smtClean="0"/>
              <a:t>= viivästynyt reaktio</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pPr eaLnBrk="1" hangingPunct="1"/>
            <a:r>
              <a:rPr lang="fi-FI" smtClean="0"/>
              <a:t>Käsitteitä</a:t>
            </a:r>
          </a:p>
        </p:txBody>
      </p:sp>
      <p:sp>
        <p:nvSpPr>
          <p:cNvPr id="94211" name="Rectangle 3"/>
          <p:cNvSpPr>
            <a:spLocks noGrp="1" noChangeArrowheads="1"/>
          </p:cNvSpPr>
          <p:nvPr>
            <p:ph idx="1"/>
          </p:nvPr>
        </p:nvSpPr>
        <p:spPr/>
        <p:txBody>
          <a:bodyPr/>
          <a:lstStyle/>
          <a:p>
            <a:pPr eaLnBrk="1" hangingPunct="1"/>
            <a:r>
              <a:rPr lang="fi-FI" sz="2800" dirty="0" smtClean="0"/>
              <a:t>Liukoiset vasta-aineet</a:t>
            </a:r>
          </a:p>
          <a:p>
            <a:pPr eaLnBrk="1" hangingPunct="1">
              <a:buNone/>
            </a:pPr>
            <a:endParaRPr lang="fi-FI" sz="2800" dirty="0" smtClean="0"/>
          </a:p>
          <a:p>
            <a:pPr lvl="1" eaLnBrk="1" hangingPunct="1"/>
            <a:r>
              <a:rPr lang="fi-FI" sz="2800" dirty="0" smtClean="0"/>
              <a:t>ovat imukudoksessa syntyneitä B- imusoluja</a:t>
            </a:r>
          </a:p>
          <a:p>
            <a:pPr lvl="1" eaLnBrk="1" hangingPunct="1"/>
            <a:r>
              <a:rPr lang="fi-FI" sz="2800" dirty="0" smtClean="0"/>
              <a:t>antigeenikosketus muuttaa ne plasmasoluiksi --- jotka tappavat hyökkääjiä erittämällä liukoisia vasta-aineita</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Liukoiset vasta-aineet</a:t>
            </a:r>
            <a:endParaRPr lang="fi-FI" dirty="0"/>
          </a:p>
        </p:txBody>
      </p:sp>
      <p:sp>
        <p:nvSpPr>
          <p:cNvPr id="3" name="Sisällön paikkamerkki 2"/>
          <p:cNvSpPr>
            <a:spLocks noGrp="1"/>
          </p:cNvSpPr>
          <p:nvPr>
            <p:ph idx="1"/>
          </p:nvPr>
        </p:nvSpPr>
        <p:spPr/>
        <p:txBody>
          <a:bodyPr>
            <a:normAutofit/>
          </a:bodyPr>
          <a:lstStyle/>
          <a:p>
            <a:pPr marL="273050" lvl="1">
              <a:spcBef>
                <a:spcPts val="600"/>
              </a:spcBef>
              <a:buClr>
                <a:schemeClr val="accent1"/>
              </a:buClr>
            </a:pPr>
            <a:r>
              <a:rPr lang="fi-FI" sz="2800" dirty="0" smtClean="0"/>
              <a:t>sairastettuaan jonkun tartuntataudin elimistöön jää muistisoluja, joita on syntynyt immuniteettireaktioon osallistuneista B- ja T- imusoluista </a:t>
            </a:r>
          </a:p>
          <a:p>
            <a:pPr marL="273050" lvl="1">
              <a:spcBef>
                <a:spcPts val="600"/>
              </a:spcBef>
              <a:buClr>
                <a:schemeClr val="accent1"/>
              </a:buClr>
            </a:pPr>
            <a:r>
              <a:rPr lang="fi-FI" sz="2800" dirty="0" smtClean="0"/>
              <a:t>Muistaessaan tautia aiheuttaneen hyökkääjän antigeenin, ne käynnistävät elimistön puolustusreaktion ja mahdollisesti estävät sairastumisen</a:t>
            </a:r>
          </a:p>
          <a:p>
            <a:endParaRPr lang="fi-FI"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pPr eaLnBrk="1" hangingPunct="1"/>
            <a:r>
              <a:rPr lang="fi-FI" smtClean="0"/>
              <a:t>Aistit</a:t>
            </a:r>
          </a:p>
        </p:txBody>
      </p:sp>
      <p:sp>
        <p:nvSpPr>
          <p:cNvPr id="95235" name="Rectangle 3"/>
          <p:cNvSpPr>
            <a:spLocks noGrp="1" noChangeArrowheads="1"/>
          </p:cNvSpPr>
          <p:nvPr>
            <p:ph idx="1"/>
          </p:nvPr>
        </p:nvSpPr>
        <p:spPr/>
        <p:txBody>
          <a:bodyPr/>
          <a:lstStyle/>
          <a:p>
            <a:pPr eaLnBrk="1" hangingPunct="1">
              <a:lnSpc>
                <a:spcPct val="80000"/>
              </a:lnSpc>
            </a:pPr>
            <a:r>
              <a:rPr lang="fi-FI" sz="3200" u="sng" dirty="0" smtClean="0"/>
              <a:t>ihon aistit</a:t>
            </a:r>
            <a:endParaRPr lang="fi-FI" sz="3200" dirty="0" smtClean="0"/>
          </a:p>
          <a:p>
            <a:pPr eaLnBrk="1" hangingPunct="1">
              <a:lnSpc>
                <a:spcPct val="80000"/>
              </a:lnSpc>
            </a:pPr>
            <a:r>
              <a:rPr lang="fi-FI" sz="3200" dirty="0" smtClean="0"/>
              <a:t>ihon aisteihin luetaan tavallisesti tuntoaisti</a:t>
            </a:r>
          </a:p>
          <a:p>
            <a:pPr eaLnBrk="1" hangingPunct="1">
              <a:lnSpc>
                <a:spcPct val="80000"/>
              </a:lnSpc>
            </a:pPr>
            <a:r>
              <a:rPr lang="fi-FI" sz="3200" dirty="0" smtClean="0"/>
              <a:t>johon kuuluu mm.. kosketusaisti</a:t>
            </a:r>
          </a:p>
          <a:p>
            <a:pPr eaLnBrk="1" hangingPunct="1">
              <a:lnSpc>
                <a:spcPct val="80000"/>
              </a:lnSpc>
              <a:buFont typeface="Wingdings" pitchFamily="2" charset="2"/>
              <a:buNone/>
            </a:pPr>
            <a:r>
              <a:rPr lang="fi-FI" sz="3200" dirty="0" smtClean="0"/>
              <a:t>			        paineaisti</a:t>
            </a:r>
          </a:p>
          <a:p>
            <a:pPr eaLnBrk="1" hangingPunct="1">
              <a:lnSpc>
                <a:spcPct val="80000"/>
              </a:lnSpc>
              <a:buFont typeface="Wingdings" pitchFamily="2" charset="2"/>
              <a:buNone/>
            </a:pPr>
            <a:r>
              <a:rPr lang="fi-FI" sz="3200" dirty="0" smtClean="0"/>
              <a:t>			        värinäaisti</a:t>
            </a:r>
            <a:endParaRPr lang="fi-FI" sz="3200" u="sng" dirty="0" smtClean="0"/>
          </a:p>
          <a:p>
            <a:pPr eaLnBrk="1" hangingPunct="1">
              <a:lnSpc>
                <a:spcPct val="80000"/>
              </a:lnSpc>
            </a:pPr>
            <a:endParaRPr lang="fi-FI" sz="32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tsikko 1"/>
          <p:cNvSpPr>
            <a:spLocks noGrp="1"/>
          </p:cNvSpPr>
          <p:nvPr>
            <p:ph type="title"/>
          </p:nvPr>
        </p:nvSpPr>
        <p:spPr/>
        <p:txBody>
          <a:bodyPr/>
          <a:lstStyle/>
          <a:p>
            <a:r>
              <a:rPr lang="fi-FI" smtClean="0"/>
              <a:t>Aistit</a:t>
            </a:r>
          </a:p>
        </p:txBody>
      </p:sp>
      <p:sp>
        <p:nvSpPr>
          <p:cNvPr id="96259" name="Sisällön paikkamerkki 2"/>
          <p:cNvSpPr>
            <a:spLocks noGrp="1"/>
          </p:cNvSpPr>
          <p:nvPr>
            <p:ph idx="1"/>
          </p:nvPr>
        </p:nvSpPr>
        <p:spPr/>
        <p:txBody>
          <a:bodyPr>
            <a:normAutofit fontScale="92500" lnSpcReduction="10000"/>
          </a:bodyPr>
          <a:lstStyle/>
          <a:p>
            <a:pPr eaLnBrk="1" hangingPunct="1">
              <a:lnSpc>
                <a:spcPct val="80000"/>
              </a:lnSpc>
            </a:pPr>
            <a:r>
              <a:rPr lang="fi-FI" sz="3200" u="sng" dirty="0" smtClean="0"/>
              <a:t>kipuaisti</a:t>
            </a:r>
            <a:endParaRPr lang="fi-FI" sz="3200" dirty="0" smtClean="0"/>
          </a:p>
          <a:p>
            <a:pPr eaLnBrk="1" hangingPunct="1">
              <a:lnSpc>
                <a:spcPct val="80000"/>
              </a:lnSpc>
            </a:pPr>
            <a:r>
              <a:rPr lang="fi-FI" sz="3200" dirty="0" smtClean="0"/>
              <a:t>kipureseptorit ja kipuaistimuksen synty</a:t>
            </a:r>
          </a:p>
          <a:p>
            <a:pPr eaLnBrk="1" hangingPunct="1">
              <a:lnSpc>
                <a:spcPct val="80000"/>
              </a:lnSpc>
            </a:pPr>
            <a:r>
              <a:rPr lang="fi-FI" sz="3200" dirty="0" smtClean="0"/>
              <a:t>kipureseptoreina  toimivat vapaat hermopäätteet, joita on runsaasti:</a:t>
            </a:r>
          </a:p>
          <a:p>
            <a:pPr eaLnBrk="1" hangingPunct="1">
              <a:lnSpc>
                <a:spcPct val="80000"/>
              </a:lnSpc>
              <a:buNone/>
            </a:pPr>
            <a:r>
              <a:rPr lang="fi-FI" sz="3200" dirty="0" smtClean="0"/>
              <a:t>		-iholla</a:t>
            </a:r>
          </a:p>
          <a:p>
            <a:pPr eaLnBrk="1" hangingPunct="1">
              <a:lnSpc>
                <a:spcPct val="80000"/>
              </a:lnSpc>
              <a:buNone/>
            </a:pPr>
            <a:r>
              <a:rPr lang="fi-FI" sz="3200" dirty="0" smtClean="0"/>
              <a:t>		-limakalvolla</a:t>
            </a:r>
          </a:p>
          <a:p>
            <a:pPr eaLnBrk="1" hangingPunct="1">
              <a:lnSpc>
                <a:spcPct val="80000"/>
              </a:lnSpc>
              <a:buNone/>
            </a:pPr>
            <a:r>
              <a:rPr lang="fi-FI" sz="3200" dirty="0" smtClean="0"/>
              <a:t>		</a:t>
            </a:r>
            <a:r>
              <a:rPr lang="fi-FI" sz="3200" dirty="0" err="1" smtClean="0"/>
              <a:t>-monien</a:t>
            </a:r>
            <a:r>
              <a:rPr lang="fi-FI" sz="3200" dirty="0" smtClean="0"/>
              <a:t> sisäelinten pintakalvoilla</a:t>
            </a:r>
          </a:p>
          <a:p>
            <a:pPr eaLnBrk="1" hangingPunct="1">
              <a:lnSpc>
                <a:spcPct val="80000"/>
              </a:lnSpc>
              <a:buNone/>
            </a:pPr>
            <a:r>
              <a:rPr lang="fi-FI" sz="3200" dirty="0" smtClean="0"/>
              <a:t>		-luukalvoilla</a:t>
            </a:r>
          </a:p>
          <a:p>
            <a:pPr eaLnBrk="1" hangingPunct="1">
              <a:lnSpc>
                <a:spcPct val="80000"/>
              </a:lnSpc>
              <a:buNone/>
            </a:pPr>
            <a:r>
              <a:rPr lang="fi-FI" sz="3200" dirty="0" smtClean="0"/>
              <a:t>		-jänteiden ja nivelten alueilla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fi-FI" dirty="0" smtClean="0"/>
              <a:t>Solujen työjako</a:t>
            </a:r>
          </a:p>
        </p:txBody>
      </p:sp>
      <p:sp>
        <p:nvSpPr>
          <p:cNvPr id="18435" name="Rectangle 3"/>
          <p:cNvSpPr>
            <a:spLocks noGrp="1" noChangeArrowheads="1"/>
          </p:cNvSpPr>
          <p:nvPr>
            <p:ph idx="1"/>
          </p:nvPr>
        </p:nvSpPr>
        <p:spPr/>
        <p:txBody>
          <a:bodyPr/>
          <a:lstStyle/>
          <a:p>
            <a:pPr eaLnBrk="1" hangingPunct="1"/>
            <a:r>
              <a:rPr lang="fi-FI" smtClean="0"/>
              <a:t>tuma siirtää solun perintötekijät solujen jakautuessa uusiin soluihin</a:t>
            </a:r>
          </a:p>
          <a:p>
            <a:pPr eaLnBrk="1" hangingPunct="1"/>
            <a:r>
              <a:rPr lang="fi-FI" smtClean="0"/>
              <a:t>sukusolut: huolehtivat lisääntymisestä</a:t>
            </a:r>
          </a:p>
          <a:p>
            <a:pPr eaLnBrk="1" hangingPunct="1"/>
            <a:r>
              <a:rPr lang="fi-FI" smtClean="0"/>
              <a:t>lihassolut: huolehtivat lihastyöstä</a:t>
            </a:r>
          </a:p>
          <a:p>
            <a:pPr eaLnBrk="1" hangingPunct="1"/>
            <a:r>
              <a:rPr lang="fi-FI" smtClean="0"/>
              <a:t>punasolut, hapettavat ihmistä</a:t>
            </a:r>
          </a:p>
          <a:p>
            <a:pPr eaLnBrk="1" hangingPunct="1"/>
            <a:r>
              <a:rPr lang="fi-FI" smtClean="0"/>
              <a:t>hermosolut: välittävät viestejä</a:t>
            </a:r>
          </a:p>
          <a:p>
            <a:pPr eaLnBrk="1" hangingPunct="1"/>
            <a:r>
              <a:rPr lang="fi-FI" smtClean="0"/>
              <a:t>luussa olevat solut; varmistavat lihastyön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p:txBody>
          <a:bodyPr/>
          <a:lstStyle/>
          <a:p>
            <a:pPr eaLnBrk="1" hangingPunct="1"/>
            <a:r>
              <a:rPr lang="fi-FI" smtClean="0"/>
              <a:t>Aistit</a:t>
            </a:r>
          </a:p>
        </p:txBody>
      </p:sp>
      <p:sp>
        <p:nvSpPr>
          <p:cNvPr id="97283" name="Rectangle 3"/>
          <p:cNvSpPr>
            <a:spLocks noGrp="1" noChangeArrowheads="1"/>
          </p:cNvSpPr>
          <p:nvPr>
            <p:ph idx="1"/>
          </p:nvPr>
        </p:nvSpPr>
        <p:spPr>
          <a:xfrm>
            <a:off x="457200" y="1000125"/>
            <a:ext cx="8229600" cy="5156200"/>
          </a:xfrm>
        </p:spPr>
        <p:txBody>
          <a:bodyPr>
            <a:normAutofit fontScale="92500" lnSpcReduction="10000"/>
          </a:bodyPr>
          <a:lstStyle/>
          <a:p>
            <a:pPr eaLnBrk="1" hangingPunct="1">
              <a:lnSpc>
                <a:spcPct val="90000"/>
              </a:lnSpc>
            </a:pPr>
            <a:endParaRPr lang="fi-FI" sz="2800" dirty="0" smtClean="0"/>
          </a:p>
          <a:p>
            <a:pPr eaLnBrk="1" hangingPunct="1">
              <a:lnSpc>
                <a:spcPct val="90000"/>
              </a:lnSpc>
            </a:pPr>
            <a:endParaRPr lang="fi-FI" sz="2800" dirty="0"/>
          </a:p>
          <a:p>
            <a:pPr eaLnBrk="1" hangingPunct="1">
              <a:lnSpc>
                <a:spcPct val="90000"/>
              </a:lnSpc>
            </a:pPr>
            <a:r>
              <a:rPr lang="fi-FI" sz="2800" dirty="0" smtClean="0"/>
              <a:t>kivun yhteydessä puhutaan usein pinta- ja syväkivusta. kipureseptoreiden ärtyminen aiheutuu pääasiassa mekaanisesta syystä (paine, puristus), korkeasta lämpötilasta, kudosten hapenpuutteesta tai tulehduksissa syntyvistä kemiallisista aineista. kipuaistimus on merkki uhkaavasta tai jo syntyneestä kudosvauriosta</a:t>
            </a:r>
          </a:p>
          <a:p>
            <a:pPr eaLnBrk="1" hangingPunct="1">
              <a:lnSpc>
                <a:spcPct val="90000"/>
              </a:lnSpc>
              <a:buFont typeface="Wingdings 3" pitchFamily="18" charset="2"/>
              <a:buNone/>
            </a:pPr>
            <a:r>
              <a:rPr lang="fi-FI" sz="2800" u="sng" dirty="0" smtClean="0"/>
              <a:t>jänne- ja lihasaisti</a:t>
            </a:r>
            <a:endParaRPr lang="fi-FI" sz="2800" dirty="0" smtClean="0"/>
          </a:p>
          <a:p>
            <a:pPr eaLnBrk="1" hangingPunct="1">
              <a:lnSpc>
                <a:spcPct val="90000"/>
              </a:lnSpc>
            </a:pPr>
            <a:r>
              <a:rPr lang="fi-FI" sz="2800" dirty="0" smtClean="0"/>
              <a:t>jänne- ja lihasaisti kuuluu osana liike- ja tasapainoaistiin. Niitä on lihaksissa, jänteissä ja nivelpusseissa</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Grp="1" noChangeArrowheads="1"/>
          </p:cNvSpPr>
          <p:nvPr>
            <p:ph type="title"/>
          </p:nvPr>
        </p:nvSpPr>
        <p:spPr/>
        <p:txBody>
          <a:bodyPr/>
          <a:lstStyle/>
          <a:p>
            <a:pPr eaLnBrk="1" hangingPunct="1"/>
            <a:r>
              <a:rPr lang="fi-FI" dirty="0" smtClean="0"/>
              <a:t>Aistit</a:t>
            </a:r>
          </a:p>
        </p:txBody>
      </p:sp>
      <p:sp>
        <p:nvSpPr>
          <p:cNvPr id="98307" name="Rectangle 3"/>
          <p:cNvSpPr>
            <a:spLocks noGrp="1" noChangeArrowheads="1"/>
          </p:cNvSpPr>
          <p:nvPr>
            <p:ph idx="1"/>
          </p:nvPr>
        </p:nvSpPr>
        <p:spPr>
          <a:xfrm>
            <a:off x="457200" y="1412776"/>
            <a:ext cx="8229600" cy="4743549"/>
          </a:xfrm>
        </p:spPr>
        <p:txBody>
          <a:bodyPr/>
          <a:lstStyle/>
          <a:p>
            <a:pPr eaLnBrk="1" hangingPunct="1">
              <a:lnSpc>
                <a:spcPct val="90000"/>
              </a:lnSpc>
            </a:pPr>
            <a:endParaRPr lang="fi-FI" sz="2800" u="sng" dirty="0" smtClean="0"/>
          </a:p>
          <a:p>
            <a:pPr eaLnBrk="1" hangingPunct="1">
              <a:lnSpc>
                <a:spcPct val="90000"/>
              </a:lnSpc>
            </a:pPr>
            <a:r>
              <a:rPr lang="fi-FI" sz="2800" u="sng" dirty="0" smtClean="0"/>
              <a:t>NÄKÖAISTI</a:t>
            </a:r>
          </a:p>
          <a:p>
            <a:pPr eaLnBrk="1" hangingPunct="1">
              <a:lnSpc>
                <a:spcPct val="90000"/>
              </a:lnSpc>
              <a:buNone/>
            </a:pPr>
            <a:endParaRPr lang="fi-FI" sz="2800" dirty="0" smtClean="0"/>
          </a:p>
          <a:p>
            <a:pPr eaLnBrk="1" hangingPunct="1">
              <a:lnSpc>
                <a:spcPct val="90000"/>
              </a:lnSpc>
            </a:pPr>
            <a:r>
              <a:rPr lang="fi-FI" sz="2800" dirty="0" smtClean="0"/>
              <a:t>Näköaistin reseptorisolut tapit ja sauvat sijaitsevat silmämunan sisällä, verkkokalvossa (RETINA)</a:t>
            </a:r>
          </a:p>
          <a:p>
            <a:pPr eaLnBrk="1" hangingPunct="1">
              <a:lnSpc>
                <a:spcPct val="90000"/>
              </a:lnSpc>
            </a:pPr>
            <a:endParaRPr lang="fi-FI" sz="2800" u="sng" dirty="0" smtClean="0"/>
          </a:p>
          <a:p>
            <a:pPr eaLnBrk="1" hangingPunct="1">
              <a:lnSpc>
                <a:spcPct val="90000"/>
              </a:lnSpc>
            </a:pPr>
            <a:r>
              <a:rPr lang="fi-FI" sz="2800" u="sng" dirty="0" smtClean="0"/>
              <a:t>SAUVASOLUT</a:t>
            </a:r>
            <a:r>
              <a:rPr lang="fi-FI" sz="2800" dirty="0" smtClean="0"/>
              <a:t> toimivat hämärässäkin hyvin, mutta ne eivät erottele värejä</a:t>
            </a:r>
            <a:endParaRPr lang="fi-FI" sz="2800" u="sng"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Aistit</a:t>
            </a:r>
            <a:endParaRPr lang="fi-FI" dirty="0"/>
          </a:p>
        </p:txBody>
      </p:sp>
      <p:sp>
        <p:nvSpPr>
          <p:cNvPr id="3" name="Sisällön paikkamerkki 2"/>
          <p:cNvSpPr>
            <a:spLocks noGrp="1"/>
          </p:cNvSpPr>
          <p:nvPr>
            <p:ph idx="1"/>
          </p:nvPr>
        </p:nvSpPr>
        <p:spPr/>
        <p:txBody>
          <a:bodyPr>
            <a:normAutofit fontScale="92500" lnSpcReduction="20000"/>
          </a:bodyPr>
          <a:lstStyle/>
          <a:p>
            <a:pPr eaLnBrk="1" hangingPunct="1">
              <a:lnSpc>
                <a:spcPct val="90000"/>
              </a:lnSpc>
            </a:pPr>
            <a:endParaRPr lang="fi-FI" sz="2400" u="sng" dirty="0" smtClean="0"/>
          </a:p>
          <a:p>
            <a:pPr eaLnBrk="1" hangingPunct="1">
              <a:lnSpc>
                <a:spcPct val="90000"/>
              </a:lnSpc>
            </a:pPr>
            <a:r>
              <a:rPr lang="fi-FI" sz="2800" u="sng" dirty="0" smtClean="0"/>
              <a:t>NÄKÖAISTI</a:t>
            </a:r>
          </a:p>
          <a:p>
            <a:pPr eaLnBrk="1" hangingPunct="1">
              <a:lnSpc>
                <a:spcPct val="90000"/>
              </a:lnSpc>
              <a:buNone/>
            </a:pPr>
            <a:endParaRPr lang="fi-FI" sz="2800" u="sng" dirty="0" smtClean="0"/>
          </a:p>
          <a:p>
            <a:pPr eaLnBrk="1" hangingPunct="1">
              <a:lnSpc>
                <a:spcPct val="90000"/>
              </a:lnSpc>
            </a:pPr>
            <a:r>
              <a:rPr lang="fi-FI" sz="2800" u="sng" dirty="0" smtClean="0"/>
              <a:t>TAPPISOLUT</a:t>
            </a:r>
            <a:r>
              <a:rPr lang="fi-FI" sz="2800" dirty="0" smtClean="0"/>
              <a:t> eivät toimi niukassa valossa, mutta niihin perustuu värien näkeminen. Yksi tappisolulaji on herkin siniselle, toinen vihreälle, kolmas punaiselle valolle.</a:t>
            </a:r>
          </a:p>
          <a:p>
            <a:pPr eaLnBrk="1" hangingPunct="1">
              <a:lnSpc>
                <a:spcPct val="90000"/>
              </a:lnSpc>
            </a:pPr>
            <a:r>
              <a:rPr lang="fi-FI" sz="2800" dirty="0" smtClean="0"/>
              <a:t>Luisessa silmäkuopassa sijaitsevaa silmää ympäröi joukko avustavia elimiä, kuten silmäluomet ripsineen ja luomirauhasineen, silmänliikuttaja lihakset ja kyynelelimet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pPr eaLnBrk="1" hangingPunct="1"/>
            <a:r>
              <a:rPr lang="fi-FI" smtClean="0"/>
              <a:t>Haju- ja makuaistit</a:t>
            </a:r>
          </a:p>
        </p:txBody>
      </p:sp>
      <p:sp>
        <p:nvSpPr>
          <p:cNvPr id="99331" name="Rectangle 3"/>
          <p:cNvSpPr>
            <a:spLocks noGrp="1" noChangeArrowheads="1"/>
          </p:cNvSpPr>
          <p:nvPr>
            <p:ph idx="1"/>
          </p:nvPr>
        </p:nvSpPr>
        <p:spPr/>
        <p:txBody>
          <a:bodyPr>
            <a:normAutofit fontScale="77500" lnSpcReduction="20000"/>
          </a:bodyPr>
          <a:lstStyle/>
          <a:p>
            <a:pPr eaLnBrk="1" hangingPunct="1">
              <a:lnSpc>
                <a:spcPct val="90000"/>
              </a:lnSpc>
            </a:pPr>
            <a:r>
              <a:rPr lang="fi-FI" sz="2800" u="sng" dirty="0" smtClean="0"/>
              <a:t>makuaisti</a:t>
            </a:r>
            <a:endParaRPr lang="fi-FI" sz="2800" dirty="0" smtClean="0"/>
          </a:p>
          <a:p>
            <a:pPr eaLnBrk="1" hangingPunct="1">
              <a:lnSpc>
                <a:spcPct val="90000"/>
              </a:lnSpc>
            </a:pPr>
            <a:r>
              <a:rPr lang="fi-FI" sz="2800" dirty="0" smtClean="0"/>
              <a:t>makuaistin reseptoreina toimivat muuntuneet epiteelisolut. Ne muodostavat soluryhmiä, makusilmuja, joita on eniten kielessä</a:t>
            </a:r>
          </a:p>
          <a:p>
            <a:pPr eaLnBrk="1" hangingPunct="1">
              <a:lnSpc>
                <a:spcPct val="90000"/>
              </a:lnSpc>
            </a:pPr>
            <a:r>
              <a:rPr lang="fi-FI" sz="2800" dirty="0" smtClean="0"/>
              <a:t>perusmakuja on neljä.</a:t>
            </a:r>
          </a:p>
          <a:p>
            <a:pPr marL="0" indent="0" eaLnBrk="1" hangingPunct="1">
              <a:lnSpc>
                <a:spcPct val="90000"/>
              </a:lnSpc>
              <a:buNone/>
            </a:pPr>
            <a:r>
              <a:rPr lang="fi-FI" sz="2800" dirty="0" smtClean="0"/>
              <a:t>		-makea</a:t>
            </a:r>
          </a:p>
          <a:p>
            <a:pPr marL="0" indent="0" eaLnBrk="1" hangingPunct="1">
              <a:lnSpc>
                <a:spcPct val="90000"/>
              </a:lnSpc>
              <a:buNone/>
            </a:pPr>
            <a:r>
              <a:rPr lang="fi-FI" sz="2800" dirty="0" smtClean="0"/>
              <a:t>		-hapan</a:t>
            </a:r>
          </a:p>
          <a:p>
            <a:pPr marL="0" indent="0" eaLnBrk="1" hangingPunct="1">
              <a:lnSpc>
                <a:spcPct val="90000"/>
              </a:lnSpc>
              <a:buNone/>
            </a:pPr>
            <a:r>
              <a:rPr lang="fi-FI" sz="2800" dirty="0" smtClean="0"/>
              <a:t>		-suolainen</a:t>
            </a:r>
          </a:p>
          <a:p>
            <a:pPr marL="0" indent="0" eaLnBrk="1" hangingPunct="1">
              <a:lnSpc>
                <a:spcPct val="90000"/>
              </a:lnSpc>
              <a:buNone/>
            </a:pPr>
            <a:r>
              <a:rPr lang="fi-FI" sz="2800" dirty="0" smtClean="0"/>
              <a:t>		-kitkerä</a:t>
            </a:r>
          </a:p>
          <a:p>
            <a:pPr eaLnBrk="1" hangingPunct="1">
              <a:lnSpc>
                <a:spcPct val="90000"/>
              </a:lnSpc>
            </a:pPr>
            <a:r>
              <a:rPr lang="fi-FI" sz="2800" u="sng" dirty="0" smtClean="0"/>
              <a:t>hajuaisti</a:t>
            </a:r>
          </a:p>
          <a:p>
            <a:pPr eaLnBrk="1" hangingPunct="1">
              <a:lnSpc>
                <a:spcPct val="90000"/>
              </a:lnSpc>
            </a:pPr>
            <a:r>
              <a:rPr lang="fi-FI" sz="2800" u="sng" dirty="0" smtClean="0"/>
              <a:t>jänne- ja lihasaisti</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p:txBody>
          <a:bodyPr/>
          <a:lstStyle/>
          <a:p>
            <a:pPr eaLnBrk="1" hangingPunct="1"/>
            <a:r>
              <a:rPr lang="fi-FI" smtClean="0"/>
              <a:t>Kuuloaisti</a:t>
            </a:r>
          </a:p>
        </p:txBody>
      </p:sp>
      <p:sp>
        <p:nvSpPr>
          <p:cNvPr id="100355" name="Rectangle 3"/>
          <p:cNvSpPr>
            <a:spLocks noGrp="1" noChangeArrowheads="1"/>
          </p:cNvSpPr>
          <p:nvPr>
            <p:ph idx="1"/>
          </p:nvPr>
        </p:nvSpPr>
        <p:spPr/>
        <p:txBody>
          <a:bodyPr/>
          <a:lstStyle/>
          <a:p>
            <a:pPr eaLnBrk="1" hangingPunct="1"/>
            <a:r>
              <a:rPr lang="fi-FI" sz="3200" u="sng" smtClean="0"/>
              <a:t>KORVAN AISTIT</a:t>
            </a:r>
            <a:endParaRPr lang="fi-FI" sz="3200" smtClean="0"/>
          </a:p>
          <a:p>
            <a:pPr eaLnBrk="1" hangingPunct="1"/>
            <a:r>
              <a:rPr lang="fi-FI" sz="3200" smtClean="0"/>
              <a:t>korvan aisteja ovat kuuloaisti sekä liike- ja tasapainoaisti. Molempien aistireseptorit sijaitsevat sisäkorvassa</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Grp="1" noChangeArrowheads="1"/>
          </p:cNvSpPr>
          <p:nvPr>
            <p:ph type="title"/>
          </p:nvPr>
        </p:nvSpPr>
        <p:spPr/>
        <p:txBody>
          <a:bodyPr/>
          <a:lstStyle/>
          <a:p>
            <a:pPr eaLnBrk="1" hangingPunct="1"/>
            <a:r>
              <a:rPr lang="fi-FI" smtClean="0"/>
              <a:t>Ääreishermot</a:t>
            </a:r>
          </a:p>
        </p:txBody>
      </p:sp>
      <p:graphicFrame>
        <p:nvGraphicFramePr>
          <p:cNvPr id="1026" name="Object 3"/>
          <p:cNvGraphicFramePr>
            <a:graphicFrameLocks noGrp="1" noChangeAspect="1"/>
          </p:cNvGraphicFramePr>
          <p:nvPr>
            <p:ph idx="1"/>
          </p:nvPr>
        </p:nvGraphicFramePr>
        <p:xfrm>
          <a:off x="3138488" y="2120900"/>
          <a:ext cx="2867025" cy="4049713"/>
        </p:xfrm>
        <a:graphic>
          <a:graphicData uri="http://schemas.openxmlformats.org/presentationml/2006/ole">
            <mc:AlternateContent xmlns:mc="http://schemas.openxmlformats.org/markup-compatibility/2006">
              <mc:Choice xmlns:v="urn:schemas-microsoft-com:vml" Requires="v">
                <p:oleObj spid="_x0000_s1035" name="Photo Editor -valokuva" r:id="rId4" imgW="3048426" imgH="4304762" progId="MSPhotoEd.3">
                  <p:embed/>
                </p:oleObj>
              </mc:Choice>
              <mc:Fallback>
                <p:oleObj name="Photo Editor -valokuva" r:id="rId4" imgW="3048426" imgH="4304762"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488" y="2120900"/>
                        <a:ext cx="2867025" cy="404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Grp="1" noChangeArrowheads="1"/>
          </p:cNvSpPr>
          <p:nvPr>
            <p:ph type="title"/>
          </p:nvPr>
        </p:nvSpPr>
        <p:spPr/>
        <p:txBody>
          <a:bodyPr/>
          <a:lstStyle/>
          <a:p>
            <a:pPr eaLnBrk="1" hangingPunct="1"/>
            <a:r>
              <a:rPr lang="fi-FI" smtClean="0"/>
              <a:t>Hermosto</a:t>
            </a:r>
          </a:p>
        </p:txBody>
      </p:sp>
      <p:sp>
        <p:nvSpPr>
          <p:cNvPr id="101379" name="Rectangle 3"/>
          <p:cNvSpPr>
            <a:spLocks noGrp="1" noChangeArrowheads="1"/>
          </p:cNvSpPr>
          <p:nvPr>
            <p:ph idx="1"/>
          </p:nvPr>
        </p:nvSpPr>
        <p:spPr/>
        <p:txBody>
          <a:bodyPr/>
          <a:lstStyle/>
          <a:p>
            <a:pPr eaLnBrk="1" hangingPunct="1">
              <a:lnSpc>
                <a:spcPct val="90000"/>
              </a:lnSpc>
            </a:pPr>
            <a:r>
              <a:rPr lang="fi-FI" sz="2800" dirty="0" smtClean="0"/>
              <a:t>tietojenkäsittely – ja säätelyjärjestelmä</a:t>
            </a:r>
          </a:p>
          <a:p>
            <a:pPr eaLnBrk="1" hangingPunct="1">
              <a:lnSpc>
                <a:spcPct val="90000"/>
              </a:lnSpc>
            </a:pPr>
            <a:r>
              <a:rPr lang="fi-FI" sz="2800" dirty="0" smtClean="0"/>
              <a:t>hermosoluille ovat tyypillisiä impulssit, jotka välittävät tietoa meitä ympäröivästä maailmasta</a:t>
            </a:r>
          </a:p>
          <a:p>
            <a:pPr eaLnBrk="1" hangingPunct="1">
              <a:lnSpc>
                <a:spcPct val="90000"/>
              </a:lnSpc>
            </a:pPr>
            <a:r>
              <a:rPr lang="fi-FI" sz="2800" dirty="0" smtClean="0"/>
              <a:t>ne antavat supistumiskäskyn lihaksille</a:t>
            </a:r>
          </a:p>
          <a:p>
            <a:pPr eaLnBrk="1" hangingPunct="1">
              <a:lnSpc>
                <a:spcPct val="90000"/>
              </a:lnSpc>
            </a:pPr>
            <a:r>
              <a:rPr lang="fi-FI" sz="2800" dirty="0" smtClean="0"/>
              <a:t>toimivat yhdessä hormonien ja entsyymien kanssa</a:t>
            </a:r>
          </a:p>
          <a:p>
            <a:pPr eaLnBrk="1" hangingPunct="1">
              <a:lnSpc>
                <a:spcPct val="90000"/>
              </a:lnSpc>
            </a:pPr>
            <a:r>
              <a:rPr lang="fi-FI" sz="2800" dirty="0" smtClean="0"/>
              <a:t>emme voisi tulla toimeen ilman hermostoa</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p:txBody>
          <a:bodyPr/>
          <a:lstStyle/>
          <a:p>
            <a:pPr eaLnBrk="1" hangingPunct="1"/>
            <a:r>
              <a:rPr lang="fi-FI" smtClean="0"/>
              <a:t>Hermoston tehtäviä</a:t>
            </a:r>
          </a:p>
        </p:txBody>
      </p:sp>
      <p:sp>
        <p:nvSpPr>
          <p:cNvPr id="102403" name="Rectangle 3"/>
          <p:cNvSpPr>
            <a:spLocks noGrp="1" noChangeArrowheads="1"/>
          </p:cNvSpPr>
          <p:nvPr>
            <p:ph idx="1"/>
          </p:nvPr>
        </p:nvSpPr>
        <p:spPr/>
        <p:txBody>
          <a:bodyPr>
            <a:normAutofit fontScale="92500" lnSpcReduction="20000"/>
          </a:bodyPr>
          <a:lstStyle/>
          <a:p>
            <a:pPr eaLnBrk="1" hangingPunct="1"/>
            <a:r>
              <a:rPr lang="fi-FI" sz="3200" dirty="0" smtClean="0"/>
              <a:t>huolehtii tietojen keräämisestä aistinelimistä sekä niiden muokkaamisesta ja siirtämisestä paikasta toiseen</a:t>
            </a:r>
          </a:p>
          <a:p>
            <a:pPr eaLnBrk="1" hangingPunct="1"/>
            <a:r>
              <a:rPr lang="fi-FI" sz="3200" dirty="0" smtClean="0"/>
              <a:t>säätelee lihaksien ja sisäelinten toimintaa</a:t>
            </a:r>
          </a:p>
          <a:p>
            <a:pPr eaLnBrk="1" hangingPunct="1"/>
            <a:r>
              <a:rPr lang="fi-FI" sz="3200" dirty="0" smtClean="0"/>
              <a:t>toimii yhteistyössä hormoneja erittävien umpirauhasten kanssa</a:t>
            </a:r>
          </a:p>
          <a:p>
            <a:pPr eaLnBrk="1" hangingPunct="1">
              <a:buFont typeface="Wingdings" pitchFamily="2" charset="2"/>
              <a:buNone/>
            </a:pPr>
            <a:r>
              <a:rPr lang="fi-FI" sz="3200" dirty="0" smtClean="0"/>
              <a:t>    (hormoni = veren mukana leviävä, kohdesolujen toimintoja pieninä pitoisuuksina muuttava aine)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pPr eaLnBrk="1" hangingPunct="1"/>
            <a:r>
              <a:rPr lang="fi-FI" smtClean="0"/>
              <a:t>Hermosolujen rakenne ja toiminta</a:t>
            </a:r>
          </a:p>
        </p:txBody>
      </p:sp>
      <p:sp>
        <p:nvSpPr>
          <p:cNvPr id="103427" name="Rectangle 3"/>
          <p:cNvSpPr>
            <a:spLocks noGrp="1" noChangeArrowheads="1"/>
          </p:cNvSpPr>
          <p:nvPr>
            <p:ph idx="1"/>
          </p:nvPr>
        </p:nvSpPr>
        <p:spPr/>
        <p:txBody>
          <a:bodyPr>
            <a:normAutofit fontScale="92500" lnSpcReduction="20000"/>
          </a:bodyPr>
          <a:lstStyle/>
          <a:p>
            <a:pPr eaLnBrk="1" hangingPunct="1">
              <a:lnSpc>
                <a:spcPct val="90000"/>
              </a:lnSpc>
            </a:pPr>
            <a:r>
              <a:rPr lang="fi-FI" sz="2800" dirty="0" smtClean="0"/>
              <a:t>tieto kulkee hermostossa hermoimpulssin muodossa</a:t>
            </a:r>
          </a:p>
          <a:p>
            <a:pPr eaLnBrk="1" hangingPunct="1">
              <a:lnSpc>
                <a:spcPct val="90000"/>
              </a:lnSpc>
            </a:pPr>
            <a:r>
              <a:rPr lang="fi-FI" sz="2800" dirty="0" smtClean="0"/>
              <a:t>hermoimpulssi kulkee hermosolun </a:t>
            </a:r>
            <a:r>
              <a:rPr lang="fi-FI" sz="2800" dirty="0" err="1" smtClean="0"/>
              <a:t>aksonia</a:t>
            </a:r>
            <a:r>
              <a:rPr lang="fi-FI" sz="2800" dirty="0" smtClean="0"/>
              <a:t> eli viejähaaraketta pitkin ja välittyy seuraavaan hermosoluun synapsien kautta</a:t>
            </a:r>
          </a:p>
          <a:p>
            <a:pPr eaLnBrk="1" hangingPunct="1">
              <a:lnSpc>
                <a:spcPct val="90000"/>
              </a:lnSpc>
            </a:pPr>
            <a:r>
              <a:rPr lang="fi-FI" sz="2800" dirty="0" smtClean="0"/>
              <a:t>tuovat hermoradat eli aistiradat kuljettavat impulssin keskushermostoon päin</a:t>
            </a:r>
          </a:p>
          <a:p>
            <a:pPr eaLnBrk="1" hangingPunct="1">
              <a:lnSpc>
                <a:spcPct val="90000"/>
              </a:lnSpc>
            </a:pPr>
            <a:r>
              <a:rPr lang="fi-FI" sz="2800" dirty="0" smtClean="0"/>
              <a:t>vievät hermoradat esim. liikerata kuljettavat impulssin keskushermostosta muualle elimistöön</a:t>
            </a:r>
          </a:p>
          <a:p>
            <a:pPr eaLnBrk="1" hangingPunct="1">
              <a:lnSpc>
                <a:spcPct val="90000"/>
              </a:lnSpc>
            </a:pPr>
            <a:r>
              <a:rPr lang="fi-FI" sz="2800" dirty="0" smtClean="0"/>
              <a:t>hermosolujen ohella hermostossa on paljon </a:t>
            </a:r>
            <a:r>
              <a:rPr lang="fi-FI" sz="2800" dirty="0" err="1" smtClean="0"/>
              <a:t>gliasoluja</a:t>
            </a:r>
            <a:r>
              <a:rPr lang="fi-FI" sz="2800" dirty="0" smtClean="0"/>
              <a:t> eli hermosoluja huoltavia soluja</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Grp="1" noChangeArrowheads="1"/>
          </p:cNvSpPr>
          <p:nvPr>
            <p:ph type="title"/>
          </p:nvPr>
        </p:nvSpPr>
        <p:spPr/>
        <p:txBody>
          <a:bodyPr/>
          <a:lstStyle/>
          <a:p>
            <a:pPr eaLnBrk="1" hangingPunct="1"/>
            <a:r>
              <a:rPr lang="fi-FI" dirty="0" smtClean="0"/>
              <a:t>Liikehermosolu (piirretään)</a:t>
            </a:r>
          </a:p>
        </p:txBody>
      </p:sp>
      <p:pic>
        <p:nvPicPr>
          <p:cNvPr id="104452" name="Picture 6" descr="Liikehermosolu kaniinin selkäytimessä.">
            <a:hlinkClick r:id="rId3" tooltip="Liikehermosolu kaniinin selkäytimessä."/>
          </p:cNvPr>
          <p:cNvPicPr>
            <a:picLocks noGrp="1" noChangeAspect="1" noChangeArrowheads="1"/>
          </p:cNvPicPr>
          <p:nvPr>
            <p:ph sz="half" idx="1"/>
          </p:nvPr>
        </p:nvPicPr>
        <p:blipFill>
          <a:blip r:embed="rId4" cstate="print"/>
          <a:stretch>
            <a:fillRect/>
          </a:stretch>
        </p:blipFill>
        <p:spPr>
          <a:xfrm>
            <a:off x="1323975" y="3240087"/>
            <a:ext cx="2381250" cy="1885950"/>
          </a:xfrm>
        </p:spPr>
      </p:pic>
      <p:sp>
        <p:nvSpPr>
          <p:cNvPr id="104451" name="Rectangle 4"/>
          <p:cNvSpPr>
            <a:spLocks noGrp="1" noChangeArrowheads="1"/>
          </p:cNvSpPr>
          <p:nvPr>
            <p:ph sz="half" idx="2"/>
          </p:nvPr>
        </p:nvSpPr>
        <p:spPr/>
        <p:txBody>
          <a:bodyPr>
            <a:normAutofit fontScale="92500" lnSpcReduction="10000"/>
          </a:bodyPr>
          <a:lstStyle/>
          <a:p>
            <a:pPr eaLnBrk="1" hangingPunct="1"/>
            <a:r>
              <a:rPr lang="fi-FI" sz="2800" dirty="0" smtClean="0"/>
              <a:t>tuojahaarakkeita eli </a:t>
            </a:r>
            <a:r>
              <a:rPr lang="fi-FI" sz="2800" dirty="0" err="1" smtClean="0"/>
              <a:t>dendriittejä</a:t>
            </a:r>
            <a:endParaRPr lang="fi-FI" sz="2800" dirty="0" smtClean="0"/>
          </a:p>
          <a:p>
            <a:pPr eaLnBrk="1" hangingPunct="1"/>
            <a:r>
              <a:rPr lang="fi-FI" sz="2800" dirty="0" err="1" smtClean="0"/>
              <a:t>aksionihaara</a:t>
            </a:r>
            <a:endParaRPr lang="fi-FI" sz="2800" dirty="0" smtClean="0"/>
          </a:p>
          <a:p>
            <a:pPr eaLnBrk="1" hangingPunct="1"/>
            <a:r>
              <a:rPr lang="fi-FI" sz="2800" dirty="0" smtClean="0"/>
              <a:t>synapsi</a:t>
            </a:r>
          </a:p>
          <a:p>
            <a:pPr eaLnBrk="1" hangingPunct="1"/>
            <a:r>
              <a:rPr lang="fi-FI" sz="2800" dirty="0" smtClean="0"/>
              <a:t>hermosolun keskusosa eli </a:t>
            </a:r>
            <a:r>
              <a:rPr lang="fi-FI" sz="2800" dirty="0" err="1" smtClean="0"/>
              <a:t>sooma</a:t>
            </a:r>
            <a:endParaRPr lang="fi-FI" sz="2800" dirty="0" smtClean="0"/>
          </a:p>
          <a:p>
            <a:pPr eaLnBrk="1" hangingPunct="1"/>
            <a:r>
              <a:rPr lang="fi-FI" sz="2800" dirty="0" smtClean="0"/>
              <a:t>viejähaarake eli </a:t>
            </a:r>
            <a:r>
              <a:rPr lang="fi-FI" sz="2800" dirty="0" err="1" smtClean="0"/>
              <a:t>aksoni</a:t>
            </a:r>
            <a:endParaRPr lang="fi-FI" sz="2800" dirty="0" smtClean="0"/>
          </a:p>
          <a:p>
            <a:pPr eaLnBrk="1" hangingPunct="1"/>
            <a:r>
              <a:rPr lang="fi-FI" sz="2800" dirty="0" err="1" smtClean="0"/>
              <a:t>myeliinituppi</a:t>
            </a:r>
            <a:endParaRPr lang="fi-FI" sz="28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Puutyyp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TM03090434[[fn=Puutyyppi]]</Template>
  <TotalTime>1596</TotalTime>
  <Words>6144</Words>
  <Application>Microsoft Office PowerPoint</Application>
  <PresentationFormat>Näytössä katseltava diaesitys (4:3)</PresentationFormat>
  <Paragraphs>1206</Paragraphs>
  <Slides>145</Slides>
  <Notes>135</Notes>
  <HiddenSlides>0</HiddenSlides>
  <MMClips>0</MMClips>
  <ScaleCrop>false</ScaleCrop>
  <HeadingPairs>
    <vt:vector size="8" baseType="variant">
      <vt:variant>
        <vt:lpstr>Käytetyt fontit</vt:lpstr>
      </vt:variant>
      <vt:variant>
        <vt:i4>7</vt:i4>
      </vt:variant>
      <vt:variant>
        <vt:lpstr>Teema</vt:lpstr>
      </vt:variant>
      <vt:variant>
        <vt:i4>1</vt:i4>
      </vt:variant>
      <vt:variant>
        <vt:lpstr>Upotetut OLE-palvelimet</vt:lpstr>
      </vt:variant>
      <vt:variant>
        <vt:i4>1</vt:i4>
      </vt:variant>
      <vt:variant>
        <vt:lpstr>Dian otsikot</vt:lpstr>
      </vt:variant>
      <vt:variant>
        <vt:i4>145</vt:i4>
      </vt:variant>
    </vt:vector>
  </HeadingPairs>
  <TitlesOfParts>
    <vt:vector size="154" baseType="lpstr">
      <vt:lpstr>Arial</vt:lpstr>
      <vt:lpstr>Rockwell</vt:lpstr>
      <vt:lpstr>Rockwell Condensed</vt:lpstr>
      <vt:lpstr>Symbol</vt:lpstr>
      <vt:lpstr>Times New Roman</vt:lpstr>
      <vt:lpstr>Wingdings</vt:lpstr>
      <vt:lpstr>Wingdings 3</vt:lpstr>
      <vt:lpstr>Puutyyppi</vt:lpstr>
      <vt:lpstr>Photo Editor -valokuva</vt:lpstr>
      <vt:lpstr>Ihmisen rakenne ja toiminta  </vt:lpstr>
      <vt:lpstr>Luentojen sisältö / lähihoitajakoulutus</vt:lpstr>
      <vt:lpstr>Luentojen sisältö</vt:lpstr>
      <vt:lpstr>Solut ja kudokset</vt:lpstr>
      <vt:lpstr>Solut ja kudokset</vt:lpstr>
      <vt:lpstr>Solun osat; piirretään erikseen</vt:lpstr>
      <vt:lpstr>Solujen työjako</vt:lpstr>
      <vt:lpstr>Solujen työnjako</vt:lpstr>
      <vt:lpstr>Solujen työjako</vt:lpstr>
      <vt:lpstr>Kudokset, epiteelikudos</vt:lpstr>
      <vt:lpstr>Kudokset, tukikudos</vt:lpstr>
      <vt:lpstr>Kudokset, lihaskudos</vt:lpstr>
      <vt:lpstr>Kudokset, hermokudos</vt:lpstr>
      <vt:lpstr>Kudokset, veri</vt:lpstr>
      <vt:lpstr>IHO = cutis</vt:lpstr>
      <vt:lpstr>Läpileikkaus ihosta</vt:lpstr>
      <vt:lpstr>Ihon tehtävät, fysiologinen tehtävä</vt:lpstr>
      <vt:lpstr>Tuki- ja liikuntaelimistö</vt:lpstr>
      <vt:lpstr>Tule</vt:lpstr>
      <vt:lpstr>Luusto kehittyy kahdella tavalla</vt:lpstr>
      <vt:lpstr>Luusto kehittyy kahdella tavalla</vt:lpstr>
      <vt:lpstr>Luuston tehtävät</vt:lpstr>
      <vt:lpstr>Miten luut sijoittuvat elimistöön</vt:lpstr>
      <vt:lpstr>Miten luut sijoittuvat elimistöön</vt:lpstr>
      <vt:lpstr>Miten luut sijoittuvat elimistöön</vt:lpstr>
      <vt:lpstr>Ihmisellä on erilaisia luita</vt:lpstr>
      <vt:lpstr>Selkäranka</vt:lpstr>
      <vt:lpstr>Nivelet ja muut luiden väliset liitokset</vt:lpstr>
      <vt:lpstr>Luiden liikkuminen toisiinsa nähden</vt:lpstr>
      <vt:lpstr>Lihaksisto</vt:lpstr>
      <vt:lpstr>Lihasten toiminta</vt:lpstr>
      <vt:lpstr>Lihasten toiminta</vt:lpstr>
      <vt:lpstr>Lihasten toiminta</vt:lpstr>
      <vt:lpstr>Lihasten päätyypit (ruumiinosien mukaan)</vt:lpstr>
      <vt:lpstr>Lihasten päätyypit (ruumiinosien mukaan)</vt:lpstr>
      <vt:lpstr>Lihasten päätyypit (ruumiinosien mukaan)</vt:lpstr>
      <vt:lpstr>  Latinalaisia käsitteitä</vt:lpstr>
      <vt:lpstr>latinalaisia käsitteitä</vt:lpstr>
      <vt:lpstr>Latinalaisia käsitteitä</vt:lpstr>
      <vt:lpstr>Latinalaisia käsitteitä</vt:lpstr>
      <vt:lpstr>PowerPoint-esitys</vt:lpstr>
      <vt:lpstr>Veren koostumuksesta ja tehtävistä</vt:lpstr>
      <vt:lpstr>Punasolut</vt:lpstr>
      <vt:lpstr>Punasolut</vt:lpstr>
      <vt:lpstr>Valkosolut</vt:lpstr>
      <vt:lpstr>Valkosolut </vt:lpstr>
      <vt:lpstr>Verihiutaleet eli trombosyytit</vt:lpstr>
      <vt:lpstr>Veren hyytyminen</vt:lpstr>
      <vt:lpstr>Verestä voidaan tutkia mm.</vt:lpstr>
      <vt:lpstr>Verenkierto, sydän</vt:lpstr>
      <vt:lpstr>Cor = sydän</vt:lpstr>
      <vt:lpstr>Läpät tarkemmin</vt:lpstr>
      <vt:lpstr>Verenkiertoelimistö</vt:lpstr>
      <vt:lpstr>PowerPoint-esitys</vt:lpstr>
      <vt:lpstr>PowerPoint-esitys</vt:lpstr>
      <vt:lpstr>Sydänlihas</vt:lpstr>
      <vt:lpstr>Sepelvaltimot</vt:lpstr>
      <vt:lpstr>Sydän- ja verisuonitaudit </vt:lpstr>
      <vt:lpstr>Sydämen toimintakierto</vt:lpstr>
      <vt:lpstr>Sydämen toimintakierto</vt:lpstr>
      <vt:lpstr>Sydämen toimintakierto</vt:lpstr>
      <vt:lpstr>Verisuonet</vt:lpstr>
      <vt:lpstr>Pienen verenkierron verisuonet</vt:lpstr>
      <vt:lpstr>Verenpaine</vt:lpstr>
      <vt:lpstr>Verenpaineeseen vaikuttavat tekijät</vt:lpstr>
      <vt:lpstr>Nestetasapaino </vt:lpstr>
      <vt:lpstr>Veden tulo elimistöön</vt:lpstr>
      <vt:lpstr>Miten vesi jakautuu elimistössä?</vt:lpstr>
      <vt:lpstr>Vesi elimistössä – veriplasman osuus</vt:lpstr>
      <vt:lpstr>Veden poistuminen elimistöstä</vt:lpstr>
      <vt:lpstr>Munuainen</vt:lpstr>
      <vt:lpstr>Munuaisportti</vt:lpstr>
      <vt:lpstr>Veden poistuminen elimistöstä</vt:lpstr>
      <vt:lpstr>Veden poistuminen elimistostä</vt:lpstr>
      <vt:lpstr>Virtsanmuodostukseen vaikuttavat hormonit</vt:lpstr>
      <vt:lpstr>Virtsanmuodostukseen vaikuttavat hormonit</vt:lpstr>
      <vt:lpstr>Virtsan koostumus</vt:lpstr>
      <vt:lpstr>Mitä virtsasta tutkitaan?</vt:lpstr>
      <vt:lpstr>Nestetasapainoon ja munuaisiin liittyviä sairauksia</vt:lpstr>
      <vt:lpstr>Puolustusreaktiot</vt:lpstr>
      <vt:lpstr>Yleiset puolustusreaktiot</vt:lpstr>
      <vt:lpstr>Syöjäsolut</vt:lpstr>
      <vt:lpstr>Lymfaattinen järjestelmä kts moniste</vt:lpstr>
      <vt:lpstr>Immuunireaktiot</vt:lpstr>
      <vt:lpstr>Käsitteitä</vt:lpstr>
      <vt:lpstr>Käsitteitä</vt:lpstr>
      <vt:lpstr>Liukoiset vasta-aineet</vt:lpstr>
      <vt:lpstr>Aistit</vt:lpstr>
      <vt:lpstr>Aistit</vt:lpstr>
      <vt:lpstr>Aistit</vt:lpstr>
      <vt:lpstr>Aistit</vt:lpstr>
      <vt:lpstr>Aistit</vt:lpstr>
      <vt:lpstr>Haju- ja makuaistit</vt:lpstr>
      <vt:lpstr>Kuuloaisti</vt:lpstr>
      <vt:lpstr>Ääreishermot</vt:lpstr>
      <vt:lpstr>Hermosto</vt:lpstr>
      <vt:lpstr>Hermoston tehtäviä</vt:lpstr>
      <vt:lpstr>Hermosolujen rakenne ja toiminta</vt:lpstr>
      <vt:lpstr>Liikehermosolu (piirretään)</vt:lpstr>
      <vt:lpstr>Hermo</vt:lpstr>
      <vt:lpstr>Hermoston osat</vt:lpstr>
      <vt:lpstr>Hermoston toiminnasta lisää</vt:lpstr>
      <vt:lpstr>  Keskushermosto</vt:lpstr>
      <vt:lpstr>Aivo- selkäydinnesteen kierto</vt:lpstr>
      <vt:lpstr>Nimeä nämä hermot ja kuvaa mitä ne hermottavat</vt:lpstr>
      <vt:lpstr>Ääreishermosto</vt:lpstr>
      <vt:lpstr>Ääreishermosto</vt:lpstr>
      <vt:lpstr>Selkäydinhermot</vt:lpstr>
      <vt:lpstr>Autonominen hermosto</vt:lpstr>
      <vt:lpstr>Sympaattinen hermosto</vt:lpstr>
      <vt:lpstr>Parasympaattinen hermosto</vt:lpstr>
      <vt:lpstr>Hengittäminen</vt:lpstr>
      <vt:lpstr>Ylähengitystiet</vt:lpstr>
      <vt:lpstr>Hengitystiet jatkuu…</vt:lpstr>
      <vt:lpstr>Henkitorvi, keuhkoputket</vt:lpstr>
      <vt:lpstr>Keuhkot</vt:lpstr>
      <vt:lpstr>Keuhkotuuletus, ventilaatio</vt:lpstr>
      <vt:lpstr>Keuhkotuuletus jatkuu</vt:lpstr>
      <vt:lpstr>Keuhkotuuletus jatkuu</vt:lpstr>
      <vt:lpstr>Hengityksen säätely</vt:lpstr>
      <vt:lpstr>Hengityksen syvyyden säätely</vt:lpstr>
      <vt:lpstr>Hengityselimistön heijasteita</vt:lpstr>
      <vt:lpstr>Hengityselinten sairauksia</vt:lpstr>
      <vt:lpstr>Opettele nämä</vt:lpstr>
      <vt:lpstr>Ruoansulatuselimistö</vt:lpstr>
      <vt:lpstr>Suuontelo</vt:lpstr>
      <vt:lpstr>Nielu ja erilaisia risoja</vt:lpstr>
      <vt:lpstr>Maha</vt:lpstr>
      <vt:lpstr>Erikoistekijä</vt:lpstr>
      <vt:lpstr>Maksa</vt:lpstr>
      <vt:lpstr>Maksan tehtäviä</vt:lpstr>
      <vt:lpstr>Haima</vt:lpstr>
      <vt:lpstr>Suolisto – ohutsuoli ja sen osat</vt:lpstr>
      <vt:lpstr>Paksusuoli ja sen tehtävät</vt:lpstr>
      <vt:lpstr>Latinalaisia nimiä</vt:lpstr>
      <vt:lpstr> Hormonit</vt:lpstr>
      <vt:lpstr>1. Aivolisäke ja hypotalamus</vt:lpstr>
      <vt:lpstr>2. Kilpirauhanen</vt:lpstr>
      <vt:lpstr>3. Lisäkilpirauhaset</vt:lpstr>
      <vt:lpstr>4. Haiman umpirauhasosa</vt:lpstr>
      <vt:lpstr>Haiman umpirauhasosa </vt:lpstr>
      <vt:lpstr>5. Lisämunuaisenkuori</vt:lpstr>
      <vt:lpstr>6. Lisämunuaisydin</vt:lpstr>
      <vt:lpstr>7. Sukupuolirauhaset</vt:lpstr>
      <vt:lpstr>Hormonisairauksia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Carita</dc:creator>
  <cp:lastModifiedBy>Carita Lepikonmäki</cp:lastModifiedBy>
  <cp:revision>89</cp:revision>
  <dcterms:created xsi:type="dcterms:W3CDTF">1601-01-01T00:00:00Z</dcterms:created>
  <dcterms:modified xsi:type="dcterms:W3CDTF">2016-04-13T05:34:14Z</dcterms:modified>
</cp:coreProperties>
</file>