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2" r:id="rId6"/>
    <p:sldId id="259" r:id="rId7"/>
    <p:sldId id="261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A73751-B7EF-48D6-BF6D-6DEF5BECF689}" v="203" dt="2023-04-20T07:55:29.093"/>
    <p1510:client id="{D496EAA3-6CCD-AEA2-2C70-F3B1F916D958}" v="30" dt="2023-04-21T08:49:26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282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20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22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8337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77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752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941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450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7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8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63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9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663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20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138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7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20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7629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13 KORROOSIO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D4B2AE-8A88-75BF-D892-0BB87CE23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528918"/>
            <a:ext cx="8946541" cy="5719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3200" dirty="0"/>
              <a:t>Korroosio on metallien syöpymistä</a:t>
            </a:r>
          </a:p>
          <a:p>
            <a:pPr>
              <a:buClr>
                <a:srgbClr val="8AD0D6"/>
              </a:buClr>
            </a:pPr>
            <a:r>
              <a:rPr lang="fi-FI" sz="3200" dirty="0"/>
              <a:t>Raudan ruostuminen on esimerkki korroosiosta</a:t>
            </a:r>
          </a:p>
          <a:p>
            <a:pPr>
              <a:buClr>
                <a:srgbClr val="8AD0D6"/>
              </a:buClr>
            </a:pPr>
            <a:r>
              <a:rPr lang="fi-FI" sz="3200" dirty="0"/>
              <a:t>Jalot metallit kestävät paremmin korroosiota kuin epäjalot</a:t>
            </a:r>
          </a:p>
          <a:p>
            <a:pPr>
              <a:buClr>
                <a:srgbClr val="8AD0D6"/>
              </a:buClr>
            </a:pPr>
            <a:r>
              <a:rPr lang="fi-FI" sz="3200" dirty="0"/>
              <a:t>Tiivis oksidikerros voi suojata korroosiolta myös epäjaloa metallia</a:t>
            </a:r>
            <a:endParaRPr lang="en-US" sz="3200" dirty="0"/>
          </a:p>
          <a:p>
            <a:pPr>
              <a:buClr>
                <a:srgbClr val="8AD0D6"/>
              </a:buClr>
            </a:pPr>
            <a:r>
              <a:rPr lang="fi-FI" sz="3200" dirty="0"/>
              <a:t>Korroosio voidaan estää </a:t>
            </a:r>
            <a:r>
              <a:rPr lang="fi-FI" sz="3200" dirty="0" err="1"/>
              <a:t>öljellä</a:t>
            </a:r>
            <a:r>
              <a:rPr lang="fi-FI" sz="3200" dirty="0"/>
              <a:t> tai erilaisilla pinnoitteilla </a:t>
            </a:r>
          </a:p>
        </p:txBody>
      </p:sp>
    </p:spTree>
    <p:extLst>
      <p:ext uri="{BB962C8B-B14F-4D97-AF65-F5344CB8AC3E}">
        <p14:creationId xmlns:p14="http://schemas.microsoft.com/office/powerpoint/2010/main" val="104799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4588CC-9A8E-5CCC-E9B7-DB6204CEF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4" descr="Kuva, joka sisältää kohteen musiikki, klarinetti, huilu, ase&#10;&#10;Kuvaus luotu automaattisesti">
            <a:extLst>
              <a:ext uri="{FF2B5EF4-FFF2-40B4-BE49-F238E27FC236}">
                <a16:creationId xmlns:a16="http://schemas.microsoft.com/office/drawing/2014/main" id="{DE782FDD-38E0-196A-BDE4-EEF54022D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902" y="293733"/>
            <a:ext cx="9193881" cy="6048740"/>
          </a:xfrm>
        </p:spPr>
      </p:pic>
    </p:spTree>
    <p:extLst>
      <p:ext uri="{BB962C8B-B14F-4D97-AF65-F5344CB8AC3E}">
        <p14:creationId xmlns:p14="http://schemas.microsoft.com/office/powerpoint/2010/main" val="3976431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DD59EC8-1F12-C3DF-BA45-45EFA4212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782918"/>
            <a:ext cx="8946541" cy="546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3200" dirty="0"/>
              <a:t>Metallin liitoskohta on erityisen altis korroosiolle</a:t>
            </a:r>
          </a:p>
          <a:p>
            <a:pPr>
              <a:buClr>
                <a:srgbClr val="8AD0D6"/>
              </a:buClr>
            </a:pPr>
            <a:r>
              <a:rPr lang="fi-FI" sz="3200" dirty="0"/>
              <a:t>Metallien välille syntyy sähkökemiallinen pari</a:t>
            </a:r>
          </a:p>
          <a:p>
            <a:pPr>
              <a:buClr>
                <a:srgbClr val="8AD0D6"/>
              </a:buClr>
            </a:pPr>
            <a:r>
              <a:rPr lang="fi-FI" sz="3200" dirty="0"/>
              <a:t>Sähkökemiallisessa parissa jalompi metalli saa epäjalomman hapettumaan</a:t>
            </a:r>
          </a:p>
          <a:p>
            <a:pPr>
              <a:buClr>
                <a:srgbClr val="8AD0D6"/>
              </a:buClr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19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F8C300-B0C3-2DC3-5CA1-A69668880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9EE87938-E8AC-7C7B-BE4B-07761607A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536" y="338306"/>
            <a:ext cx="8981722" cy="5987814"/>
          </a:xfrm>
        </p:spPr>
      </p:pic>
    </p:spTree>
    <p:extLst>
      <p:ext uri="{BB962C8B-B14F-4D97-AF65-F5344CB8AC3E}">
        <p14:creationId xmlns:p14="http://schemas.microsoft.com/office/powerpoint/2010/main" val="2209173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DE1C467-BDCD-4AD8-2B18-6B0DD994B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444252"/>
            <a:ext cx="8946541" cy="58041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3200" dirty="0"/>
              <a:t>Uhrimetallin käyttö perustuu metallien väliseen jalouseroon</a:t>
            </a:r>
          </a:p>
          <a:p>
            <a:pPr>
              <a:buClr>
                <a:srgbClr val="8AD0D6"/>
              </a:buClr>
            </a:pPr>
            <a:r>
              <a:rPr lang="fi-FI" sz="3200" dirty="0"/>
              <a:t>Uhrimetalli on epäjalompaa, joten se syöpyy ja estää jalomman, suojattavan metallin </a:t>
            </a:r>
            <a:r>
              <a:rPr lang="fi-FI" sz="3200" dirty="0" err="1"/>
              <a:t>syöpyömisen</a:t>
            </a:r>
            <a:endParaRPr lang="fi-FI" sz="3200" dirty="0"/>
          </a:p>
          <a:p>
            <a:pPr>
              <a:buClr>
                <a:srgbClr val="8AD0D6"/>
              </a:buClr>
            </a:pPr>
            <a:r>
              <a:rPr lang="fi-FI" sz="3200" dirty="0"/>
              <a:t>Uhrimetallia voidaan käyttää esimerkiksi maanalaisten rautasäiliöiden ja putkien suojaamiseen. </a:t>
            </a:r>
          </a:p>
        </p:txBody>
      </p:sp>
    </p:spTree>
    <p:extLst>
      <p:ext uri="{BB962C8B-B14F-4D97-AF65-F5344CB8AC3E}">
        <p14:creationId xmlns:p14="http://schemas.microsoft.com/office/powerpoint/2010/main" val="95118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FDC85B-7273-B7CA-5879-2612719A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4" descr="Kuva, joka sisältää kohteen logo&#10;&#10;Kuvaus luotu automaattisesti">
            <a:extLst>
              <a:ext uri="{FF2B5EF4-FFF2-40B4-BE49-F238E27FC236}">
                <a16:creationId xmlns:a16="http://schemas.microsoft.com/office/drawing/2014/main" id="{9964B58A-7869-B152-D3C1-7AB53F125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867" y="494427"/>
            <a:ext cx="6161949" cy="2721649"/>
          </a:xfrm>
        </p:spPr>
      </p:pic>
      <p:pic>
        <p:nvPicPr>
          <p:cNvPr id="5" name="Kuva 5" descr="Kuva, joka sisältää kohteen diagrammi, piirros&#10;&#10;Kuvaus luotu automaattisesti">
            <a:extLst>
              <a:ext uri="{FF2B5EF4-FFF2-40B4-BE49-F238E27FC236}">
                <a16:creationId xmlns:a16="http://schemas.microsoft.com/office/drawing/2014/main" id="{7E5A3A36-CCB0-7576-7ED4-5D16C991A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363" y="3252429"/>
            <a:ext cx="5283200" cy="3212994"/>
          </a:xfrm>
          <a:prstGeom prst="rect">
            <a:avLst/>
          </a:prstGeom>
        </p:spPr>
      </p:pic>
      <p:pic>
        <p:nvPicPr>
          <p:cNvPr id="6" name="Kuva 6" descr="Kuva, joka sisältää kohteen piha-&#10;&#10;Kuvaus luotu automaattisesti">
            <a:extLst>
              <a:ext uri="{FF2B5EF4-FFF2-40B4-BE49-F238E27FC236}">
                <a16:creationId xmlns:a16="http://schemas.microsoft.com/office/drawing/2014/main" id="{2C072F01-8742-C9AD-ABF5-BE939103E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807" y="3252029"/>
            <a:ext cx="5160903" cy="252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73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>Ion</vt:lpstr>
      <vt:lpstr>13 KORROOSIO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/>
  <cp:revision>56</cp:revision>
  <dcterms:created xsi:type="dcterms:W3CDTF">2023-04-20T07:50:46Z</dcterms:created>
  <dcterms:modified xsi:type="dcterms:W3CDTF">2023-04-21T10:17:41Z</dcterms:modified>
</cp:coreProperties>
</file>