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7" r:id="rId7"/>
    <p:sldId id="265" r:id="rId8"/>
    <p:sldId id="259" r:id="rId9"/>
    <p:sldId id="272" r:id="rId10"/>
    <p:sldId id="264" r:id="rId11"/>
    <p:sldId id="267" r:id="rId12"/>
    <p:sldId id="268" r:id="rId13"/>
    <p:sldId id="269" r:id="rId14"/>
    <p:sldId id="270" r:id="rId15"/>
    <p:sldId id="263" r:id="rId16"/>
    <p:sldId id="271" r:id="rId17"/>
    <p:sldId id="261"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DFD45-8BC4-4B1A-9CAF-E55622009C8E}" v="5" dt="2025-08-05T12:39:08.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7190CB-2CC6-CA61-52C5-62EABCBBEE7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4188A5D-848D-E80C-136A-11C4BCE79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76CA1CB-1300-D8B3-B1F3-0AF98555CC7F}"/>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5" name="Alatunnisteen paikkamerkki 4">
            <a:extLst>
              <a:ext uri="{FF2B5EF4-FFF2-40B4-BE49-F238E27FC236}">
                <a16:creationId xmlns:a16="http://schemas.microsoft.com/office/drawing/2014/main" id="{E97CED0D-9B16-5824-24F9-AA9A149169D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70F0F72-8E15-B29C-0E86-8E93D8CFE32C}"/>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16011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083FBE-D063-4A20-A2C7-6A4F0116779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31F0F65-BB73-3D88-003B-032A091DA0D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373FB3-F11B-5D38-908F-B693662A0607}"/>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5" name="Alatunnisteen paikkamerkki 4">
            <a:extLst>
              <a:ext uri="{FF2B5EF4-FFF2-40B4-BE49-F238E27FC236}">
                <a16:creationId xmlns:a16="http://schemas.microsoft.com/office/drawing/2014/main" id="{252845EF-BEF5-D1F0-252D-20A9FE1EC68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5E425A2-3CCC-311E-B3B0-3E5EC8E3ED6B}"/>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182340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A8ACCE0-244E-08A4-BB58-8DD333561BA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6E475DE-208D-117E-DD18-F8B9C803650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CF77059-DF5A-326A-C115-58419A5A525C}"/>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5" name="Alatunnisteen paikkamerkki 4">
            <a:extLst>
              <a:ext uri="{FF2B5EF4-FFF2-40B4-BE49-F238E27FC236}">
                <a16:creationId xmlns:a16="http://schemas.microsoft.com/office/drawing/2014/main" id="{28B1B0B4-D8D8-326F-0A81-13448EC3325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92FE09-FE5E-1A75-AA3C-62FD5D235C3B}"/>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207834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E87A62-E19D-702E-0F96-A1F1F5464CA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95E04FE-ABF4-92A2-1482-BACA7EC9D3B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035615F-AB58-793B-C16C-A212FE3ACF69}"/>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5" name="Alatunnisteen paikkamerkki 4">
            <a:extLst>
              <a:ext uri="{FF2B5EF4-FFF2-40B4-BE49-F238E27FC236}">
                <a16:creationId xmlns:a16="http://schemas.microsoft.com/office/drawing/2014/main" id="{4E5C00F9-B22B-1E37-5A9C-F4BC63A6AFB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ABE9349-00E0-15E8-21B3-6625500DD95B}"/>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5222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BAF8D7-FB52-EFCE-76D9-7D415D1769E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DE5C83B-8E90-08D6-EFF3-4FC8E7D61F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7A9A7F-06E2-ACE5-62B9-B116EADD7AE8}"/>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5" name="Alatunnisteen paikkamerkki 4">
            <a:extLst>
              <a:ext uri="{FF2B5EF4-FFF2-40B4-BE49-F238E27FC236}">
                <a16:creationId xmlns:a16="http://schemas.microsoft.com/office/drawing/2014/main" id="{1275FE5B-4EF3-C34D-172E-D9511822C22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261AE4C-8190-9773-5D09-2034ABF259B5}"/>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9009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3C0EED-B076-D1BC-2F2D-5A4888ADC7E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3036001-B7ED-B38D-4D88-C721EFF182D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0E0D6F-0087-EAB3-F4D7-FF72EC5204F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1CEAE5C-1921-A4BB-CAE6-18DD57A0AFCB}"/>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6" name="Alatunnisteen paikkamerkki 5">
            <a:extLst>
              <a:ext uri="{FF2B5EF4-FFF2-40B4-BE49-F238E27FC236}">
                <a16:creationId xmlns:a16="http://schemas.microsoft.com/office/drawing/2014/main" id="{2B2CD4AA-0B4D-CAA3-DE21-8BEFCF80014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26FDD38-DDA6-F7FE-54E1-FA519E263735}"/>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91917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AD384-641B-9FE1-016B-3FD88DFE7BD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99870AA-9172-1E89-45F4-3C72E6627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B580C32-60DC-03F4-EA3F-4FC42E5CF0D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3BD43A8-CD2C-21EA-A726-F49AFEE45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B5EE05-1BB5-7F39-A8A6-41A4401EBB1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66A84A3-86D8-7133-11D4-1B70C858AB36}"/>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8" name="Alatunnisteen paikkamerkki 7">
            <a:extLst>
              <a:ext uri="{FF2B5EF4-FFF2-40B4-BE49-F238E27FC236}">
                <a16:creationId xmlns:a16="http://schemas.microsoft.com/office/drawing/2014/main" id="{3B360D01-D8D3-091C-09F2-B49EB5DAADD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F32F451-0E4D-23E0-E086-324D782DE0EA}"/>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165207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117835-5A20-BC40-C4C4-5FAC353DF8C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874FC65-1377-618D-1C48-346067E33D91}"/>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4" name="Alatunnisteen paikkamerkki 3">
            <a:extLst>
              <a:ext uri="{FF2B5EF4-FFF2-40B4-BE49-F238E27FC236}">
                <a16:creationId xmlns:a16="http://schemas.microsoft.com/office/drawing/2014/main" id="{B746CEF4-5108-C10D-0B37-FD947551272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8C9B09B-479C-58A6-DE1B-0747E8D1E3C7}"/>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261315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3890E83-E932-8D82-6ACA-2686AD79BC0E}"/>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3" name="Alatunnisteen paikkamerkki 2">
            <a:extLst>
              <a:ext uri="{FF2B5EF4-FFF2-40B4-BE49-F238E27FC236}">
                <a16:creationId xmlns:a16="http://schemas.microsoft.com/office/drawing/2014/main" id="{5836A442-7153-91EA-5CDA-AFBFA71135B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8D4396E-21E3-A849-1B73-29EDDAC23BF3}"/>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325423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ED8D3F-FF47-C067-C6B4-C986BE1A4F5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0746A0F-4E1C-3255-648C-20FD5C365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049F16D-C617-8627-80BB-488D306C7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88F31FF-4847-5EF4-D92E-EA8BC1B92C98}"/>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6" name="Alatunnisteen paikkamerkki 5">
            <a:extLst>
              <a:ext uri="{FF2B5EF4-FFF2-40B4-BE49-F238E27FC236}">
                <a16:creationId xmlns:a16="http://schemas.microsoft.com/office/drawing/2014/main" id="{4FAFDF98-C1E3-7574-BC0B-1F6D9308A72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6429F8A-43F2-AAE5-CB4F-0ABB5163F489}"/>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252395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72913C-57FA-BB4E-63C7-68BF5752105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F10905E-6234-571E-71DE-3CE6C7737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34E64AA-3D50-06BD-467B-618D9A4E4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26F898E-CC5D-0F1D-980D-F95F7F9B4450}"/>
              </a:ext>
            </a:extLst>
          </p:cNvPr>
          <p:cNvSpPr>
            <a:spLocks noGrp="1"/>
          </p:cNvSpPr>
          <p:nvPr>
            <p:ph type="dt" sz="half" idx="10"/>
          </p:nvPr>
        </p:nvSpPr>
        <p:spPr/>
        <p:txBody>
          <a:bodyPr/>
          <a:lstStyle/>
          <a:p>
            <a:fld id="{80848C7B-B3A2-4E0D-A99C-086D3D1D1A7F}" type="datetimeFigureOut">
              <a:rPr lang="fi-FI" smtClean="0"/>
              <a:t>7.8.2025</a:t>
            </a:fld>
            <a:endParaRPr lang="fi-FI"/>
          </a:p>
        </p:txBody>
      </p:sp>
      <p:sp>
        <p:nvSpPr>
          <p:cNvPr id="6" name="Alatunnisteen paikkamerkki 5">
            <a:extLst>
              <a:ext uri="{FF2B5EF4-FFF2-40B4-BE49-F238E27FC236}">
                <a16:creationId xmlns:a16="http://schemas.microsoft.com/office/drawing/2014/main" id="{3AB872B0-366C-0970-F6C2-2163D9728D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5A150D4-05A1-B882-6288-72D0F53E2627}"/>
              </a:ext>
            </a:extLst>
          </p:cNvPr>
          <p:cNvSpPr>
            <a:spLocks noGrp="1"/>
          </p:cNvSpPr>
          <p:nvPr>
            <p:ph type="sldNum" sz="quarter" idx="12"/>
          </p:nvPr>
        </p:nvSpPr>
        <p:spPr/>
        <p:txBody>
          <a:bodyPr/>
          <a:lstStyle/>
          <a:p>
            <a:fld id="{EA5C54A9-3B70-4F82-8C96-6EF293745663}" type="slidenum">
              <a:rPr lang="fi-FI" smtClean="0"/>
              <a:t>‹#›</a:t>
            </a:fld>
            <a:endParaRPr lang="fi-FI"/>
          </a:p>
        </p:txBody>
      </p:sp>
    </p:spTree>
    <p:extLst>
      <p:ext uri="{BB962C8B-B14F-4D97-AF65-F5344CB8AC3E}">
        <p14:creationId xmlns:p14="http://schemas.microsoft.com/office/powerpoint/2010/main" val="100213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1B1248B-6A81-A890-B98E-A5F4EA51A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761B151-F57C-6B9A-63DA-B748350DB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3AF2AEB-4832-598E-B3A0-4EE62BB85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48C7B-B3A2-4E0D-A99C-086D3D1D1A7F}" type="datetimeFigureOut">
              <a:rPr lang="fi-FI" smtClean="0"/>
              <a:t>7.8.2025</a:t>
            </a:fld>
            <a:endParaRPr lang="fi-FI"/>
          </a:p>
        </p:txBody>
      </p:sp>
      <p:sp>
        <p:nvSpPr>
          <p:cNvPr id="5" name="Alatunnisteen paikkamerkki 4">
            <a:extLst>
              <a:ext uri="{FF2B5EF4-FFF2-40B4-BE49-F238E27FC236}">
                <a16:creationId xmlns:a16="http://schemas.microsoft.com/office/drawing/2014/main" id="{FA32D058-3E35-B0CB-48F9-18A8C0149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AFE285C-FB15-A9E1-97FE-476E9B870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C54A9-3B70-4F82-8C96-6EF293745663}" type="slidenum">
              <a:rPr lang="fi-FI" smtClean="0"/>
              <a:t>‹#›</a:t>
            </a:fld>
            <a:endParaRPr lang="fi-FI"/>
          </a:p>
        </p:txBody>
      </p:sp>
    </p:spTree>
    <p:extLst>
      <p:ext uri="{BB962C8B-B14F-4D97-AF65-F5344CB8AC3E}">
        <p14:creationId xmlns:p14="http://schemas.microsoft.com/office/powerpoint/2010/main" val="211431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yle.fi/a/74-20103871"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tv.fi/lyhyet/4aa8a25c097984c33d5b/video-lisaavatko-terveysalaa-koskevat-paatokset-suomalaisten-terveyseroja"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lkkapohjalainen.fi/arki-ja-hyvinvointi/suomalaisten-suolan-k%C3%A4ytt%C3%B6-ylitt%C3%A4%C3%A4-suositukset-reilusti-pahimmat-suolapommit-voivat-yll%C3%A4tt%C3%A4%C3%A4-n%C3%A4in-v%C3%A4henn%C3%A4t-suolan-m%C3%A4%C3%A4r%C3%A4%C3%A4-arjessa"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yle.fi/a/74-2010387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tv.fi/sarja/huomenta-suomi-1487/syntyvyys-laskee-onko-yhteiskunnan-ilmapiirissa-vikaa-20653864" TargetMode="External"/><Relationship Id="rId1" Type="http://schemas.openxmlformats.org/officeDocument/2006/relationships/slideLayout" Target="../slideLayouts/slideLayout4.xml"/><Relationship Id="rId6" Type="http://schemas.openxmlformats.org/officeDocument/2006/relationships/hyperlink" Target="https://www.mtv.fi/lyhyet/37314b3a023367f97fa9/video-thl-huolestui-tuhkarokkoriskista-miksi-lapsia-ei-rokoteta" TargetMode="External"/><Relationship Id="rId5" Type="http://schemas.openxmlformats.org/officeDocument/2006/relationships/hyperlink" Target="https://www.iltalehti.fi/kotimaa/a/24c3bfa8-d1c9-4310-bfc7-728dace365c5" TargetMode="External"/><Relationship Id="rId4" Type="http://schemas.openxmlformats.org/officeDocument/2006/relationships/hyperlink" Target="https://view.mc.laakaritilmanrajoja.fi/?qs=520a2aa127d69f15630174fa95446e99df2cf1a209519f29b0f69eeb2bea6d08a0efe35f59b09adba4c83e5569b63ed88ef97494dbbc0826330f188aa3b6d0df83a015b1089cef16b8b2361a499d483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6" descr="Kuva, joka sisältää kohteen henkilö, ulko, henkilöt, katu&#10;&#10;Kuvaus luotu automaattisesti">
            <a:extLst>
              <a:ext uri="{FF2B5EF4-FFF2-40B4-BE49-F238E27FC236}">
                <a16:creationId xmlns:a16="http://schemas.microsoft.com/office/drawing/2014/main" id="{D4AD2AAC-5357-6E16-0035-8089D20D6B50}"/>
              </a:ext>
            </a:extLst>
          </p:cNvPr>
          <p:cNvPicPr>
            <a:picLocks noChangeAspect="1"/>
          </p:cNvPicPr>
          <p:nvPr/>
        </p:nvPicPr>
        <p:blipFill rotWithShape="1">
          <a:blip r:embed="rId2">
            <a:extLst>
              <a:ext uri="{28A0092B-C50C-407E-A947-70E740481C1C}">
                <a14:useLocalDpi xmlns:a14="http://schemas.microsoft.com/office/drawing/2010/main" val="0"/>
              </a:ext>
            </a:extLst>
          </a:blip>
          <a:srcRect t="8538" b="7193"/>
          <a:stretch/>
        </p:blipFill>
        <p:spPr>
          <a:xfrm>
            <a:off x="20" y="-351821"/>
            <a:ext cx="12191980" cy="7209821"/>
          </a:xfrm>
          <a:prstGeom prst="rect">
            <a:avLst/>
          </a:prstGeom>
        </p:spPr>
      </p:pic>
      <p:sp>
        <p:nvSpPr>
          <p:cNvPr id="14" name="Freeform: Shape 13">
            <a:extLst>
              <a:ext uri="{FF2B5EF4-FFF2-40B4-BE49-F238E27FC236}">
                <a16:creationId xmlns:a16="http://schemas.microsoft.com/office/drawing/2014/main" id="{20AD4193-2D6A-4976-AE93-824370A02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1" y="323519"/>
            <a:ext cx="4323899" cy="6212748"/>
          </a:xfrm>
          <a:custGeom>
            <a:avLst/>
            <a:gdLst>
              <a:gd name="connsiteX0" fmla="*/ 0 w 4323899"/>
              <a:gd name="connsiteY0" fmla="*/ 0 h 6212748"/>
              <a:gd name="connsiteX1" fmla="*/ 4323899 w 4323899"/>
              <a:gd name="connsiteY1" fmla="*/ 0 h 6212748"/>
              <a:gd name="connsiteX2" fmla="*/ 4323899 w 4323899"/>
              <a:gd name="connsiteY2" fmla="*/ 2864954 h 6212748"/>
              <a:gd name="connsiteX3" fmla="*/ 880454 w 4323899"/>
              <a:gd name="connsiteY3" fmla="*/ 6212748 h 6212748"/>
              <a:gd name="connsiteX4" fmla="*/ 0 w 4323899"/>
              <a:gd name="connsiteY4" fmla="*/ 6212748 h 621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899" h="6212748">
                <a:moveTo>
                  <a:pt x="0" y="0"/>
                </a:moveTo>
                <a:lnTo>
                  <a:pt x="4323899" y="0"/>
                </a:lnTo>
                <a:lnTo>
                  <a:pt x="4323899" y="2864954"/>
                </a:lnTo>
                <a:lnTo>
                  <a:pt x="880454" y="6212748"/>
                </a:lnTo>
                <a:lnTo>
                  <a:pt x="0" y="6212748"/>
                </a:lnTo>
                <a:close/>
              </a:path>
            </a:pathLst>
          </a:custGeom>
          <a:solidFill>
            <a:schemeClr val="bg1">
              <a:alpha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2FB2BA7-8BD8-3AEF-C828-2105E0BADE5B}"/>
              </a:ext>
            </a:extLst>
          </p:cNvPr>
          <p:cNvSpPr>
            <a:spLocks noGrp="1"/>
          </p:cNvSpPr>
          <p:nvPr>
            <p:ph type="ctrTitle"/>
          </p:nvPr>
        </p:nvSpPr>
        <p:spPr>
          <a:xfrm>
            <a:off x="7747071" y="749919"/>
            <a:ext cx="3354636" cy="2847413"/>
          </a:xfrm>
        </p:spPr>
        <p:txBody>
          <a:bodyPr anchor="b">
            <a:normAutofit/>
          </a:bodyPr>
          <a:lstStyle/>
          <a:p>
            <a:pPr algn="l"/>
            <a:r>
              <a:rPr lang="fi-FI" sz="5100" dirty="0">
                <a:solidFill>
                  <a:schemeClr val="accent1"/>
                </a:solidFill>
              </a:rPr>
              <a:t>1. VÄESTÖN MUUTTUVA TERVEYS</a:t>
            </a:r>
          </a:p>
        </p:txBody>
      </p:sp>
      <p:sp>
        <p:nvSpPr>
          <p:cNvPr id="3" name="Alaotsikko 2">
            <a:extLst>
              <a:ext uri="{FF2B5EF4-FFF2-40B4-BE49-F238E27FC236}">
                <a16:creationId xmlns:a16="http://schemas.microsoft.com/office/drawing/2014/main" id="{C5FACF75-AECA-B310-65B7-B669EF3B9023}"/>
              </a:ext>
            </a:extLst>
          </p:cNvPr>
          <p:cNvSpPr>
            <a:spLocks noGrp="1"/>
          </p:cNvSpPr>
          <p:nvPr>
            <p:ph type="subTitle" idx="1"/>
          </p:nvPr>
        </p:nvSpPr>
        <p:spPr>
          <a:xfrm rot="18967980">
            <a:off x="8499450" y="4410799"/>
            <a:ext cx="3400293" cy="350682"/>
          </a:xfrm>
        </p:spPr>
        <p:txBody>
          <a:bodyPr anchor="t">
            <a:normAutofit/>
          </a:bodyPr>
          <a:lstStyle/>
          <a:p>
            <a:pPr algn="l"/>
            <a:r>
              <a:rPr lang="fi-FI" sz="1400" dirty="0"/>
              <a:t>Kuva: Unsplash.com Mauro Mora</a:t>
            </a:r>
          </a:p>
        </p:txBody>
      </p:sp>
      <p:sp>
        <p:nvSpPr>
          <p:cNvPr id="5" name="Tekstiruutu 4">
            <a:extLst>
              <a:ext uri="{FF2B5EF4-FFF2-40B4-BE49-F238E27FC236}">
                <a16:creationId xmlns:a16="http://schemas.microsoft.com/office/drawing/2014/main" id="{EF63D213-6B40-765D-92EE-426A2340C192}"/>
              </a:ext>
            </a:extLst>
          </p:cNvPr>
          <p:cNvSpPr txBox="1"/>
          <p:nvPr/>
        </p:nvSpPr>
        <p:spPr>
          <a:xfrm>
            <a:off x="784602" y="4828652"/>
            <a:ext cx="6094708" cy="1754326"/>
          </a:xfrm>
          <a:prstGeom prst="rect">
            <a:avLst/>
          </a:prstGeom>
          <a:noFill/>
        </p:spPr>
        <p:txBody>
          <a:bodyPr wrap="square">
            <a:spAutoFit/>
          </a:bodyPr>
          <a:lstStyle/>
          <a:p>
            <a:r>
              <a:rPr lang="fi-FI" dirty="0">
                <a:solidFill>
                  <a:schemeClr val="bg1"/>
                </a:solidFill>
              </a:rPr>
              <a:t>https://ilkkapohjalainen.fi/arki-ja-hyvinvointi/suomalaisten-suolan-k%C3%A4ytt%C3%B6-ylitt%C3%A4%C3%A4-suositukset-reilusti-pahimmat-suolapommit-voivat-yll%C3%A4tt%C3%A4%C3%A4-n%C3%A4in-v%C3%A4henn%C3%A4t-suolan-m%C3%A4%C3%A4r%C3%A4%C3%A4-arjessa</a:t>
            </a:r>
          </a:p>
        </p:txBody>
      </p:sp>
    </p:spTree>
    <p:extLst>
      <p:ext uri="{BB962C8B-B14F-4D97-AF65-F5344CB8AC3E}">
        <p14:creationId xmlns:p14="http://schemas.microsoft.com/office/powerpoint/2010/main" val="304869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C6A078-FA87-FA7E-8205-739755E33D50}"/>
              </a:ext>
            </a:extLst>
          </p:cNvPr>
          <p:cNvSpPr>
            <a:spLocks noGrp="1"/>
          </p:cNvSpPr>
          <p:nvPr>
            <p:ph type="title"/>
          </p:nvPr>
        </p:nvSpPr>
        <p:spPr>
          <a:xfrm>
            <a:off x="123825" y="98425"/>
            <a:ext cx="10515600" cy="649287"/>
          </a:xfrm>
        </p:spPr>
        <p:txBody>
          <a:bodyPr>
            <a:normAutofit/>
          </a:bodyPr>
          <a:lstStyle/>
          <a:p>
            <a:r>
              <a:rPr lang="fi-FI" sz="3200" b="1" dirty="0">
                <a:solidFill>
                  <a:schemeClr val="accent1"/>
                </a:solidFill>
              </a:rPr>
              <a:t>Epidemiologisen siirtymän III vaihe</a:t>
            </a:r>
            <a:endParaRPr lang="fi-FI" sz="3200" dirty="0">
              <a:solidFill>
                <a:schemeClr val="accent1"/>
              </a:solidFill>
            </a:endParaRPr>
          </a:p>
        </p:txBody>
      </p:sp>
      <p:sp>
        <p:nvSpPr>
          <p:cNvPr id="3" name="Sisällön paikkamerkki 2">
            <a:extLst>
              <a:ext uri="{FF2B5EF4-FFF2-40B4-BE49-F238E27FC236}">
                <a16:creationId xmlns:a16="http://schemas.microsoft.com/office/drawing/2014/main" id="{3C921C6F-4C45-8F3B-E513-23BE4F421B41}"/>
              </a:ext>
            </a:extLst>
          </p:cNvPr>
          <p:cNvSpPr>
            <a:spLocks noGrp="1"/>
          </p:cNvSpPr>
          <p:nvPr>
            <p:ph sz="half" idx="1"/>
          </p:nvPr>
        </p:nvSpPr>
        <p:spPr>
          <a:xfrm>
            <a:off x="200025" y="771526"/>
            <a:ext cx="11630025" cy="2743200"/>
          </a:xfrm>
        </p:spPr>
        <p:txBody>
          <a:bodyPr>
            <a:normAutofit/>
          </a:bodyPr>
          <a:lstStyle/>
          <a:p>
            <a:pPr marL="0" indent="0">
              <a:buNone/>
            </a:pPr>
            <a:r>
              <a:rPr lang="fi-FI" sz="2400" b="1" dirty="0">
                <a:solidFill>
                  <a:schemeClr val="accent1"/>
                </a:solidFill>
              </a:rPr>
              <a:t>Elintason noustessa tapahtuu suuria muutoksia </a:t>
            </a:r>
          </a:p>
          <a:p>
            <a:r>
              <a:rPr lang="fi-FI" sz="2400" dirty="0">
                <a:solidFill>
                  <a:schemeClr val="accent1"/>
                </a:solidFill>
              </a:rPr>
              <a:t>Ruumiillinen työ vähenee</a:t>
            </a:r>
          </a:p>
          <a:p>
            <a:r>
              <a:rPr lang="fi-FI" sz="2400" dirty="0">
                <a:solidFill>
                  <a:schemeClr val="accent1"/>
                </a:solidFill>
              </a:rPr>
              <a:t>Vapaa-aika lisääntyy</a:t>
            </a:r>
          </a:p>
          <a:p>
            <a:r>
              <a:rPr lang="fi-FI" sz="2400" dirty="0">
                <a:solidFill>
                  <a:schemeClr val="accent1"/>
                </a:solidFill>
              </a:rPr>
              <a:t>Liikunta- ja ravintottumukset muuttuvat</a:t>
            </a:r>
          </a:p>
          <a:p>
            <a:r>
              <a:rPr lang="fi-FI" sz="2400" dirty="0">
                <a:solidFill>
                  <a:schemeClr val="accent1"/>
                </a:solidFill>
              </a:rPr>
              <a:t>Päihteiden käyttö yleistyy</a:t>
            </a:r>
          </a:p>
          <a:p>
            <a:r>
              <a:rPr lang="fi-FI" sz="2400" dirty="0">
                <a:solidFill>
                  <a:schemeClr val="accent1"/>
                </a:solidFill>
              </a:rPr>
              <a:t>Ylipaino ja lihavuus yhä yleisempää</a:t>
            </a:r>
          </a:p>
        </p:txBody>
      </p:sp>
      <p:pic>
        <p:nvPicPr>
          <p:cNvPr id="6" name="Sisällön paikkamerkki 5">
            <a:extLst>
              <a:ext uri="{FF2B5EF4-FFF2-40B4-BE49-F238E27FC236}">
                <a16:creationId xmlns:a16="http://schemas.microsoft.com/office/drawing/2014/main" id="{4FF0B8DF-101D-D088-6AD8-71E2F99E6086}"/>
              </a:ext>
            </a:extLst>
          </p:cNvPr>
          <p:cNvPicPr>
            <a:picLocks noGrp="1" noChangeAspect="1"/>
          </p:cNvPicPr>
          <p:nvPr>
            <p:ph sz="half" idx="2"/>
          </p:nvPr>
        </p:nvPicPr>
        <p:blipFill>
          <a:blip r:embed="rId2"/>
          <a:stretch>
            <a:fillRect/>
          </a:stretch>
        </p:blipFill>
        <p:spPr>
          <a:xfrm>
            <a:off x="0" y="3866288"/>
            <a:ext cx="10253344" cy="2893287"/>
          </a:xfrm>
        </p:spPr>
      </p:pic>
      <p:sp>
        <p:nvSpPr>
          <p:cNvPr id="7" name="Tekstiruutu 6">
            <a:extLst>
              <a:ext uri="{FF2B5EF4-FFF2-40B4-BE49-F238E27FC236}">
                <a16:creationId xmlns:a16="http://schemas.microsoft.com/office/drawing/2014/main" id="{AB5E0AEA-37D1-6ACC-6802-52A40A405161}"/>
              </a:ext>
            </a:extLst>
          </p:cNvPr>
          <p:cNvSpPr txBox="1"/>
          <p:nvPr/>
        </p:nvSpPr>
        <p:spPr>
          <a:xfrm>
            <a:off x="6600825" y="771526"/>
            <a:ext cx="5591175" cy="3323987"/>
          </a:xfrm>
          <a:prstGeom prst="rect">
            <a:avLst/>
          </a:prstGeom>
          <a:noFill/>
        </p:spPr>
        <p:txBody>
          <a:bodyPr wrap="square" rtlCol="0">
            <a:spAutoFit/>
          </a:bodyPr>
          <a:lstStyle/>
          <a:p>
            <a:pPr marL="342900" indent="-342900">
              <a:buFont typeface="Arial" panose="020B0604020202020204" pitchFamily="34" charset="0"/>
              <a:buChar char="•"/>
            </a:pPr>
            <a:r>
              <a:rPr lang="fi-FI" sz="2400" dirty="0">
                <a:solidFill>
                  <a:schemeClr val="accent1"/>
                </a:solidFill>
              </a:rPr>
              <a:t>- Terveyskäyttäytymisessä tapahtuneet muutokset johtavat tarttumattomien (NCD) sairauksien, esim. sydän- ja verisuonitau-tien, diabeteksen ja syövän, yleistymiseen.</a:t>
            </a:r>
          </a:p>
          <a:p>
            <a:pPr marL="342900" indent="-342900">
              <a:buFont typeface="Arial" panose="020B0604020202020204" pitchFamily="34" charset="0"/>
              <a:buChar char="•"/>
            </a:pPr>
            <a:r>
              <a:rPr lang="fi-FI" sz="2400" dirty="0">
                <a:solidFill>
                  <a:schemeClr val="accent1"/>
                </a:solidFill>
              </a:rPr>
              <a:t>-Tartuntatautien merkitys vähenee hyvän hygienian, lasten rokotusohjelmien yms. ansiosta.</a:t>
            </a:r>
          </a:p>
          <a:p>
            <a:endParaRPr lang="fi-FI" sz="1800" dirty="0"/>
          </a:p>
        </p:txBody>
      </p:sp>
      <p:sp>
        <p:nvSpPr>
          <p:cNvPr id="5" name="Tekstiruutu 4">
            <a:extLst>
              <a:ext uri="{FF2B5EF4-FFF2-40B4-BE49-F238E27FC236}">
                <a16:creationId xmlns:a16="http://schemas.microsoft.com/office/drawing/2014/main" id="{E16CF950-0D8A-BD50-CA83-1BA265EF7DAE}"/>
              </a:ext>
            </a:extLst>
          </p:cNvPr>
          <p:cNvSpPr txBox="1"/>
          <p:nvPr/>
        </p:nvSpPr>
        <p:spPr>
          <a:xfrm>
            <a:off x="7294535" y="205621"/>
            <a:ext cx="4042475" cy="369332"/>
          </a:xfrm>
          <a:prstGeom prst="rect">
            <a:avLst/>
          </a:prstGeom>
          <a:noFill/>
        </p:spPr>
        <p:txBody>
          <a:bodyPr wrap="square">
            <a:spAutoFit/>
          </a:bodyPr>
          <a:lstStyle/>
          <a:p>
            <a:r>
              <a:rPr lang="fi-FI" dirty="0"/>
              <a:t>https://rokote.fi/kaikki-maat/intia/</a:t>
            </a:r>
          </a:p>
        </p:txBody>
      </p:sp>
    </p:spTree>
    <p:extLst>
      <p:ext uri="{BB962C8B-B14F-4D97-AF65-F5344CB8AC3E}">
        <p14:creationId xmlns:p14="http://schemas.microsoft.com/office/powerpoint/2010/main" val="5237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arn(inVertical)">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barn(inVertical)">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A56E5C-DC48-9B7D-0042-D594447768E1}"/>
              </a:ext>
            </a:extLst>
          </p:cNvPr>
          <p:cNvSpPr>
            <a:spLocks noGrp="1"/>
          </p:cNvSpPr>
          <p:nvPr>
            <p:ph type="title"/>
          </p:nvPr>
        </p:nvSpPr>
        <p:spPr>
          <a:xfrm>
            <a:off x="148894" y="-21311"/>
            <a:ext cx="10515600" cy="654228"/>
          </a:xfrm>
        </p:spPr>
        <p:txBody>
          <a:bodyPr>
            <a:normAutofit/>
          </a:bodyPr>
          <a:lstStyle/>
          <a:p>
            <a:r>
              <a:rPr lang="fi-FI" sz="3200" b="1" dirty="0">
                <a:solidFill>
                  <a:schemeClr val="accent1"/>
                </a:solidFill>
              </a:rPr>
              <a:t>Epidemiologisen siirtymän IV ja V vaihe</a:t>
            </a:r>
            <a:endParaRPr lang="fi-FI" sz="3200" dirty="0">
              <a:solidFill>
                <a:schemeClr val="accent1"/>
              </a:solidFill>
            </a:endParaRPr>
          </a:p>
        </p:txBody>
      </p:sp>
      <p:pic>
        <p:nvPicPr>
          <p:cNvPr id="6" name="Sisällön paikkamerkki 5">
            <a:extLst>
              <a:ext uri="{FF2B5EF4-FFF2-40B4-BE49-F238E27FC236}">
                <a16:creationId xmlns:a16="http://schemas.microsoft.com/office/drawing/2014/main" id="{E08965B6-80CF-06B3-A2A3-6AD593992B9F}"/>
              </a:ext>
            </a:extLst>
          </p:cNvPr>
          <p:cNvPicPr>
            <a:picLocks noGrp="1" noChangeAspect="1"/>
          </p:cNvPicPr>
          <p:nvPr>
            <p:ph sz="half" idx="1"/>
          </p:nvPr>
        </p:nvPicPr>
        <p:blipFill>
          <a:blip r:embed="rId2"/>
          <a:stretch>
            <a:fillRect/>
          </a:stretch>
        </p:blipFill>
        <p:spPr>
          <a:xfrm>
            <a:off x="218441" y="1114426"/>
            <a:ext cx="3569108" cy="3468863"/>
          </a:xfrm>
        </p:spPr>
      </p:pic>
      <p:sp>
        <p:nvSpPr>
          <p:cNvPr id="4" name="Sisällön paikkamerkki 3">
            <a:extLst>
              <a:ext uri="{FF2B5EF4-FFF2-40B4-BE49-F238E27FC236}">
                <a16:creationId xmlns:a16="http://schemas.microsoft.com/office/drawing/2014/main" id="{CBFC97D9-09A2-AA27-1C62-220A39599C37}"/>
              </a:ext>
            </a:extLst>
          </p:cNvPr>
          <p:cNvSpPr>
            <a:spLocks noGrp="1"/>
          </p:cNvSpPr>
          <p:nvPr>
            <p:ph sz="half" idx="2"/>
          </p:nvPr>
        </p:nvSpPr>
        <p:spPr>
          <a:xfrm>
            <a:off x="4261107" y="669236"/>
            <a:ext cx="7894888" cy="5519527"/>
          </a:xfrm>
        </p:spPr>
        <p:txBody>
          <a:bodyPr/>
          <a:lstStyle/>
          <a:p>
            <a:pPr marL="0" indent="0">
              <a:buNone/>
            </a:pPr>
            <a:r>
              <a:rPr lang="fi-FI" sz="2400" b="1" dirty="0">
                <a:solidFill>
                  <a:schemeClr val="accent1"/>
                </a:solidFill>
              </a:rPr>
              <a:t>IV vaihe: määrätietoinen kansanterveystyö vahvistaa koko väestön terveyttä</a:t>
            </a:r>
          </a:p>
          <a:p>
            <a:r>
              <a:rPr lang="fi-FI" sz="2000" dirty="0">
                <a:solidFill>
                  <a:schemeClr val="accent1"/>
                </a:solidFill>
              </a:rPr>
              <a:t>sairauksien ennaltaehkäisy on yhä tehokkaampaa</a:t>
            </a:r>
          </a:p>
          <a:p>
            <a:r>
              <a:rPr lang="fi-FI" sz="2000" dirty="0">
                <a:solidFill>
                  <a:schemeClr val="accent1"/>
                </a:solidFill>
              </a:rPr>
              <a:t>terveyden edistäminen on monipuolista</a:t>
            </a:r>
          </a:p>
          <a:p>
            <a:r>
              <a:rPr lang="fi-FI" sz="2000" dirty="0">
                <a:solidFill>
                  <a:schemeClr val="accent1"/>
                </a:solidFill>
              </a:rPr>
              <a:t>elinikä pitenee ja kuolleisuus laskee</a:t>
            </a:r>
          </a:p>
          <a:p>
            <a:r>
              <a:rPr lang="fi-FI" sz="2000" dirty="0">
                <a:solidFill>
                  <a:schemeClr val="accent1"/>
                </a:solidFill>
              </a:rPr>
              <a:t>myös syntyvyys on alhaista perhesuunnittelun ja vähäisen  lapsiluvun takia</a:t>
            </a:r>
          </a:p>
          <a:p>
            <a:pPr marL="0" indent="0">
              <a:buNone/>
            </a:pPr>
            <a:r>
              <a:rPr lang="fi-FI" sz="2400" b="1" dirty="0">
                <a:solidFill>
                  <a:schemeClr val="accent1"/>
                </a:solidFill>
              </a:rPr>
              <a:t>V vaihe: väestön ikääntyminen aiheuttaa suuria yhteiskunnallisia muutoksia</a:t>
            </a:r>
          </a:p>
          <a:p>
            <a:r>
              <a:rPr lang="fi-FI" sz="2000" dirty="0">
                <a:solidFill>
                  <a:schemeClr val="accent1"/>
                </a:solidFill>
              </a:rPr>
              <a:t>syntyvyys laskee jopa kuolleisuutta alemmalle tasolle</a:t>
            </a:r>
          </a:p>
          <a:p>
            <a:r>
              <a:rPr lang="fi-FI" sz="2000" dirty="0">
                <a:solidFill>
                  <a:schemeClr val="accent1"/>
                </a:solidFill>
              </a:rPr>
              <a:t>väkiluku vähenee, yhä suurempi osa väestöstä on ikääntyneitä</a:t>
            </a:r>
          </a:p>
          <a:p>
            <a:r>
              <a:rPr lang="fi-FI" sz="2000" dirty="0">
                <a:solidFill>
                  <a:schemeClr val="accent1"/>
                </a:solidFill>
              </a:rPr>
              <a:t>vanhusten sosiaali- ja terveyspalvelut kuormittavat terveydenhuoltoa yhä enemmän</a:t>
            </a:r>
          </a:p>
          <a:p>
            <a:r>
              <a:rPr lang="fi-FI" sz="2000" dirty="0">
                <a:solidFill>
                  <a:schemeClr val="accent1"/>
                </a:solidFill>
              </a:rPr>
              <a:t>pitkäaikaissairauksien hoito on erityisen kallista</a:t>
            </a:r>
          </a:p>
        </p:txBody>
      </p:sp>
    </p:spTree>
    <p:extLst>
      <p:ext uri="{BB962C8B-B14F-4D97-AF65-F5344CB8AC3E}">
        <p14:creationId xmlns:p14="http://schemas.microsoft.com/office/powerpoint/2010/main" val="232723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CE1D65-935D-EA29-7A90-7EB746EB6C9B}"/>
              </a:ext>
            </a:extLst>
          </p:cNvPr>
          <p:cNvSpPr>
            <a:spLocks noGrp="1"/>
          </p:cNvSpPr>
          <p:nvPr>
            <p:ph type="title"/>
          </p:nvPr>
        </p:nvSpPr>
        <p:spPr>
          <a:xfrm>
            <a:off x="173064" y="0"/>
            <a:ext cx="10515600" cy="619932"/>
          </a:xfrm>
        </p:spPr>
        <p:txBody>
          <a:bodyPr vert="horz" lIns="91440" tIns="45720" rIns="91440" bIns="45720" rtlCol="0" anchor="b">
            <a:noAutofit/>
          </a:bodyPr>
          <a:lstStyle/>
          <a:p>
            <a:r>
              <a:rPr lang="en-US" sz="4000" dirty="0" err="1">
                <a:solidFill>
                  <a:schemeClr val="accent1"/>
                </a:solidFill>
              </a:rPr>
              <a:t>Huoltosuhteen</a:t>
            </a:r>
            <a:r>
              <a:rPr lang="en-US" sz="4000" dirty="0">
                <a:solidFill>
                  <a:schemeClr val="accent1"/>
                </a:solidFill>
              </a:rPr>
              <a:t> </a:t>
            </a:r>
            <a:r>
              <a:rPr lang="en-US" sz="4000" dirty="0" err="1">
                <a:solidFill>
                  <a:schemeClr val="accent1"/>
                </a:solidFill>
              </a:rPr>
              <a:t>heikkeneminen</a:t>
            </a:r>
            <a:r>
              <a:rPr lang="en-US" sz="4000" dirty="0">
                <a:solidFill>
                  <a:schemeClr val="accent1"/>
                </a:solidFill>
              </a:rPr>
              <a:t> </a:t>
            </a:r>
            <a:r>
              <a:rPr lang="en-US" sz="4000" dirty="0" err="1">
                <a:solidFill>
                  <a:schemeClr val="accent1"/>
                </a:solidFill>
              </a:rPr>
              <a:t>aiheuttaa</a:t>
            </a:r>
            <a:r>
              <a:rPr lang="en-US" sz="4000" dirty="0">
                <a:solidFill>
                  <a:schemeClr val="accent1"/>
                </a:solidFill>
              </a:rPr>
              <a:t> </a:t>
            </a:r>
            <a:r>
              <a:rPr lang="en-US" sz="4000" dirty="0" err="1">
                <a:solidFill>
                  <a:schemeClr val="accent1"/>
                </a:solidFill>
              </a:rPr>
              <a:t>huolta</a:t>
            </a:r>
            <a:endParaRPr lang="en-US" sz="4000" dirty="0">
              <a:solidFill>
                <a:schemeClr val="accent1"/>
              </a:solidFill>
            </a:endParaRPr>
          </a:p>
        </p:txBody>
      </p:sp>
      <p:pic>
        <p:nvPicPr>
          <p:cNvPr id="6" name="Sisällön paikkamerkki 5">
            <a:extLst>
              <a:ext uri="{FF2B5EF4-FFF2-40B4-BE49-F238E27FC236}">
                <a16:creationId xmlns:a16="http://schemas.microsoft.com/office/drawing/2014/main" id="{B5D840E6-8002-6DFF-E73D-D7A5F901D025}"/>
              </a:ext>
            </a:extLst>
          </p:cNvPr>
          <p:cNvPicPr>
            <a:picLocks noGrp="1" noChangeAspect="1"/>
          </p:cNvPicPr>
          <p:nvPr>
            <p:ph sz="half" idx="1"/>
          </p:nvPr>
        </p:nvPicPr>
        <p:blipFill>
          <a:blip r:embed="rId2"/>
          <a:stretch>
            <a:fillRect/>
          </a:stretch>
        </p:blipFill>
        <p:spPr>
          <a:xfrm>
            <a:off x="83814" y="593246"/>
            <a:ext cx="5181600" cy="3505328"/>
          </a:xfrm>
        </p:spPr>
      </p:pic>
      <p:sp>
        <p:nvSpPr>
          <p:cNvPr id="4" name="Sisällön paikkamerkki 3">
            <a:extLst>
              <a:ext uri="{FF2B5EF4-FFF2-40B4-BE49-F238E27FC236}">
                <a16:creationId xmlns:a16="http://schemas.microsoft.com/office/drawing/2014/main" id="{46B0E3BD-6B8F-79AB-AC0C-47A16E3F881F}"/>
              </a:ext>
            </a:extLst>
          </p:cNvPr>
          <p:cNvSpPr>
            <a:spLocks noGrp="1"/>
          </p:cNvSpPr>
          <p:nvPr>
            <p:ph sz="half" idx="2"/>
          </p:nvPr>
        </p:nvSpPr>
        <p:spPr>
          <a:xfrm>
            <a:off x="6580174" y="685040"/>
            <a:ext cx="5611825" cy="4226866"/>
          </a:xfrm>
        </p:spPr>
        <p:txBody>
          <a:bodyPr vert="horz" lIns="91440" tIns="45720" rIns="91440" bIns="45720" rtlCol="0" anchor="t">
            <a:normAutofit lnSpcReduction="10000"/>
          </a:bodyPr>
          <a:lstStyle/>
          <a:p>
            <a:r>
              <a:rPr lang="en-US" dirty="0" err="1">
                <a:solidFill>
                  <a:schemeClr val="accent1"/>
                </a:solidFill>
              </a:rPr>
              <a:t>Väestöllinen</a:t>
            </a:r>
            <a:r>
              <a:rPr lang="en-US" dirty="0">
                <a:solidFill>
                  <a:schemeClr val="accent1"/>
                </a:solidFill>
              </a:rPr>
              <a:t> </a:t>
            </a:r>
            <a:r>
              <a:rPr lang="en-US" dirty="0" err="1">
                <a:solidFill>
                  <a:schemeClr val="accent1"/>
                </a:solidFill>
              </a:rPr>
              <a:t>huoltosuhde</a:t>
            </a:r>
            <a:r>
              <a:rPr lang="en-US" dirty="0">
                <a:solidFill>
                  <a:schemeClr val="accent1"/>
                </a:solidFill>
              </a:rPr>
              <a:t> = </a:t>
            </a:r>
            <a:r>
              <a:rPr lang="en-US" dirty="0" err="1">
                <a:solidFill>
                  <a:schemeClr val="accent1"/>
                </a:solidFill>
              </a:rPr>
              <a:t>työvoiman</a:t>
            </a:r>
            <a:r>
              <a:rPr lang="en-US" dirty="0">
                <a:solidFill>
                  <a:schemeClr val="accent1"/>
                </a:solidFill>
              </a:rPr>
              <a:t> </a:t>
            </a:r>
            <a:r>
              <a:rPr lang="en-US" dirty="0" err="1">
                <a:solidFill>
                  <a:schemeClr val="accent1"/>
                </a:solidFill>
              </a:rPr>
              <a:t>ulkopuolella</a:t>
            </a:r>
            <a:r>
              <a:rPr lang="en-US" dirty="0">
                <a:solidFill>
                  <a:schemeClr val="accent1"/>
                </a:solidFill>
              </a:rPr>
              <a:t> </a:t>
            </a:r>
            <a:r>
              <a:rPr lang="en-US" dirty="0" err="1">
                <a:solidFill>
                  <a:schemeClr val="accent1"/>
                </a:solidFill>
              </a:rPr>
              <a:t>olevien</a:t>
            </a:r>
            <a:r>
              <a:rPr lang="en-US" dirty="0">
                <a:solidFill>
                  <a:schemeClr val="accent1"/>
                </a:solidFill>
              </a:rPr>
              <a:t> </a:t>
            </a:r>
            <a:r>
              <a:rPr lang="en-US" dirty="0" err="1">
                <a:solidFill>
                  <a:schemeClr val="accent1"/>
                </a:solidFill>
              </a:rPr>
              <a:t>määrä</a:t>
            </a:r>
            <a:r>
              <a:rPr lang="en-US" dirty="0">
                <a:solidFill>
                  <a:schemeClr val="accent1"/>
                </a:solidFill>
              </a:rPr>
              <a:t> </a:t>
            </a:r>
            <a:r>
              <a:rPr lang="en-US" dirty="0" err="1">
                <a:solidFill>
                  <a:schemeClr val="accent1"/>
                </a:solidFill>
              </a:rPr>
              <a:t>suhteessa</a:t>
            </a:r>
            <a:r>
              <a:rPr lang="en-US" dirty="0">
                <a:solidFill>
                  <a:schemeClr val="accent1"/>
                </a:solidFill>
              </a:rPr>
              <a:t> </a:t>
            </a:r>
            <a:r>
              <a:rPr lang="en-US" dirty="0" err="1">
                <a:solidFill>
                  <a:schemeClr val="accent1"/>
                </a:solidFill>
              </a:rPr>
              <a:t>työssäkäyvien</a:t>
            </a:r>
            <a:r>
              <a:rPr lang="en-US" dirty="0">
                <a:solidFill>
                  <a:schemeClr val="accent1"/>
                </a:solidFill>
              </a:rPr>
              <a:t> </a:t>
            </a:r>
            <a:r>
              <a:rPr lang="en-US" dirty="0" err="1">
                <a:solidFill>
                  <a:schemeClr val="accent1"/>
                </a:solidFill>
              </a:rPr>
              <a:t>määrään</a:t>
            </a:r>
            <a:endParaRPr lang="en-US" dirty="0">
              <a:solidFill>
                <a:schemeClr val="accent1"/>
              </a:solidFill>
            </a:endParaRPr>
          </a:p>
          <a:p>
            <a:r>
              <a:rPr lang="en-US" dirty="0" err="1">
                <a:solidFill>
                  <a:schemeClr val="accent1"/>
                </a:solidFill>
              </a:rPr>
              <a:t>Työvoiman</a:t>
            </a:r>
            <a:r>
              <a:rPr lang="en-US" dirty="0">
                <a:solidFill>
                  <a:schemeClr val="accent1"/>
                </a:solidFill>
              </a:rPr>
              <a:t> </a:t>
            </a:r>
            <a:r>
              <a:rPr lang="en-US" dirty="0" err="1">
                <a:solidFill>
                  <a:schemeClr val="accent1"/>
                </a:solidFill>
              </a:rPr>
              <a:t>ulkopuolelle</a:t>
            </a:r>
            <a:r>
              <a:rPr lang="en-US" dirty="0">
                <a:solidFill>
                  <a:schemeClr val="accent1"/>
                </a:solidFill>
              </a:rPr>
              <a:t> </a:t>
            </a:r>
            <a:r>
              <a:rPr lang="en-US" dirty="0" err="1">
                <a:solidFill>
                  <a:schemeClr val="accent1"/>
                </a:solidFill>
              </a:rPr>
              <a:t>lasketaan</a:t>
            </a:r>
            <a:r>
              <a:rPr lang="en-US" dirty="0">
                <a:solidFill>
                  <a:schemeClr val="accent1"/>
                </a:solidFill>
              </a:rPr>
              <a:t> </a:t>
            </a:r>
            <a:r>
              <a:rPr lang="en-US" dirty="0" err="1">
                <a:solidFill>
                  <a:schemeClr val="accent1"/>
                </a:solidFill>
              </a:rPr>
              <a:t>kuuluvan</a:t>
            </a:r>
            <a:r>
              <a:rPr lang="en-US" dirty="0">
                <a:solidFill>
                  <a:schemeClr val="accent1"/>
                </a:solidFill>
              </a:rPr>
              <a:t> </a:t>
            </a:r>
            <a:r>
              <a:rPr lang="en-US" dirty="0" err="1">
                <a:solidFill>
                  <a:schemeClr val="accent1"/>
                </a:solidFill>
              </a:rPr>
              <a:t>kaikki</a:t>
            </a:r>
            <a:r>
              <a:rPr lang="en-US" dirty="0">
                <a:solidFill>
                  <a:schemeClr val="accent1"/>
                </a:solidFill>
              </a:rPr>
              <a:t> alle 15-vuotiaat ja </a:t>
            </a:r>
            <a:r>
              <a:rPr lang="en-US" dirty="0" err="1">
                <a:solidFill>
                  <a:schemeClr val="accent1"/>
                </a:solidFill>
              </a:rPr>
              <a:t>yli</a:t>
            </a:r>
            <a:r>
              <a:rPr lang="en-US" dirty="0">
                <a:solidFill>
                  <a:schemeClr val="accent1"/>
                </a:solidFill>
              </a:rPr>
              <a:t> 65-vuotiaat.</a:t>
            </a:r>
          </a:p>
          <a:p>
            <a:r>
              <a:rPr lang="en-US" dirty="0" err="1">
                <a:solidFill>
                  <a:schemeClr val="accent1"/>
                </a:solidFill>
              </a:rPr>
              <a:t>Väestön</a:t>
            </a:r>
            <a:r>
              <a:rPr lang="en-US" dirty="0">
                <a:solidFill>
                  <a:schemeClr val="accent1"/>
                </a:solidFill>
              </a:rPr>
              <a:t> </a:t>
            </a:r>
            <a:r>
              <a:rPr lang="en-US" dirty="0" err="1">
                <a:solidFill>
                  <a:schemeClr val="accent1"/>
                </a:solidFill>
              </a:rPr>
              <a:t>ikärakenteen</a:t>
            </a:r>
            <a:r>
              <a:rPr lang="en-US" dirty="0">
                <a:solidFill>
                  <a:schemeClr val="accent1"/>
                </a:solidFill>
              </a:rPr>
              <a:t> </a:t>
            </a:r>
            <a:r>
              <a:rPr lang="en-US" dirty="0" err="1">
                <a:solidFill>
                  <a:schemeClr val="accent1"/>
                </a:solidFill>
              </a:rPr>
              <a:t>muuttuessa</a:t>
            </a:r>
            <a:r>
              <a:rPr lang="en-US" dirty="0">
                <a:solidFill>
                  <a:schemeClr val="accent1"/>
                </a:solidFill>
              </a:rPr>
              <a:t> </a:t>
            </a:r>
            <a:r>
              <a:rPr lang="en-US" dirty="0" err="1">
                <a:solidFill>
                  <a:schemeClr val="accent1"/>
                </a:solidFill>
              </a:rPr>
              <a:t>terveydenhuollon</a:t>
            </a:r>
            <a:r>
              <a:rPr lang="en-US" dirty="0">
                <a:solidFill>
                  <a:schemeClr val="accent1"/>
                </a:solidFill>
              </a:rPr>
              <a:t> </a:t>
            </a:r>
            <a:r>
              <a:rPr lang="en-US" dirty="0" err="1">
                <a:solidFill>
                  <a:schemeClr val="accent1"/>
                </a:solidFill>
              </a:rPr>
              <a:t>kustannukset</a:t>
            </a:r>
            <a:r>
              <a:rPr lang="en-US" dirty="0">
                <a:solidFill>
                  <a:schemeClr val="accent1"/>
                </a:solidFill>
              </a:rPr>
              <a:t> </a:t>
            </a:r>
            <a:r>
              <a:rPr lang="en-US" dirty="0" err="1">
                <a:solidFill>
                  <a:schemeClr val="accent1"/>
                </a:solidFill>
              </a:rPr>
              <a:t>nousevat</a:t>
            </a:r>
            <a:r>
              <a:rPr lang="en-US" dirty="0">
                <a:solidFill>
                  <a:schemeClr val="accent1"/>
                </a:solidFill>
              </a:rPr>
              <a:t> ja </a:t>
            </a:r>
            <a:r>
              <a:rPr lang="en-US" dirty="0" err="1">
                <a:solidFill>
                  <a:schemeClr val="accent1"/>
                </a:solidFill>
              </a:rPr>
              <a:t>käytettävissä</a:t>
            </a:r>
            <a:r>
              <a:rPr lang="en-US" dirty="0">
                <a:solidFill>
                  <a:schemeClr val="accent1"/>
                </a:solidFill>
              </a:rPr>
              <a:t> </a:t>
            </a:r>
            <a:r>
              <a:rPr lang="en-US" dirty="0" err="1">
                <a:solidFill>
                  <a:schemeClr val="accent1"/>
                </a:solidFill>
              </a:rPr>
              <a:t>olevat</a:t>
            </a:r>
            <a:r>
              <a:rPr lang="en-US" dirty="0">
                <a:solidFill>
                  <a:schemeClr val="accent1"/>
                </a:solidFill>
              </a:rPr>
              <a:t> </a:t>
            </a:r>
            <a:r>
              <a:rPr lang="en-US" dirty="0" err="1">
                <a:solidFill>
                  <a:schemeClr val="accent1"/>
                </a:solidFill>
              </a:rPr>
              <a:t>verotulot</a:t>
            </a:r>
            <a:r>
              <a:rPr lang="en-US" dirty="0">
                <a:solidFill>
                  <a:schemeClr val="accent1"/>
                </a:solidFill>
              </a:rPr>
              <a:t> </a:t>
            </a:r>
            <a:r>
              <a:rPr lang="en-US" dirty="0" err="1">
                <a:solidFill>
                  <a:schemeClr val="accent1"/>
                </a:solidFill>
              </a:rPr>
              <a:t>pienenevät</a:t>
            </a:r>
            <a:r>
              <a:rPr lang="en-US" dirty="0">
                <a:solidFill>
                  <a:schemeClr val="accent1"/>
                </a:solidFill>
              </a:rPr>
              <a:t>.</a:t>
            </a:r>
          </a:p>
        </p:txBody>
      </p:sp>
      <p:sp>
        <p:nvSpPr>
          <p:cNvPr id="5" name="Tekstiruutu 4">
            <a:extLst>
              <a:ext uri="{FF2B5EF4-FFF2-40B4-BE49-F238E27FC236}">
                <a16:creationId xmlns:a16="http://schemas.microsoft.com/office/drawing/2014/main" id="{5B18CE4A-F788-DFB2-BA86-381380603BB7}"/>
              </a:ext>
            </a:extLst>
          </p:cNvPr>
          <p:cNvSpPr txBox="1"/>
          <p:nvPr/>
        </p:nvSpPr>
        <p:spPr>
          <a:xfrm>
            <a:off x="8798880" y="5435128"/>
            <a:ext cx="3065073" cy="923330"/>
          </a:xfrm>
          <a:prstGeom prst="rect">
            <a:avLst/>
          </a:prstGeom>
          <a:noFill/>
        </p:spPr>
        <p:txBody>
          <a:bodyPr wrap="square">
            <a:spAutoFit/>
          </a:bodyPr>
          <a:lstStyle/>
          <a:p>
            <a:endParaRPr lang="fi-FI" dirty="0">
              <a:hlinkClick r:id="rId3"/>
            </a:endParaRPr>
          </a:p>
          <a:p>
            <a:r>
              <a:rPr lang="fi-FI" dirty="0">
                <a:hlinkClick r:id="rId3"/>
              </a:rPr>
              <a:t>https://yle.fi/a/74-20103871</a:t>
            </a:r>
            <a:endParaRPr lang="fi-FI" dirty="0"/>
          </a:p>
          <a:p>
            <a:endParaRPr lang="fi-FI" dirty="0"/>
          </a:p>
        </p:txBody>
      </p:sp>
      <p:sp>
        <p:nvSpPr>
          <p:cNvPr id="10" name="Tekstiruutu 9">
            <a:extLst>
              <a:ext uri="{FF2B5EF4-FFF2-40B4-BE49-F238E27FC236}">
                <a16:creationId xmlns:a16="http://schemas.microsoft.com/office/drawing/2014/main" id="{AB75CAAA-DA62-1C53-876C-1BB76AAA208D}"/>
              </a:ext>
            </a:extLst>
          </p:cNvPr>
          <p:cNvSpPr txBox="1"/>
          <p:nvPr/>
        </p:nvSpPr>
        <p:spPr>
          <a:xfrm>
            <a:off x="0" y="4756894"/>
            <a:ext cx="8715066" cy="1815882"/>
          </a:xfrm>
          <a:prstGeom prst="rect">
            <a:avLst/>
          </a:prstGeom>
          <a:noFill/>
        </p:spPr>
        <p:txBody>
          <a:bodyPr wrap="square">
            <a:spAutoFit/>
          </a:bodyPr>
          <a:lstStyle/>
          <a:p>
            <a:r>
              <a:rPr lang="fi-FI" sz="1400" dirty="0"/>
              <a:t>Viime vuonna Suomessa syntyi vähiten vauvoja sitten vuoden 1836, ja väestön uusiutumista kuvaava hedelmällisyysluku painui ennätysalas, yhä lähemmäksi yhtä. Tilastot syntyvyydestä ulottuvat vuoteen 1776.</a:t>
            </a:r>
          </a:p>
          <a:p>
            <a:r>
              <a:rPr lang="fi-FI" sz="1400" dirty="0"/>
              <a:t>Väestöliiton tutkimusprofessori Anna Rotkirch pitää tilannetta yhteiskunnallisena kriisinä.</a:t>
            </a:r>
          </a:p>
          <a:p>
            <a:r>
              <a:rPr lang="fi-FI" sz="1400" dirty="0"/>
              <a:t>– Näin alhaisessa syntyvyydessä ei ole enää mitään hyviä puolia.</a:t>
            </a:r>
          </a:p>
          <a:p>
            <a:r>
              <a:rPr lang="fi-FI" sz="1400" dirty="0"/>
              <a:t>Rotkirchin mukaan asialle ei ole toistaiseksi tehty juuri mitään.</a:t>
            </a:r>
          </a:p>
          <a:p>
            <a:r>
              <a:rPr lang="fi-FI" sz="1400" dirty="0"/>
              <a:t>Juhannuksen jälkeen sosiaaliturvaministeri Sanni Grahn-Laasonen (</a:t>
            </a:r>
            <a:r>
              <a:rPr lang="fi-FI" sz="1400" dirty="0" err="1"/>
              <a:t>kok</a:t>
            </a:r>
            <a:r>
              <a:rPr lang="fi-FI" sz="1400" dirty="0"/>
              <a:t>.) käynnisti väestöpoliittisen ohjelmatyön, jossa etsitään keinoja syntyvyyden kohentamiseksi. Rotkirch kirjoittaa työryhmälle selvitystä, joka valmistuu lähiviikkoina.</a:t>
            </a:r>
          </a:p>
          <a:p>
            <a:r>
              <a:rPr lang="fi-FI" sz="1400" dirty="0"/>
              <a:t>– Mitään yhtä </a:t>
            </a:r>
            <a:r>
              <a:rPr lang="fi-FI" sz="1400" dirty="0" err="1"/>
              <a:t>poppaskonstia</a:t>
            </a:r>
            <a:r>
              <a:rPr lang="fi-FI" sz="1400" dirty="0"/>
              <a:t> ei ole. Puhutaan isosta kulttuurisesta, asennoitumisen, arvojen muutoksesta.</a:t>
            </a:r>
            <a:endParaRPr lang="fi-FI" sz="1100" dirty="0"/>
          </a:p>
        </p:txBody>
      </p:sp>
      <p:sp>
        <p:nvSpPr>
          <p:cNvPr id="16" name="Tekstiruutu 15">
            <a:extLst>
              <a:ext uri="{FF2B5EF4-FFF2-40B4-BE49-F238E27FC236}">
                <a16:creationId xmlns:a16="http://schemas.microsoft.com/office/drawing/2014/main" id="{46F2F5C1-2D81-F5BC-29A6-74A4F7EB4428}"/>
              </a:ext>
            </a:extLst>
          </p:cNvPr>
          <p:cNvSpPr txBox="1"/>
          <p:nvPr/>
        </p:nvSpPr>
        <p:spPr>
          <a:xfrm>
            <a:off x="450596" y="2345910"/>
            <a:ext cx="6129578" cy="1200329"/>
          </a:xfrm>
          <a:prstGeom prst="rect">
            <a:avLst/>
          </a:prstGeom>
          <a:noFill/>
        </p:spPr>
        <p:txBody>
          <a:bodyPr wrap="square">
            <a:spAutoFit/>
          </a:bodyPr>
          <a:lstStyle/>
          <a:p>
            <a:r>
              <a:rPr lang="fi-FI" dirty="0"/>
              <a:t>Suomalaisten pariutumiseen ja lapsenhankintaan pitäisi saada vauhtia. Vauvakadon ydinsyitä ovat parisuhteiden hauraus ja se, että lapsia ruvetaan hankkimaan biologisesti katsoen usein kovin myöhään.</a:t>
            </a:r>
          </a:p>
        </p:txBody>
      </p:sp>
    </p:spTree>
    <p:extLst>
      <p:ext uri="{BB962C8B-B14F-4D97-AF65-F5344CB8AC3E}">
        <p14:creationId xmlns:p14="http://schemas.microsoft.com/office/powerpoint/2010/main" val="10915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3AC1F6-3C02-6EDD-2289-F03E62C81335}"/>
              </a:ext>
            </a:extLst>
          </p:cNvPr>
          <p:cNvSpPr>
            <a:spLocks noGrp="1"/>
          </p:cNvSpPr>
          <p:nvPr>
            <p:ph type="title"/>
          </p:nvPr>
        </p:nvSpPr>
        <p:spPr>
          <a:xfrm>
            <a:off x="0" y="8708"/>
            <a:ext cx="11163300" cy="534987"/>
          </a:xfrm>
        </p:spPr>
        <p:txBody>
          <a:bodyPr>
            <a:normAutofit/>
          </a:bodyPr>
          <a:lstStyle/>
          <a:p>
            <a:r>
              <a:rPr lang="fi-FI" sz="2800" b="1" dirty="0">
                <a:solidFill>
                  <a:schemeClr val="accent1"/>
                </a:solidFill>
              </a:rPr>
              <a:t>Väestöryhmien välisiä terveyseroja Suomessa</a:t>
            </a:r>
            <a:endParaRPr lang="fi-FI" sz="2800" dirty="0">
              <a:solidFill>
                <a:schemeClr val="accent1"/>
              </a:solidFill>
            </a:endParaRPr>
          </a:p>
        </p:txBody>
      </p:sp>
      <p:sp>
        <p:nvSpPr>
          <p:cNvPr id="4" name="Sisällön paikkamerkki 3">
            <a:extLst>
              <a:ext uri="{FF2B5EF4-FFF2-40B4-BE49-F238E27FC236}">
                <a16:creationId xmlns:a16="http://schemas.microsoft.com/office/drawing/2014/main" id="{514D100A-7BEC-F5DB-7DBC-F7DD1DB45502}"/>
              </a:ext>
            </a:extLst>
          </p:cNvPr>
          <p:cNvSpPr>
            <a:spLocks noGrp="1"/>
          </p:cNvSpPr>
          <p:nvPr>
            <p:ph sz="half" idx="2"/>
          </p:nvPr>
        </p:nvSpPr>
        <p:spPr>
          <a:xfrm>
            <a:off x="3409949" y="595581"/>
            <a:ext cx="8782051" cy="5842660"/>
          </a:xfrm>
        </p:spPr>
        <p:txBody>
          <a:bodyPr>
            <a:normAutofit fontScale="70000" lnSpcReduction="20000"/>
          </a:bodyPr>
          <a:lstStyle/>
          <a:p>
            <a:pPr marL="0" indent="0">
              <a:buNone/>
            </a:pPr>
            <a:r>
              <a:rPr lang="fi-FI" sz="2800" b="1" dirty="0">
                <a:solidFill>
                  <a:schemeClr val="accent1"/>
                </a:solidFill>
              </a:rPr>
              <a:t>IKÄ</a:t>
            </a:r>
          </a:p>
          <a:p>
            <a:r>
              <a:rPr lang="fi-FI" sz="2800" dirty="0">
                <a:solidFill>
                  <a:schemeClr val="accent1"/>
                </a:solidFill>
              </a:rPr>
              <a:t>Ihmisen terveys ja toimintakyky heikkenevät </a:t>
            </a:r>
            <a:r>
              <a:rPr lang="fi-FI" dirty="0">
                <a:solidFill>
                  <a:schemeClr val="accent1"/>
                </a:solidFill>
              </a:rPr>
              <a:t>jonkin verran ikääntymisen myötä.</a:t>
            </a:r>
            <a:endParaRPr lang="fi-FI" sz="2800" dirty="0">
              <a:solidFill>
                <a:schemeClr val="accent1"/>
              </a:solidFill>
            </a:endParaRPr>
          </a:p>
          <a:p>
            <a:r>
              <a:rPr lang="fi-FI" sz="2800" dirty="0">
                <a:solidFill>
                  <a:schemeClr val="accent1"/>
                </a:solidFill>
              </a:rPr>
              <a:t>Muutosnopeuteen vaikuttavat elintavat, ympäristö ja perimä.</a:t>
            </a:r>
          </a:p>
          <a:p>
            <a:pPr marL="0" indent="0">
              <a:buNone/>
            </a:pPr>
            <a:r>
              <a:rPr lang="fi-FI" sz="2800" b="1" dirty="0">
                <a:solidFill>
                  <a:schemeClr val="accent1"/>
                </a:solidFill>
              </a:rPr>
              <a:t>SUKUPUOLI</a:t>
            </a:r>
          </a:p>
          <a:p>
            <a:r>
              <a:rPr lang="fi-FI" sz="2800" dirty="0">
                <a:solidFill>
                  <a:schemeClr val="accent1"/>
                </a:solidFill>
              </a:rPr>
              <a:t>Naiset elävät pidempään ja terveempinä kuin miehet.</a:t>
            </a:r>
          </a:p>
          <a:p>
            <a:r>
              <a:rPr lang="fi-FI" sz="2800" dirty="0">
                <a:solidFill>
                  <a:schemeClr val="accent1"/>
                </a:solidFill>
              </a:rPr>
              <a:t>Naiset huolehtivat terveydestään keskimäärin paremmin kuin miehet.</a:t>
            </a:r>
          </a:p>
          <a:p>
            <a:r>
              <a:rPr lang="fi-FI" dirty="0">
                <a:solidFill>
                  <a:schemeClr val="accent1"/>
                </a:solidFill>
              </a:rPr>
              <a:t>Eroavuuksia</a:t>
            </a:r>
            <a:r>
              <a:rPr lang="fi-FI" sz="2800" dirty="0">
                <a:solidFill>
                  <a:schemeClr val="accent1"/>
                </a:solidFill>
              </a:rPr>
              <a:t> ruokavaliossa, päihteiden käytössä, riskialttiimmassa elämäntavassa.</a:t>
            </a:r>
          </a:p>
          <a:p>
            <a:pPr marL="0" indent="0">
              <a:buNone/>
            </a:pPr>
            <a:r>
              <a:rPr lang="fi-FI" sz="2800" b="1" dirty="0">
                <a:solidFill>
                  <a:schemeClr val="accent1"/>
                </a:solidFill>
              </a:rPr>
              <a:t>SOSIOEKONOMINEN ASEMA</a:t>
            </a:r>
          </a:p>
          <a:p>
            <a:r>
              <a:rPr lang="fi-FI" sz="2800" dirty="0">
                <a:solidFill>
                  <a:schemeClr val="accent1"/>
                </a:solidFill>
              </a:rPr>
              <a:t>Vähemmän koulutetut ja matalammassa ammattiasemassa olevat sairastavat keskimäärin enemmän ja kuolevat nuorempina.</a:t>
            </a:r>
          </a:p>
          <a:p>
            <a:r>
              <a:rPr lang="fi-FI" sz="2800" dirty="0">
                <a:solidFill>
                  <a:schemeClr val="accent1"/>
                </a:solidFill>
              </a:rPr>
              <a:t>Sosioekonomisten ryhmien välillä terveyskäyttäytymisen erot ovat suuria.</a:t>
            </a:r>
          </a:p>
          <a:p>
            <a:r>
              <a:rPr lang="fi-FI" dirty="0">
                <a:solidFill>
                  <a:schemeClr val="accent1"/>
                </a:solidFill>
              </a:rPr>
              <a:t>Eroavuuksia esim. </a:t>
            </a:r>
            <a:r>
              <a:rPr lang="fi-FI" sz="2800" dirty="0">
                <a:solidFill>
                  <a:schemeClr val="accent1"/>
                </a:solidFill>
              </a:rPr>
              <a:t>terveysosaamisessa, harrastuksissa ja mahdollisuudessa hyödyntää monipuolisesti terveyspalveluita.</a:t>
            </a:r>
          </a:p>
          <a:p>
            <a:pPr marL="0" indent="0">
              <a:buNone/>
            </a:pPr>
            <a:r>
              <a:rPr lang="fi-FI" sz="2800" b="1" dirty="0">
                <a:solidFill>
                  <a:schemeClr val="accent1"/>
                </a:solidFill>
              </a:rPr>
              <a:t>ASUINALUE</a:t>
            </a:r>
          </a:p>
          <a:p>
            <a:r>
              <a:rPr lang="fi-FI" sz="2800" dirty="0">
                <a:solidFill>
                  <a:schemeClr val="accent1"/>
                </a:solidFill>
              </a:rPr>
              <a:t>Suomen ruotsinkielinen väestö on jonkin verran suomenkielistä väestöä terveempää (yhteisöllisyys).</a:t>
            </a:r>
          </a:p>
          <a:p>
            <a:r>
              <a:rPr lang="fi-FI" sz="2800" dirty="0">
                <a:solidFill>
                  <a:schemeClr val="accent1"/>
                </a:solidFill>
              </a:rPr>
              <a:t>Kaupunkilaiset ovat terveempiä kuin maaseudulla asuvat (esim. terveyspalveluiden ja harrastusmahdollisuuksien saatavuus ja saavutettavuus).</a:t>
            </a:r>
          </a:p>
        </p:txBody>
      </p:sp>
      <p:pic>
        <p:nvPicPr>
          <p:cNvPr id="5" name="Sisällön paikkamerkki 5">
            <a:extLst>
              <a:ext uri="{FF2B5EF4-FFF2-40B4-BE49-F238E27FC236}">
                <a16:creationId xmlns:a16="http://schemas.microsoft.com/office/drawing/2014/main" id="{3F2A9043-EB49-3544-E12F-48D02878652A}"/>
              </a:ext>
            </a:extLst>
          </p:cNvPr>
          <p:cNvPicPr>
            <a:picLocks noGrp="1" noChangeAspect="1"/>
          </p:cNvPicPr>
          <p:nvPr>
            <p:ph sz="half" idx="1"/>
          </p:nvPr>
        </p:nvPicPr>
        <p:blipFill>
          <a:blip r:embed="rId2"/>
          <a:stretch>
            <a:fillRect/>
          </a:stretch>
        </p:blipFill>
        <p:spPr>
          <a:xfrm>
            <a:off x="0" y="670324"/>
            <a:ext cx="3174468" cy="5199899"/>
          </a:xfrm>
        </p:spPr>
      </p:pic>
      <p:sp>
        <p:nvSpPr>
          <p:cNvPr id="6" name="Tekstiruutu 5">
            <a:extLst>
              <a:ext uri="{FF2B5EF4-FFF2-40B4-BE49-F238E27FC236}">
                <a16:creationId xmlns:a16="http://schemas.microsoft.com/office/drawing/2014/main" id="{F83442F9-C82E-1C3F-DB80-1831648B74CA}"/>
              </a:ext>
            </a:extLst>
          </p:cNvPr>
          <p:cNvSpPr txBox="1"/>
          <p:nvPr/>
        </p:nvSpPr>
        <p:spPr>
          <a:xfrm>
            <a:off x="-92764" y="6202961"/>
            <a:ext cx="12284764" cy="646331"/>
          </a:xfrm>
          <a:prstGeom prst="rect">
            <a:avLst/>
          </a:prstGeom>
          <a:noFill/>
        </p:spPr>
        <p:txBody>
          <a:bodyPr wrap="square">
            <a:spAutoFit/>
          </a:bodyPr>
          <a:lstStyle/>
          <a:p>
            <a:r>
              <a:rPr lang="fi-FI" dirty="0">
                <a:hlinkClick r:id="rId3"/>
              </a:rPr>
              <a:t>https://www.mtv.fi/lyhyet/4aa8a25c097984c33d5b/video-lisaavatko-terveysalaa-koskevat-paatokset-suomalaisten-terveyseroja</a:t>
            </a:r>
            <a:endParaRPr lang="fi-FI" dirty="0"/>
          </a:p>
          <a:p>
            <a:endParaRPr lang="fi-FI" dirty="0"/>
          </a:p>
        </p:txBody>
      </p:sp>
    </p:spTree>
    <p:extLst>
      <p:ext uri="{BB962C8B-B14F-4D97-AF65-F5344CB8AC3E}">
        <p14:creationId xmlns:p14="http://schemas.microsoft.com/office/powerpoint/2010/main" val="26523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randombar(horizontal)">
                                      <p:cBhvr>
                                        <p:cTn id="7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A84A65-1F87-CEF6-D92E-7DFA635DEAB9}"/>
              </a:ext>
            </a:extLst>
          </p:cNvPr>
          <p:cNvSpPr>
            <a:spLocks noGrp="1"/>
          </p:cNvSpPr>
          <p:nvPr>
            <p:ph type="title"/>
          </p:nvPr>
        </p:nvSpPr>
        <p:spPr>
          <a:xfrm>
            <a:off x="4256786" y="21724"/>
            <a:ext cx="7603988" cy="1193015"/>
          </a:xfrm>
        </p:spPr>
        <p:txBody>
          <a:bodyPr>
            <a:normAutofit fontScale="90000"/>
          </a:bodyPr>
          <a:lstStyle/>
          <a:p>
            <a:r>
              <a:rPr lang="fi-FI" sz="3200" b="1" dirty="0"/>
              <a:t>Globaalit terveyserot aiheutuvat niin taloudellisista kuin yhteiskunnallisistakin tekijöistä </a:t>
            </a:r>
          </a:p>
        </p:txBody>
      </p:sp>
      <p:sp>
        <p:nvSpPr>
          <p:cNvPr id="26" name="Freeform: Shape 2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isällön paikkamerkki 5" descr="Kuva, joka sisältää kohteen henkilö, ulko, ryhmä&#10;&#10;Kuvaus luotu automaattisesti">
            <a:extLst>
              <a:ext uri="{FF2B5EF4-FFF2-40B4-BE49-F238E27FC236}">
                <a16:creationId xmlns:a16="http://schemas.microsoft.com/office/drawing/2014/main" id="{B202445E-2E99-2BB9-D708-7E130FD0A2A3}"/>
              </a:ext>
            </a:extLst>
          </p:cNvPr>
          <p:cNvPicPr>
            <a:picLocks noChangeAspect="1"/>
          </p:cNvPicPr>
          <p:nvPr/>
        </p:nvPicPr>
        <p:blipFill rotWithShape="1">
          <a:blip r:embed="rId2">
            <a:extLst>
              <a:ext uri="{28A0092B-C50C-407E-A947-70E740481C1C}">
                <a14:useLocalDpi xmlns:a14="http://schemas.microsoft.com/office/drawing/2010/main" val="0"/>
              </a:ext>
            </a:extLst>
          </a:blip>
          <a:srcRect r="-2" b="20498"/>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Sisällön paikkamerkki 4">
            <a:extLst>
              <a:ext uri="{FF2B5EF4-FFF2-40B4-BE49-F238E27FC236}">
                <a16:creationId xmlns:a16="http://schemas.microsoft.com/office/drawing/2014/main" id="{D921FEB2-DDFB-5412-EAB9-9E48795A6FF4}"/>
              </a:ext>
            </a:extLst>
          </p:cNvPr>
          <p:cNvPicPr>
            <a:picLocks noChangeAspect="1"/>
          </p:cNvPicPr>
          <p:nvPr/>
        </p:nvPicPr>
        <p:blipFill rotWithShape="1">
          <a:blip r:embed="rId3"/>
          <a:srcRect l="16620" r="17115"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0" name="Kuva 9" descr="Kuva, joka sisältää kohteen henkilö, pieni, päällä pitäminen&#10;&#10;Kuvaus luotu automaattisesti">
            <a:extLst>
              <a:ext uri="{FF2B5EF4-FFF2-40B4-BE49-F238E27FC236}">
                <a16:creationId xmlns:a16="http://schemas.microsoft.com/office/drawing/2014/main" id="{92C1F045-1E93-F8E4-8A42-62D7BDE651E0}"/>
              </a:ext>
            </a:extLst>
          </p:cNvPr>
          <p:cNvPicPr>
            <a:picLocks noChangeAspect="1"/>
          </p:cNvPicPr>
          <p:nvPr/>
        </p:nvPicPr>
        <p:blipFill rotWithShape="1">
          <a:blip r:embed="rId4">
            <a:extLst>
              <a:ext uri="{28A0092B-C50C-407E-A947-70E740481C1C}">
                <a14:useLocalDpi xmlns:a14="http://schemas.microsoft.com/office/drawing/2010/main" val="0"/>
              </a:ext>
            </a:extLst>
          </a:blip>
          <a:srcRect t="6823" r="4" b="8925"/>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23" name="Content Placeholder 22">
            <a:extLst>
              <a:ext uri="{FF2B5EF4-FFF2-40B4-BE49-F238E27FC236}">
                <a16:creationId xmlns:a16="http://schemas.microsoft.com/office/drawing/2014/main" id="{9D7D0C89-630F-FF9E-A4F5-E7CF56BE6524}"/>
              </a:ext>
            </a:extLst>
          </p:cNvPr>
          <p:cNvSpPr>
            <a:spLocks noGrp="1"/>
          </p:cNvSpPr>
          <p:nvPr>
            <p:ph idx="1"/>
          </p:nvPr>
        </p:nvSpPr>
        <p:spPr>
          <a:xfrm>
            <a:off x="6645149" y="1070418"/>
            <a:ext cx="4668256" cy="3181684"/>
          </a:xfrm>
        </p:spPr>
        <p:txBody>
          <a:bodyPr anchor="t">
            <a:normAutofit/>
          </a:bodyPr>
          <a:lstStyle/>
          <a:p>
            <a:r>
              <a:rPr lang="en-US" dirty="0"/>
              <a:t>Eri </a:t>
            </a:r>
            <a:r>
              <a:rPr lang="en-US" dirty="0" err="1"/>
              <a:t>puolilla</a:t>
            </a:r>
            <a:r>
              <a:rPr lang="en-US" dirty="0"/>
              <a:t> </a:t>
            </a:r>
            <a:r>
              <a:rPr lang="en-US" dirty="0" err="1"/>
              <a:t>maailmaa</a:t>
            </a:r>
            <a:r>
              <a:rPr lang="en-US" dirty="0"/>
              <a:t> </a:t>
            </a:r>
            <a:r>
              <a:rPr lang="en-US" dirty="0" err="1"/>
              <a:t>syntyneiden</a:t>
            </a:r>
            <a:r>
              <a:rPr lang="en-US" dirty="0"/>
              <a:t> </a:t>
            </a:r>
            <a:r>
              <a:rPr lang="en-US" dirty="0" err="1"/>
              <a:t>lasten</a:t>
            </a:r>
            <a:r>
              <a:rPr lang="en-US" dirty="0"/>
              <a:t> </a:t>
            </a:r>
            <a:r>
              <a:rPr lang="en-US" dirty="0" err="1"/>
              <a:t>mahdollisuudet</a:t>
            </a:r>
            <a:r>
              <a:rPr lang="en-US" dirty="0"/>
              <a:t> </a:t>
            </a:r>
            <a:r>
              <a:rPr lang="en-US" dirty="0" err="1"/>
              <a:t>elää</a:t>
            </a:r>
            <a:r>
              <a:rPr lang="en-US" dirty="0"/>
              <a:t> </a:t>
            </a:r>
            <a:r>
              <a:rPr lang="en-US" dirty="0" err="1"/>
              <a:t>terve</a:t>
            </a:r>
            <a:r>
              <a:rPr lang="en-US" dirty="0"/>
              <a:t> ja </a:t>
            </a:r>
            <a:r>
              <a:rPr lang="en-US" dirty="0" err="1"/>
              <a:t>pitkä</a:t>
            </a:r>
            <a:r>
              <a:rPr lang="en-US" dirty="0"/>
              <a:t> </a:t>
            </a:r>
            <a:r>
              <a:rPr lang="en-US" dirty="0" err="1"/>
              <a:t>elämä</a:t>
            </a:r>
            <a:r>
              <a:rPr lang="en-US" dirty="0"/>
              <a:t> </a:t>
            </a:r>
            <a:r>
              <a:rPr lang="en-US" dirty="0" err="1"/>
              <a:t>ovat</a:t>
            </a:r>
            <a:r>
              <a:rPr lang="en-US" dirty="0"/>
              <a:t> </a:t>
            </a:r>
            <a:r>
              <a:rPr lang="en-US" dirty="0" err="1"/>
              <a:t>hyvin</a:t>
            </a:r>
            <a:r>
              <a:rPr lang="en-US" dirty="0"/>
              <a:t> </a:t>
            </a:r>
            <a:r>
              <a:rPr lang="en-US" dirty="0" err="1"/>
              <a:t>erilaiset</a:t>
            </a:r>
            <a:r>
              <a:rPr lang="en-US" dirty="0"/>
              <a:t>.</a:t>
            </a:r>
          </a:p>
        </p:txBody>
      </p:sp>
      <p:sp>
        <p:nvSpPr>
          <p:cNvPr id="3" name="Tekstiruutu 2">
            <a:extLst>
              <a:ext uri="{FF2B5EF4-FFF2-40B4-BE49-F238E27FC236}">
                <a16:creationId xmlns:a16="http://schemas.microsoft.com/office/drawing/2014/main" id="{D73A83C1-7517-2163-AEDC-60320C684B4B}"/>
              </a:ext>
            </a:extLst>
          </p:cNvPr>
          <p:cNvSpPr txBox="1"/>
          <p:nvPr/>
        </p:nvSpPr>
        <p:spPr>
          <a:xfrm>
            <a:off x="4352924" y="6569908"/>
            <a:ext cx="4936670" cy="307777"/>
          </a:xfrm>
          <a:prstGeom prst="rect">
            <a:avLst/>
          </a:prstGeom>
          <a:noFill/>
        </p:spPr>
        <p:txBody>
          <a:bodyPr wrap="square" rtlCol="0">
            <a:spAutoFit/>
          </a:bodyPr>
          <a:lstStyle/>
          <a:p>
            <a:r>
              <a:rPr lang="fi-FI" sz="1400" dirty="0"/>
              <a:t>Kuvat: Unsplash.com </a:t>
            </a:r>
            <a:r>
              <a:rPr lang="fi-FI" sz="1400" dirty="0" err="1"/>
              <a:t>ben</a:t>
            </a:r>
            <a:r>
              <a:rPr lang="fi-FI" sz="1400" dirty="0"/>
              <a:t> </a:t>
            </a:r>
            <a:r>
              <a:rPr lang="fi-FI" sz="1400" dirty="0" err="1"/>
              <a:t>mullins</a:t>
            </a:r>
            <a:r>
              <a:rPr lang="fi-FI" sz="1400" dirty="0"/>
              <a:t> ja Roman </a:t>
            </a:r>
            <a:r>
              <a:rPr lang="fi-FI" sz="1400" dirty="0" err="1"/>
              <a:t>Nguyen</a:t>
            </a:r>
            <a:endParaRPr lang="fi-FI" sz="1400" dirty="0"/>
          </a:p>
        </p:txBody>
      </p:sp>
      <p:sp>
        <p:nvSpPr>
          <p:cNvPr id="7" name="Tekstiruutu 6">
            <a:extLst>
              <a:ext uri="{FF2B5EF4-FFF2-40B4-BE49-F238E27FC236}">
                <a16:creationId xmlns:a16="http://schemas.microsoft.com/office/drawing/2014/main" id="{B6DC3F7D-0CA7-F0D8-898B-A271BCBBC48B}"/>
              </a:ext>
            </a:extLst>
          </p:cNvPr>
          <p:cNvSpPr txBox="1"/>
          <p:nvPr/>
        </p:nvSpPr>
        <p:spPr>
          <a:xfrm>
            <a:off x="6956629" y="3150556"/>
            <a:ext cx="4356776" cy="3139321"/>
          </a:xfrm>
          <a:prstGeom prst="rect">
            <a:avLst/>
          </a:prstGeom>
          <a:noFill/>
        </p:spPr>
        <p:txBody>
          <a:bodyPr wrap="square">
            <a:spAutoFit/>
          </a:bodyPr>
          <a:lstStyle/>
          <a:p>
            <a:r>
              <a:rPr lang="fi-FI" b="0" i="1" dirty="0">
                <a:effectLst/>
                <a:latin typeface="Open Sans" panose="020B0606030504020204" pitchFamily="34" charset="0"/>
              </a:rPr>
              <a:t>Valtioiden välisiä terveyseroja voidaan määrittää erilaisten mittareiden avulla. Maiden sosiaalista kehitystä pyritään mittaamaan </a:t>
            </a:r>
            <a:r>
              <a:rPr lang="fi-FI" b="1" i="1" dirty="0">
                <a:effectLst/>
                <a:latin typeface="Open Sans" panose="020B0606030504020204" pitchFamily="34" charset="0"/>
              </a:rPr>
              <a:t>inhimillisen kehityksen indeksillä</a:t>
            </a:r>
            <a:r>
              <a:rPr lang="fi-FI" b="0" i="1" dirty="0">
                <a:effectLst/>
                <a:latin typeface="Open Sans" panose="020B0606030504020204" pitchFamily="34" charset="0"/>
              </a:rPr>
              <a:t> (Human </a:t>
            </a:r>
            <a:r>
              <a:rPr lang="fi-FI" b="0" i="1" dirty="0" err="1">
                <a:effectLst/>
                <a:latin typeface="Open Sans" panose="020B0606030504020204" pitchFamily="34" charset="0"/>
              </a:rPr>
              <a:t>Development</a:t>
            </a:r>
            <a:r>
              <a:rPr lang="fi-FI" b="0" i="1" dirty="0">
                <a:effectLst/>
                <a:latin typeface="Open Sans" panose="020B0606030504020204" pitchFamily="34" charset="0"/>
              </a:rPr>
              <a:t> Index, HDI). </a:t>
            </a:r>
            <a:r>
              <a:rPr lang="fi-FI" b="1" i="1" u="sng" dirty="0">
                <a:effectLst/>
                <a:latin typeface="Open Sans" panose="020B0606030504020204" pitchFamily="34" charset="0"/>
              </a:rPr>
              <a:t>Se ottaa huomioon vastasyntyneen elinajanodotteen, koulutuksen keston ja ostovoimakorjatun bruttokansantuotteen (BKT) asukasta kohden.</a:t>
            </a:r>
            <a:endParaRPr lang="fi-FI" b="1" u="sng" dirty="0"/>
          </a:p>
        </p:txBody>
      </p:sp>
    </p:spTree>
    <p:extLst>
      <p:ext uri="{BB962C8B-B14F-4D97-AF65-F5344CB8AC3E}">
        <p14:creationId xmlns:p14="http://schemas.microsoft.com/office/powerpoint/2010/main" val="15401113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9BB640-6824-3872-7692-FCA63EF0BBEF}"/>
              </a:ext>
            </a:extLst>
          </p:cNvPr>
          <p:cNvSpPr>
            <a:spLocks noGrp="1"/>
          </p:cNvSpPr>
          <p:nvPr>
            <p:ph type="title"/>
          </p:nvPr>
        </p:nvSpPr>
        <p:spPr>
          <a:xfrm>
            <a:off x="499533" y="1"/>
            <a:ext cx="10515600" cy="812800"/>
          </a:xfrm>
        </p:spPr>
        <p:txBody>
          <a:bodyPr>
            <a:normAutofit/>
          </a:bodyPr>
          <a:lstStyle/>
          <a:p>
            <a:r>
              <a:rPr lang="fi-FI" sz="3200" b="1" dirty="0">
                <a:solidFill>
                  <a:srgbClr val="0070C0"/>
                </a:solidFill>
              </a:rPr>
              <a:t>Terveyden edellytykset ovat muuttuneet historian aikana</a:t>
            </a:r>
          </a:p>
        </p:txBody>
      </p:sp>
      <p:pic>
        <p:nvPicPr>
          <p:cNvPr id="5" name="Sisällön paikkamerkki 4">
            <a:extLst>
              <a:ext uri="{FF2B5EF4-FFF2-40B4-BE49-F238E27FC236}">
                <a16:creationId xmlns:a16="http://schemas.microsoft.com/office/drawing/2014/main" id="{486BEE3A-90B0-4A93-4577-6A1E926F94C1}"/>
              </a:ext>
            </a:extLst>
          </p:cNvPr>
          <p:cNvPicPr>
            <a:picLocks noGrp="1" noChangeAspect="1"/>
          </p:cNvPicPr>
          <p:nvPr>
            <p:ph sz="half" idx="1"/>
          </p:nvPr>
        </p:nvPicPr>
        <p:blipFill>
          <a:blip r:embed="rId2"/>
          <a:stretch>
            <a:fillRect/>
          </a:stretch>
        </p:blipFill>
        <p:spPr>
          <a:xfrm>
            <a:off x="0" y="737216"/>
            <a:ext cx="8026709" cy="4680751"/>
          </a:xfrm>
        </p:spPr>
      </p:pic>
      <p:sp>
        <p:nvSpPr>
          <p:cNvPr id="3" name="Sisällön paikkamerkki 2">
            <a:extLst>
              <a:ext uri="{FF2B5EF4-FFF2-40B4-BE49-F238E27FC236}">
                <a16:creationId xmlns:a16="http://schemas.microsoft.com/office/drawing/2014/main" id="{AD2DF894-1808-5C09-7A5A-F2B71B519389}"/>
              </a:ext>
            </a:extLst>
          </p:cNvPr>
          <p:cNvSpPr>
            <a:spLocks noGrp="1"/>
          </p:cNvSpPr>
          <p:nvPr>
            <p:ph sz="half" idx="2"/>
          </p:nvPr>
        </p:nvSpPr>
        <p:spPr>
          <a:xfrm>
            <a:off x="7239467" y="737216"/>
            <a:ext cx="4749798" cy="2405683"/>
          </a:xfrm>
        </p:spPr>
        <p:txBody>
          <a:bodyPr>
            <a:normAutofit/>
          </a:bodyPr>
          <a:lstStyle/>
          <a:p>
            <a:r>
              <a:rPr lang="fi-FI" dirty="0">
                <a:solidFill>
                  <a:schemeClr val="accent1"/>
                </a:solidFill>
              </a:rPr>
              <a:t>N. 100 v. aikana terveys on </a:t>
            </a:r>
            <a:r>
              <a:rPr lang="fi-FI" b="1" dirty="0">
                <a:solidFill>
                  <a:schemeClr val="accent1"/>
                </a:solidFill>
              </a:rPr>
              <a:t>parantunut</a:t>
            </a:r>
            <a:r>
              <a:rPr lang="fi-FI" dirty="0">
                <a:solidFill>
                  <a:schemeClr val="accent1"/>
                </a:solidFill>
              </a:rPr>
              <a:t>, mutta </a:t>
            </a:r>
            <a:r>
              <a:rPr lang="fi-FI" b="1" i="1" dirty="0">
                <a:solidFill>
                  <a:schemeClr val="accent1"/>
                </a:solidFill>
              </a:rPr>
              <a:t>terveyserot</a:t>
            </a:r>
            <a:r>
              <a:rPr lang="fi-FI" dirty="0">
                <a:solidFill>
                  <a:schemeClr val="accent1"/>
                </a:solidFill>
              </a:rPr>
              <a:t> eri väestöryhmien välillä ovat edelleen suuret. </a:t>
            </a:r>
          </a:p>
        </p:txBody>
      </p:sp>
      <p:sp>
        <p:nvSpPr>
          <p:cNvPr id="6" name="Tekstiruutu 5">
            <a:extLst>
              <a:ext uri="{FF2B5EF4-FFF2-40B4-BE49-F238E27FC236}">
                <a16:creationId xmlns:a16="http://schemas.microsoft.com/office/drawing/2014/main" id="{8D2FA1F5-ADC0-22F8-C624-79581CF98319}"/>
              </a:ext>
            </a:extLst>
          </p:cNvPr>
          <p:cNvSpPr txBox="1"/>
          <p:nvPr/>
        </p:nvSpPr>
        <p:spPr>
          <a:xfrm>
            <a:off x="0" y="5417967"/>
            <a:ext cx="12192000" cy="923330"/>
          </a:xfrm>
          <a:prstGeom prst="rect">
            <a:avLst/>
          </a:prstGeom>
          <a:noFill/>
        </p:spPr>
        <p:txBody>
          <a:bodyPr wrap="square">
            <a:spAutoFit/>
          </a:bodyPr>
          <a:lstStyle/>
          <a:p>
            <a:r>
              <a:rPr lang="fi-FI" b="0" i="1" dirty="0">
                <a:solidFill>
                  <a:srgbClr val="0E0E0F"/>
                </a:solidFill>
                <a:effectLst/>
                <a:latin typeface="Open Sans" panose="020B0606030504020204" pitchFamily="34" charset="0"/>
              </a:rPr>
              <a:t>Jokaisella väestöllä on oma historiansa, kulttuurinsa sekä taloudelliset ja sosiaaliset olosuhteet, jotka vaikuttavat niin terveyteen, sairastavuuteen kuin terveyden jakautumiseenkin. Väestötasolla terveyteen vaikuttavia tekijöitä ovat esimerkiksi </a:t>
            </a:r>
            <a:r>
              <a:rPr lang="fi-FI" b="1" i="1" dirty="0">
                <a:solidFill>
                  <a:srgbClr val="0E0E0F"/>
                </a:solidFill>
                <a:effectLst/>
                <a:latin typeface="Open Sans" panose="020B0606030504020204" pitchFamily="34" charset="0"/>
              </a:rPr>
              <a:t>yhteiskunnallinen päätöksenteko, terveyspalvelut, väestön koulutus ja taloudellinen tilanne.</a:t>
            </a:r>
            <a:endParaRPr lang="fi-FI" b="1" dirty="0"/>
          </a:p>
        </p:txBody>
      </p:sp>
    </p:spTree>
    <p:extLst>
      <p:ext uri="{BB962C8B-B14F-4D97-AF65-F5344CB8AC3E}">
        <p14:creationId xmlns:p14="http://schemas.microsoft.com/office/powerpoint/2010/main" val="203674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FB0F3F-7347-17B7-97BD-8A314DB5960D}"/>
              </a:ext>
            </a:extLst>
          </p:cNvPr>
          <p:cNvSpPr>
            <a:spLocks noGrp="1"/>
          </p:cNvSpPr>
          <p:nvPr>
            <p:ph type="title"/>
          </p:nvPr>
        </p:nvSpPr>
        <p:spPr>
          <a:xfrm>
            <a:off x="235483" y="0"/>
            <a:ext cx="10515600" cy="787400"/>
          </a:xfrm>
        </p:spPr>
        <p:txBody>
          <a:bodyPr>
            <a:normAutofit/>
          </a:bodyPr>
          <a:lstStyle/>
          <a:p>
            <a:r>
              <a:rPr lang="fi-FI" sz="3200" b="1" dirty="0">
                <a:solidFill>
                  <a:srgbClr val="0070C0"/>
                </a:solidFill>
              </a:rPr>
              <a:t>Yksilön terveyteen vaikuttavien tekijöiden osuuksia</a:t>
            </a:r>
          </a:p>
        </p:txBody>
      </p:sp>
      <p:pic>
        <p:nvPicPr>
          <p:cNvPr id="5" name="Sisällön paikkamerkki 4">
            <a:extLst>
              <a:ext uri="{FF2B5EF4-FFF2-40B4-BE49-F238E27FC236}">
                <a16:creationId xmlns:a16="http://schemas.microsoft.com/office/drawing/2014/main" id="{63B4CC84-6A0D-4B37-4D9C-F098DFC01239}"/>
              </a:ext>
            </a:extLst>
          </p:cNvPr>
          <p:cNvPicPr>
            <a:picLocks noGrp="1" noChangeAspect="1"/>
          </p:cNvPicPr>
          <p:nvPr>
            <p:ph idx="1"/>
          </p:nvPr>
        </p:nvPicPr>
        <p:blipFill>
          <a:blip r:embed="rId2"/>
          <a:stretch>
            <a:fillRect/>
          </a:stretch>
        </p:blipFill>
        <p:spPr>
          <a:xfrm>
            <a:off x="235483" y="1160829"/>
            <a:ext cx="8556092" cy="5547818"/>
          </a:xfrm>
        </p:spPr>
      </p:pic>
      <p:sp>
        <p:nvSpPr>
          <p:cNvPr id="3" name="Tekstiruutu 2">
            <a:extLst>
              <a:ext uri="{FF2B5EF4-FFF2-40B4-BE49-F238E27FC236}">
                <a16:creationId xmlns:a16="http://schemas.microsoft.com/office/drawing/2014/main" id="{7000BDC8-8FD1-92B7-B658-46ED78DD0A0A}"/>
              </a:ext>
            </a:extLst>
          </p:cNvPr>
          <p:cNvSpPr txBox="1"/>
          <p:nvPr/>
        </p:nvSpPr>
        <p:spPr>
          <a:xfrm>
            <a:off x="7593496" y="699912"/>
            <a:ext cx="4598504" cy="2729088"/>
          </a:xfrm>
          <a:prstGeom prst="rect">
            <a:avLst/>
          </a:prstGeom>
          <a:noFill/>
        </p:spPr>
        <p:txBody>
          <a:bodyPr wrap="square" rtlCol="0">
            <a:spAutoFit/>
          </a:bodyPr>
          <a:lstStyle/>
          <a:p>
            <a:pPr marL="457200" indent="-457200">
              <a:buFont typeface="Arial" panose="020B0604020202020204" pitchFamily="34" charset="0"/>
              <a:buChar char="•"/>
            </a:pPr>
            <a:r>
              <a:rPr lang="fi-FI" sz="2800" dirty="0">
                <a:solidFill>
                  <a:schemeClr val="accent1"/>
                </a:solidFill>
              </a:rPr>
              <a:t>Eri tekijöiden välinen painoarvo vaihtelee tapauskohtaisesti, mutta niiden yhteistä vaikutusta </a:t>
            </a:r>
            <a:r>
              <a:rPr lang="fi-FI" sz="2800" b="1" dirty="0">
                <a:solidFill>
                  <a:schemeClr val="accent1"/>
                </a:solidFill>
              </a:rPr>
              <a:t>koko väestöön </a:t>
            </a:r>
            <a:r>
              <a:rPr lang="fi-FI" sz="2800" dirty="0">
                <a:solidFill>
                  <a:schemeClr val="accent1"/>
                </a:solidFill>
              </a:rPr>
              <a:t>voidaan arvioida.</a:t>
            </a:r>
          </a:p>
        </p:txBody>
      </p:sp>
    </p:spTree>
    <p:extLst>
      <p:ext uri="{BB962C8B-B14F-4D97-AF65-F5344CB8AC3E}">
        <p14:creationId xmlns:p14="http://schemas.microsoft.com/office/powerpoint/2010/main" val="252943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isällön paikkamerkki 5" descr="Kuva, joka sisältää kohteen henkilö, seinä, sisä, mies&#10;&#10;Kuvaus luotu automaattisesti">
            <a:extLst>
              <a:ext uri="{FF2B5EF4-FFF2-40B4-BE49-F238E27FC236}">
                <a16:creationId xmlns:a16="http://schemas.microsoft.com/office/drawing/2014/main" id="{A30FCA5F-2DB8-939C-19CF-4B57A8E01D5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95" r="474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24DCAB7D-D2FB-B8E8-A12E-C83752D823A6}"/>
              </a:ext>
            </a:extLst>
          </p:cNvPr>
          <p:cNvSpPr>
            <a:spLocks noGrp="1"/>
          </p:cNvSpPr>
          <p:nvPr>
            <p:ph type="title"/>
          </p:nvPr>
        </p:nvSpPr>
        <p:spPr>
          <a:xfrm>
            <a:off x="0" y="0"/>
            <a:ext cx="10930983" cy="541810"/>
          </a:xfrm>
        </p:spPr>
        <p:txBody>
          <a:bodyPr vert="horz" lIns="91440" tIns="45720" rIns="91440" bIns="45720" rtlCol="0" anchor="ctr">
            <a:normAutofit/>
          </a:bodyPr>
          <a:lstStyle/>
          <a:p>
            <a:r>
              <a:rPr lang="en-US" sz="3100" b="1" dirty="0" err="1">
                <a:solidFill>
                  <a:schemeClr val="accent1"/>
                </a:solidFill>
              </a:rPr>
              <a:t>Elintason</a:t>
            </a:r>
            <a:r>
              <a:rPr lang="en-US" sz="3100" b="1" dirty="0">
                <a:solidFill>
                  <a:schemeClr val="accent1"/>
                </a:solidFill>
              </a:rPr>
              <a:t> </a:t>
            </a:r>
            <a:r>
              <a:rPr lang="en-US" sz="3100" b="1" dirty="0" err="1">
                <a:solidFill>
                  <a:schemeClr val="accent1"/>
                </a:solidFill>
              </a:rPr>
              <a:t>nousu</a:t>
            </a:r>
            <a:r>
              <a:rPr lang="en-US" sz="3100" b="1" dirty="0">
                <a:solidFill>
                  <a:schemeClr val="accent1"/>
                </a:solidFill>
              </a:rPr>
              <a:t> </a:t>
            </a:r>
            <a:r>
              <a:rPr lang="en-US" sz="3100" b="1" dirty="0" err="1">
                <a:solidFill>
                  <a:schemeClr val="accent1"/>
                </a:solidFill>
              </a:rPr>
              <a:t>vaikuttaa</a:t>
            </a:r>
            <a:r>
              <a:rPr lang="en-US" sz="3100" b="1" dirty="0">
                <a:solidFill>
                  <a:schemeClr val="accent1"/>
                </a:solidFill>
              </a:rPr>
              <a:t> </a:t>
            </a:r>
            <a:r>
              <a:rPr lang="en-US" sz="3100" b="1" dirty="0" err="1">
                <a:solidFill>
                  <a:schemeClr val="accent1"/>
                </a:solidFill>
              </a:rPr>
              <a:t>myönteisesti</a:t>
            </a:r>
            <a:r>
              <a:rPr lang="en-US" sz="3100" b="1" dirty="0">
                <a:solidFill>
                  <a:schemeClr val="accent1"/>
                </a:solidFill>
              </a:rPr>
              <a:t> </a:t>
            </a:r>
            <a:r>
              <a:rPr lang="en-US" sz="3100" b="1" dirty="0" err="1">
                <a:solidFill>
                  <a:schemeClr val="accent1"/>
                </a:solidFill>
              </a:rPr>
              <a:t>väestön</a:t>
            </a:r>
            <a:r>
              <a:rPr lang="en-US" sz="3100" b="1" dirty="0">
                <a:solidFill>
                  <a:schemeClr val="accent1"/>
                </a:solidFill>
              </a:rPr>
              <a:t> </a:t>
            </a:r>
            <a:r>
              <a:rPr lang="en-US" sz="3100" b="1" dirty="0" err="1">
                <a:solidFill>
                  <a:schemeClr val="accent1"/>
                </a:solidFill>
              </a:rPr>
              <a:t>terveyteen</a:t>
            </a:r>
            <a:endParaRPr lang="en-US" sz="3100" b="1" dirty="0">
              <a:solidFill>
                <a:schemeClr val="accent1"/>
              </a:solidFill>
            </a:endParaRPr>
          </a:p>
        </p:txBody>
      </p:sp>
      <p:sp>
        <p:nvSpPr>
          <p:cNvPr id="3" name="Sisällön paikkamerkki 2">
            <a:extLst>
              <a:ext uri="{FF2B5EF4-FFF2-40B4-BE49-F238E27FC236}">
                <a16:creationId xmlns:a16="http://schemas.microsoft.com/office/drawing/2014/main" id="{A8F7F823-1273-0C99-F2B5-490BF3BA7249}"/>
              </a:ext>
            </a:extLst>
          </p:cNvPr>
          <p:cNvSpPr>
            <a:spLocks noGrp="1"/>
          </p:cNvSpPr>
          <p:nvPr>
            <p:ph sz="half" idx="1"/>
          </p:nvPr>
        </p:nvSpPr>
        <p:spPr>
          <a:xfrm>
            <a:off x="-3050" y="735307"/>
            <a:ext cx="12192001" cy="5929196"/>
          </a:xfrm>
        </p:spPr>
        <p:txBody>
          <a:bodyPr vert="horz" lIns="91440" tIns="45720" rIns="91440" bIns="45720" rtlCol="0">
            <a:normAutofit fontScale="70000" lnSpcReduction="20000"/>
          </a:bodyPr>
          <a:lstStyle/>
          <a:p>
            <a:r>
              <a:rPr lang="fi-FI" sz="4000" b="0" i="0" dirty="0">
                <a:solidFill>
                  <a:schemeClr val="accent1"/>
                </a:solidFill>
                <a:effectLst/>
                <a:latin typeface="Open Sans" panose="020B0606030504020204" pitchFamily="34" charset="0"/>
              </a:rPr>
              <a:t>Sekä </a:t>
            </a:r>
            <a:r>
              <a:rPr lang="fi-FI" sz="4000" b="1" i="1" dirty="0">
                <a:solidFill>
                  <a:schemeClr val="accent1"/>
                </a:solidFill>
                <a:effectLst/>
                <a:latin typeface="Open Sans" panose="020B0606030504020204" pitchFamily="34" charset="0"/>
              </a:rPr>
              <a:t>tautikirjo</a:t>
            </a:r>
            <a:r>
              <a:rPr lang="fi-FI" sz="4000" b="1" i="0" dirty="0">
                <a:solidFill>
                  <a:schemeClr val="accent1"/>
                </a:solidFill>
                <a:effectLst/>
                <a:latin typeface="Open Sans" panose="020B0606030504020204" pitchFamily="34" charset="0"/>
              </a:rPr>
              <a:t> </a:t>
            </a:r>
            <a:r>
              <a:rPr lang="fi-FI" sz="4000" b="1" dirty="0">
                <a:solidFill>
                  <a:schemeClr val="accent1"/>
                </a:solidFill>
                <a:effectLst/>
                <a:latin typeface="Open Sans" panose="020B0606030504020204" pitchFamily="34" charset="0"/>
              </a:rPr>
              <a:t>että</a:t>
            </a:r>
            <a:r>
              <a:rPr lang="fi-FI" sz="4000" b="1" i="0" dirty="0">
                <a:solidFill>
                  <a:schemeClr val="accent1"/>
                </a:solidFill>
                <a:effectLst/>
                <a:latin typeface="Open Sans" panose="020B0606030504020204" pitchFamily="34" charset="0"/>
              </a:rPr>
              <a:t> -</a:t>
            </a:r>
            <a:r>
              <a:rPr lang="fi-FI" sz="4000" b="1" i="1" dirty="0">
                <a:solidFill>
                  <a:schemeClr val="accent1"/>
                </a:solidFill>
                <a:effectLst/>
                <a:latin typeface="Open Sans" panose="020B0606030504020204" pitchFamily="34" charset="0"/>
              </a:rPr>
              <a:t>taakka</a:t>
            </a:r>
            <a:r>
              <a:rPr lang="fi-FI" sz="4000" b="1" i="0" dirty="0">
                <a:solidFill>
                  <a:schemeClr val="accent1"/>
                </a:solidFill>
                <a:effectLst/>
                <a:latin typeface="Open Sans" panose="020B0606030504020204" pitchFamily="34" charset="0"/>
              </a:rPr>
              <a:t> </a:t>
            </a:r>
            <a:r>
              <a:rPr lang="fi-FI" sz="4000" b="0" i="0" dirty="0">
                <a:solidFill>
                  <a:schemeClr val="accent1"/>
                </a:solidFill>
                <a:effectLst/>
                <a:latin typeface="Open Sans" panose="020B0606030504020204" pitchFamily="34" charset="0"/>
              </a:rPr>
              <a:t>ovat niin Suomessa kuin muuallakin muuttuneet.</a:t>
            </a:r>
            <a:endParaRPr lang="en-US" sz="5700" b="1" dirty="0">
              <a:solidFill>
                <a:schemeClr val="accent1"/>
              </a:solidFill>
            </a:endParaRPr>
          </a:p>
          <a:p>
            <a:r>
              <a:rPr lang="en-US" sz="4000" b="1" dirty="0" err="1">
                <a:solidFill>
                  <a:schemeClr val="accent1"/>
                </a:solidFill>
              </a:rPr>
              <a:t>Ympäristötekijät</a:t>
            </a:r>
            <a:endParaRPr lang="en-US" sz="4000" b="1" dirty="0">
              <a:solidFill>
                <a:schemeClr val="accent1"/>
              </a:solidFill>
            </a:endParaRPr>
          </a:p>
          <a:p>
            <a:pPr lvl="1"/>
            <a:r>
              <a:rPr lang="en-US" sz="2900" dirty="0" err="1">
                <a:solidFill>
                  <a:schemeClr val="accent1"/>
                </a:solidFill>
              </a:rPr>
              <a:t>asuinolosuhteet</a:t>
            </a:r>
            <a:endParaRPr lang="en-US" sz="2900" dirty="0">
              <a:solidFill>
                <a:schemeClr val="accent1"/>
              </a:solidFill>
            </a:endParaRPr>
          </a:p>
          <a:p>
            <a:pPr lvl="1"/>
            <a:r>
              <a:rPr lang="en-US" sz="2900" dirty="0" err="1">
                <a:solidFill>
                  <a:schemeClr val="accent1"/>
                </a:solidFill>
              </a:rPr>
              <a:t>hygienia</a:t>
            </a:r>
            <a:endParaRPr lang="en-US" sz="2900" dirty="0">
              <a:solidFill>
                <a:schemeClr val="accent1"/>
              </a:solidFill>
            </a:endParaRPr>
          </a:p>
          <a:p>
            <a:pPr lvl="1"/>
            <a:r>
              <a:rPr lang="en-US" sz="2900" dirty="0" err="1">
                <a:solidFill>
                  <a:schemeClr val="accent1"/>
                </a:solidFill>
              </a:rPr>
              <a:t>vesi</a:t>
            </a:r>
            <a:r>
              <a:rPr lang="en-US" sz="2900" dirty="0">
                <a:solidFill>
                  <a:schemeClr val="accent1"/>
                </a:solidFill>
              </a:rPr>
              <a:t>- ja </a:t>
            </a:r>
            <a:r>
              <a:rPr lang="en-US" sz="2900" dirty="0" err="1">
                <a:solidFill>
                  <a:schemeClr val="accent1"/>
                </a:solidFill>
              </a:rPr>
              <a:t>viemäriverkosto</a:t>
            </a:r>
            <a:r>
              <a:rPr lang="en-US" sz="2900" dirty="0">
                <a:solidFill>
                  <a:schemeClr val="accent1"/>
                </a:solidFill>
              </a:rPr>
              <a:t>, </a:t>
            </a:r>
            <a:r>
              <a:rPr lang="en-US" sz="2900" dirty="0" err="1">
                <a:solidFill>
                  <a:schemeClr val="accent1"/>
                </a:solidFill>
              </a:rPr>
              <a:t>sanitaatio</a:t>
            </a:r>
            <a:endParaRPr lang="en-US" sz="2900" dirty="0">
              <a:solidFill>
                <a:schemeClr val="accent1"/>
              </a:solidFill>
            </a:endParaRPr>
          </a:p>
          <a:p>
            <a:pPr lvl="1"/>
            <a:r>
              <a:rPr lang="en-US" sz="2900" dirty="0" err="1">
                <a:solidFill>
                  <a:schemeClr val="accent1"/>
                </a:solidFill>
              </a:rPr>
              <a:t>käytettävissä</a:t>
            </a:r>
            <a:r>
              <a:rPr lang="en-US" sz="2900" dirty="0">
                <a:solidFill>
                  <a:schemeClr val="accent1"/>
                </a:solidFill>
              </a:rPr>
              <a:t> </a:t>
            </a:r>
            <a:r>
              <a:rPr lang="en-US" sz="2900" dirty="0" err="1">
                <a:solidFill>
                  <a:schemeClr val="accent1"/>
                </a:solidFill>
              </a:rPr>
              <a:t>olevan</a:t>
            </a:r>
            <a:r>
              <a:rPr lang="en-US" sz="2900" dirty="0">
                <a:solidFill>
                  <a:schemeClr val="accent1"/>
                </a:solidFill>
              </a:rPr>
              <a:t> </a:t>
            </a:r>
            <a:r>
              <a:rPr lang="en-US" sz="2900" dirty="0" err="1">
                <a:solidFill>
                  <a:schemeClr val="accent1"/>
                </a:solidFill>
              </a:rPr>
              <a:t>ravinnon</a:t>
            </a:r>
            <a:r>
              <a:rPr lang="en-US" sz="2900" dirty="0">
                <a:solidFill>
                  <a:schemeClr val="accent1"/>
                </a:solidFill>
              </a:rPr>
              <a:t> </a:t>
            </a:r>
            <a:r>
              <a:rPr lang="en-US" sz="2900" dirty="0" err="1">
                <a:solidFill>
                  <a:schemeClr val="accent1"/>
                </a:solidFill>
              </a:rPr>
              <a:t>laatu</a:t>
            </a:r>
            <a:r>
              <a:rPr lang="en-US" sz="2900" dirty="0">
                <a:solidFill>
                  <a:schemeClr val="accent1"/>
                </a:solidFill>
              </a:rPr>
              <a:t> ja </a:t>
            </a:r>
            <a:r>
              <a:rPr lang="en-US" sz="2900" dirty="0" err="1">
                <a:solidFill>
                  <a:schemeClr val="accent1"/>
                </a:solidFill>
              </a:rPr>
              <a:t>määrä</a:t>
            </a:r>
            <a:endParaRPr lang="en-US" sz="2900" dirty="0">
              <a:solidFill>
                <a:schemeClr val="accent1"/>
              </a:solidFill>
            </a:endParaRPr>
          </a:p>
          <a:p>
            <a:r>
              <a:rPr lang="en-US" sz="4000" b="1" dirty="0" err="1">
                <a:solidFill>
                  <a:schemeClr val="accent1"/>
                </a:solidFill>
              </a:rPr>
              <a:t>Terveydenhuolto</a:t>
            </a:r>
            <a:endParaRPr lang="en-US" sz="4000" b="1" dirty="0">
              <a:solidFill>
                <a:schemeClr val="accent1"/>
              </a:solidFill>
            </a:endParaRPr>
          </a:p>
          <a:p>
            <a:pPr lvl="1"/>
            <a:r>
              <a:rPr lang="en-US" sz="2900" dirty="0" err="1">
                <a:solidFill>
                  <a:schemeClr val="accent1"/>
                </a:solidFill>
              </a:rPr>
              <a:t>lääketieteen</a:t>
            </a:r>
            <a:r>
              <a:rPr lang="en-US" sz="2900" dirty="0">
                <a:solidFill>
                  <a:schemeClr val="accent1"/>
                </a:solidFill>
              </a:rPr>
              <a:t> </a:t>
            </a:r>
            <a:r>
              <a:rPr lang="en-US" sz="2900" dirty="0" err="1">
                <a:solidFill>
                  <a:schemeClr val="accent1"/>
                </a:solidFill>
              </a:rPr>
              <a:t>kehitys</a:t>
            </a:r>
            <a:endParaRPr lang="en-US" sz="2900" dirty="0">
              <a:solidFill>
                <a:schemeClr val="accent1"/>
              </a:solidFill>
            </a:endParaRPr>
          </a:p>
          <a:p>
            <a:pPr lvl="1"/>
            <a:r>
              <a:rPr lang="en-US" sz="2900" dirty="0" err="1">
                <a:solidFill>
                  <a:schemeClr val="accent1"/>
                </a:solidFill>
              </a:rPr>
              <a:t>tutkimus</a:t>
            </a:r>
            <a:r>
              <a:rPr lang="en-US" sz="2900" dirty="0">
                <a:solidFill>
                  <a:schemeClr val="accent1"/>
                </a:solidFill>
              </a:rPr>
              <a:t>- ja </a:t>
            </a:r>
            <a:r>
              <a:rPr lang="en-US" sz="2900" dirty="0" err="1">
                <a:solidFill>
                  <a:schemeClr val="accent1"/>
                </a:solidFill>
              </a:rPr>
              <a:t>hoitomenetelmät</a:t>
            </a:r>
            <a:endParaRPr lang="en-US" sz="2900" dirty="0">
              <a:solidFill>
                <a:schemeClr val="accent1"/>
              </a:solidFill>
            </a:endParaRPr>
          </a:p>
          <a:p>
            <a:pPr lvl="1"/>
            <a:r>
              <a:rPr lang="en-US" sz="2900" dirty="0" err="1">
                <a:solidFill>
                  <a:schemeClr val="accent1"/>
                </a:solidFill>
              </a:rPr>
              <a:t>lääkkeet</a:t>
            </a:r>
            <a:r>
              <a:rPr lang="en-US" sz="2900" dirty="0">
                <a:solidFill>
                  <a:schemeClr val="accent1"/>
                </a:solidFill>
              </a:rPr>
              <a:t> (</a:t>
            </a:r>
            <a:r>
              <a:rPr lang="en-US" sz="2900" dirty="0" err="1">
                <a:solidFill>
                  <a:schemeClr val="accent1"/>
                </a:solidFill>
              </a:rPr>
              <a:t>rokotukset</a:t>
            </a:r>
            <a:r>
              <a:rPr lang="en-US" sz="2900" dirty="0">
                <a:solidFill>
                  <a:schemeClr val="accent1"/>
                </a:solidFill>
              </a:rPr>
              <a:t>, </a:t>
            </a:r>
            <a:r>
              <a:rPr lang="en-US" sz="2900" dirty="0" err="1">
                <a:solidFill>
                  <a:schemeClr val="accent1"/>
                </a:solidFill>
              </a:rPr>
              <a:t>antibiootit</a:t>
            </a:r>
            <a:r>
              <a:rPr lang="en-US" sz="2900" dirty="0">
                <a:solidFill>
                  <a:schemeClr val="accent1"/>
                </a:solidFill>
              </a:rPr>
              <a:t> </a:t>
            </a:r>
            <a:r>
              <a:rPr lang="en-US" sz="2900" dirty="0" err="1">
                <a:solidFill>
                  <a:schemeClr val="accent1"/>
                </a:solidFill>
              </a:rPr>
              <a:t>ym</a:t>
            </a:r>
            <a:r>
              <a:rPr lang="en-US" sz="2900" dirty="0">
                <a:solidFill>
                  <a:schemeClr val="accent1"/>
                </a:solidFill>
              </a:rPr>
              <a:t>.)</a:t>
            </a:r>
          </a:p>
          <a:p>
            <a:r>
              <a:rPr lang="en-US" sz="4000" b="1" dirty="0" err="1">
                <a:solidFill>
                  <a:schemeClr val="accent1"/>
                </a:solidFill>
              </a:rPr>
              <a:t>Koulutus</a:t>
            </a:r>
            <a:endParaRPr lang="en-US" sz="4000" b="1" dirty="0">
              <a:solidFill>
                <a:schemeClr val="accent1"/>
              </a:solidFill>
            </a:endParaRPr>
          </a:p>
          <a:p>
            <a:pPr lvl="1"/>
            <a:r>
              <a:rPr lang="en-US" sz="2900" dirty="0" err="1">
                <a:solidFill>
                  <a:schemeClr val="accent1"/>
                </a:solidFill>
              </a:rPr>
              <a:t>terveysosaaminen</a:t>
            </a:r>
            <a:endParaRPr lang="en-US" sz="2900" dirty="0">
              <a:solidFill>
                <a:schemeClr val="accent1"/>
              </a:solidFill>
            </a:endParaRPr>
          </a:p>
          <a:p>
            <a:r>
              <a:rPr lang="en-US" sz="4000" b="1" dirty="0" err="1">
                <a:solidFill>
                  <a:schemeClr val="accent1"/>
                </a:solidFill>
              </a:rPr>
              <a:t>Terveyskäyttäytyminen</a:t>
            </a:r>
            <a:endParaRPr lang="en-US" sz="4000" dirty="0">
              <a:solidFill>
                <a:schemeClr val="accent1"/>
              </a:solidFill>
            </a:endParaRPr>
          </a:p>
          <a:p>
            <a:pPr lvl="1"/>
            <a:r>
              <a:rPr lang="en-US" sz="2900" dirty="0" err="1">
                <a:solidFill>
                  <a:schemeClr val="accent1"/>
                </a:solidFill>
              </a:rPr>
              <a:t>ravinto</a:t>
            </a:r>
            <a:r>
              <a:rPr lang="en-US" sz="2900" dirty="0">
                <a:solidFill>
                  <a:schemeClr val="accent1"/>
                </a:solidFill>
              </a:rPr>
              <a:t>, </a:t>
            </a:r>
            <a:r>
              <a:rPr lang="en-US" sz="2900" dirty="0" err="1">
                <a:solidFill>
                  <a:schemeClr val="accent1"/>
                </a:solidFill>
              </a:rPr>
              <a:t>uni</a:t>
            </a:r>
            <a:r>
              <a:rPr lang="en-US" sz="2900" dirty="0">
                <a:solidFill>
                  <a:schemeClr val="accent1"/>
                </a:solidFill>
              </a:rPr>
              <a:t>, </a:t>
            </a:r>
            <a:r>
              <a:rPr lang="en-US" sz="2900" dirty="0" err="1">
                <a:solidFill>
                  <a:schemeClr val="accent1"/>
                </a:solidFill>
              </a:rPr>
              <a:t>lepo</a:t>
            </a:r>
            <a:endParaRPr lang="en-US" sz="2900" dirty="0">
              <a:solidFill>
                <a:schemeClr val="accent1"/>
              </a:solidFill>
            </a:endParaRPr>
          </a:p>
          <a:p>
            <a:pPr marL="0" indent="0">
              <a:buNone/>
            </a:pPr>
            <a:endParaRPr lang="en-US" sz="2000" dirty="0"/>
          </a:p>
          <a:p>
            <a:pPr marL="0" indent="0">
              <a:buNone/>
            </a:pPr>
            <a:r>
              <a:rPr lang="en-US" sz="2000" dirty="0">
                <a:hlinkClick r:id="rId3"/>
              </a:rPr>
              <a:t>https://ilkkapohjalainen.fi/arki-ja-hyvinvointi/suomalaisten-suolan-k%C3%A4ytt%C3%B6-ylitt%C3%A4%C3%A4-suositukset-reilusti-pahimmat-suolapommit-voivat-yll%C3%A4tt%C3%A4%C3%A4-n%C3%A4in-v%C3%A4henn%C3%A4t-suolan-m%C3%A4%C3%A4r%C3%A4%C3%A4-arjessa</a:t>
            </a:r>
            <a:endParaRPr lang="en-US" sz="2000" dirty="0"/>
          </a:p>
          <a:p>
            <a:endParaRPr lang="en-US" sz="2000" dirty="0"/>
          </a:p>
          <a:p>
            <a:endParaRPr lang="en-US" sz="1600" dirty="0"/>
          </a:p>
          <a:p>
            <a:endParaRPr lang="en-US" sz="1600" dirty="0"/>
          </a:p>
          <a:p>
            <a:endParaRPr lang="en-US" sz="1600" dirty="0"/>
          </a:p>
          <a:p>
            <a:pPr marL="0"/>
            <a:endParaRPr lang="en-US" sz="1600" dirty="0"/>
          </a:p>
        </p:txBody>
      </p:sp>
      <p:sp>
        <p:nvSpPr>
          <p:cNvPr id="7" name="Tekstiruutu 6">
            <a:extLst>
              <a:ext uri="{FF2B5EF4-FFF2-40B4-BE49-F238E27FC236}">
                <a16:creationId xmlns:a16="http://schemas.microsoft.com/office/drawing/2014/main" id="{5DB4CEDB-EDF0-A97F-DA5A-19E608800494}"/>
              </a:ext>
            </a:extLst>
          </p:cNvPr>
          <p:cNvSpPr txBox="1"/>
          <p:nvPr/>
        </p:nvSpPr>
        <p:spPr>
          <a:xfrm>
            <a:off x="5314950" y="6550213"/>
            <a:ext cx="5553075" cy="307777"/>
          </a:xfrm>
          <a:prstGeom prst="rect">
            <a:avLst/>
          </a:prstGeom>
          <a:noFill/>
        </p:spPr>
        <p:txBody>
          <a:bodyPr wrap="square" rtlCol="0">
            <a:spAutoFit/>
          </a:bodyPr>
          <a:lstStyle/>
          <a:p>
            <a:r>
              <a:rPr lang="fi-FI" sz="1400" dirty="0"/>
              <a:t>Kuva: Unsplash.com </a:t>
            </a:r>
            <a:r>
              <a:rPr lang="fi-FI" sz="1400" dirty="0" err="1"/>
              <a:t>Austrian</a:t>
            </a:r>
            <a:r>
              <a:rPr lang="fi-FI" sz="1400" dirty="0"/>
              <a:t> </a:t>
            </a:r>
            <a:r>
              <a:rPr lang="fi-FI" sz="1400" dirty="0" err="1"/>
              <a:t>national</a:t>
            </a:r>
            <a:r>
              <a:rPr lang="fi-FI" sz="1400" dirty="0"/>
              <a:t> Library</a:t>
            </a:r>
          </a:p>
        </p:txBody>
      </p:sp>
    </p:spTree>
    <p:extLst>
      <p:ext uri="{BB962C8B-B14F-4D97-AF65-F5344CB8AC3E}">
        <p14:creationId xmlns:p14="http://schemas.microsoft.com/office/powerpoint/2010/main" val="23846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arn(inVertic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barn(inVertical)">
                                      <p:cBhvr>
                                        <p:cTn id="7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7EF0A6-E8C3-2978-D9D4-1544387DB2E0}"/>
              </a:ext>
            </a:extLst>
          </p:cNvPr>
          <p:cNvSpPr>
            <a:spLocks noGrp="1"/>
          </p:cNvSpPr>
          <p:nvPr>
            <p:ph type="title"/>
          </p:nvPr>
        </p:nvSpPr>
        <p:spPr>
          <a:xfrm>
            <a:off x="190498" y="82736"/>
            <a:ext cx="9991725" cy="357531"/>
          </a:xfrm>
        </p:spPr>
        <p:txBody>
          <a:bodyPr>
            <a:normAutofit fontScale="90000"/>
          </a:bodyPr>
          <a:lstStyle/>
          <a:p>
            <a:r>
              <a:rPr lang="fi-FI" sz="3200" b="1" dirty="0">
                <a:solidFill>
                  <a:schemeClr val="accent1"/>
                </a:solidFill>
              </a:rPr>
              <a:t>Elinajanodote on noussut elinolosuhteiden parantuessa</a:t>
            </a:r>
          </a:p>
        </p:txBody>
      </p:sp>
      <p:pic>
        <p:nvPicPr>
          <p:cNvPr id="5" name="Sisällön paikkamerkki 4">
            <a:extLst>
              <a:ext uri="{FF2B5EF4-FFF2-40B4-BE49-F238E27FC236}">
                <a16:creationId xmlns:a16="http://schemas.microsoft.com/office/drawing/2014/main" id="{61A266BB-6693-E9E7-F883-118038E37367}"/>
              </a:ext>
            </a:extLst>
          </p:cNvPr>
          <p:cNvPicPr>
            <a:picLocks noGrp="1" noChangeAspect="1"/>
          </p:cNvPicPr>
          <p:nvPr>
            <p:ph idx="1"/>
          </p:nvPr>
        </p:nvPicPr>
        <p:blipFill>
          <a:blip r:embed="rId2"/>
          <a:stretch>
            <a:fillRect/>
          </a:stretch>
        </p:blipFill>
        <p:spPr>
          <a:xfrm>
            <a:off x="67733" y="1787142"/>
            <a:ext cx="8682751" cy="4760933"/>
          </a:xfrm>
        </p:spPr>
      </p:pic>
      <p:sp>
        <p:nvSpPr>
          <p:cNvPr id="4" name="Tekstiruutu 3">
            <a:extLst>
              <a:ext uri="{FF2B5EF4-FFF2-40B4-BE49-F238E27FC236}">
                <a16:creationId xmlns:a16="http://schemas.microsoft.com/office/drawing/2014/main" id="{9EABB148-1B07-522A-3947-1DF41AAE81CA}"/>
              </a:ext>
            </a:extLst>
          </p:cNvPr>
          <p:cNvSpPr txBox="1"/>
          <p:nvPr/>
        </p:nvSpPr>
        <p:spPr>
          <a:xfrm>
            <a:off x="0" y="544290"/>
            <a:ext cx="12192000" cy="1015663"/>
          </a:xfrm>
          <a:prstGeom prst="rect">
            <a:avLst/>
          </a:prstGeom>
          <a:noFill/>
        </p:spPr>
        <p:txBody>
          <a:bodyPr wrap="square" rtlCol="0">
            <a:spAutoFit/>
          </a:bodyPr>
          <a:lstStyle/>
          <a:p>
            <a:pPr marL="342900" indent="-342900">
              <a:buFont typeface="Arial" panose="020B0604020202020204" pitchFamily="34" charset="0"/>
              <a:buChar char="•"/>
            </a:pPr>
            <a:r>
              <a:rPr lang="fi-FI" sz="2000" b="1" dirty="0">
                <a:solidFill>
                  <a:schemeClr val="accent1"/>
                </a:solidFill>
              </a:rPr>
              <a:t>Elinajanodote </a:t>
            </a:r>
            <a:r>
              <a:rPr lang="fi-FI" sz="2000" dirty="0">
                <a:solidFill>
                  <a:schemeClr val="accent1"/>
                </a:solidFill>
              </a:rPr>
              <a:t>tarkoittaa sitä vuosien määrää, jonka tietyllä ajanjaksolla (esim. vuonna) syntyneet ihmiset keskimäärin eläisivät, jos kuolleisuus säilyisi kaikissa ikäryhmissä ennallaan.</a:t>
            </a:r>
          </a:p>
          <a:p>
            <a:pPr marL="342900" indent="-342900">
              <a:buFont typeface="Arial" panose="020B0604020202020204" pitchFamily="34" charset="0"/>
              <a:buChar char="•"/>
            </a:pPr>
            <a:r>
              <a:rPr lang="fi-FI" sz="2000" dirty="0">
                <a:solidFill>
                  <a:schemeClr val="accent1"/>
                </a:solidFill>
              </a:rPr>
              <a:t>Erityisesti sukupuoli ja </a:t>
            </a:r>
            <a:r>
              <a:rPr lang="fi-FI" sz="2000" i="1" dirty="0">
                <a:solidFill>
                  <a:schemeClr val="accent1"/>
                </a:solidFill>
              </a:rPr>
              <a:t>sosioekonominen asema </a:t>
            </a:r>
            <a:r>
              <a:rPr lang="fi-FI" sz="2000" dirty="0">
                <a:solidFill>
                  <a:schemeClr val="accent1"/>
                </a:solidFill>
              </a:rPr>
              <a:t>vaikuttavat </a:t>
            </a:r>
            <a:r>
              <a:rPr lang="fi-FI" sz="2000" i="1" dirty="0">
                <a:solidFill>
                  <a:schemeClr val="accent1"/>
                </a:solidFill>
              </a:rPr>
              <a:t>elinajanodotteeseen</a:t>
            </a:r>
            <a:r>
              <a:rPr lang="fi-FI" sz="2000" dirty="0">
                <a:solidFill>
                  <a:schemeClr val="accent1"/>
                </a:solidFill>
              </a:rPr>
              <a:t>. </a:t>
            </a:r>
          </a:p>
        </p:txBody>
      </p:sp>
      <p:sp>
        <p:nvSpPr>
          <p:cNvPr id="6" name="Tekstiruutu 5">
            <a:extLst>
              <a:ext uri="{FF2B5EF4-FFF2-40B4-BE49-F238E27FC236}">
                <a16:creationId xmlns:a16="http://schemas.microsoft.com/office/drawing/2014/main" id="{DD9C8516-48F8-DBEA-C87A-F91F9A1142F8}"/>
              </a:ext>
            </a:extLst>
          </p:cNvPr>
          <p:cNvSpPr txBox="1"/>
          <p:nvPr/>
        </p:nvSpPr>
        <p:spPr>
          <a:xfrm>
            <a:off x="8794045" y="1559953"/>
            <a:ext cx="3330222" cy="3970318"/>
          </a:xfrm>
          <a:prstGeom prst="rect">
            <a:avLst/>
          </a:prstGeom>
          <a:noFill/>
        </p:spPr>
        <p:txBody>
          <a:bodyPr wrap="square">
            <a:spAutoFit/>
          </a:bodyPr>
          <a:lstStyle/>
          <a:p>
            <a:r>
              <a:rPr lang="fi-FI" dirty="0"/>
              <a:t>Elinajanodote on noussut melko tasaisesti aina tähän päivään saakka, kun elinympäristöt ovat kehittyneet terveellisemmiksi ja turvallisemmiksi. Naisten ja miesten välisessä elinajanodotteessa on aina ollut eroja, jotka aiheutuvat esimerkiksi elämäntapojen aiheuttamista terveyseroista. Suomessa elinajanodotteen ero naisten ja miesten välillä on ollut suurempi kuin monissa muissa kehittyneissä maissa.</a:t>
            </a:r>
          </a:p>
        </p:txBody>
      </p:sp>
      <p:sp>
        <p:nvSpPr>
          <p:cNvPr id="7" name="Tekstiruutu 6">
            <a:extLst>
              <a:ext uri="{FF2B5EF4-FFF2-40B4-BE49-F238E27FC236}">
                <a16:creationId xmlns:a16="http://schemas.microsoft.com/office/drawing/2014/main" id="{F08C1C00-0E30-25CA-0206-96240E2187F7}"/>
              </a:ext>
            </a:extLst>
          </p:cNvPr>
          <p:cNvSpPr txBox="1"/>
          <p:nvPr/>
        </p:nvSpPr>
        <p:spPr>
          <a:xfrm>
            <a:off x="-43561" y="6488668"/>
            <a:ext cx="6214820" cy="369332"/>
          </a:xfrm>
          <a:prstGeom prst="rect">
            <a:avLst/>
          </a:prstGeom>
          <a:noFill/>
        </p:spPr>
        <p:txBody>
          <a:bodyPr wrap="square">
            <a:spAutoFit/>
          </a:bodyPr>
          <a:lstStyle/>
          <a:p>
            <a:r>
              <a:rPr lang="fi-FI" dirty="0"/>
              <a:t>https://www.tilastokeskus.fi/meta/kas/sosioekon_asema.html</a:t>
            </a:r>
          </a:p>
        </p:txBody>
      </p:sp>
      <p:sp>
        <p:nvSpPr>
          <p:cNvPr id="9" name="Tekstiruutu 8">
            <a:extLst>
              <a:ext uri="{FF2B5EF4-FFF2-40B4-BE49-F238E27FC236}">
                <a16:creationId xmlns:a16="http://schemas.microsoft.com/office/drawing/2014/main" id="{6EFBEA19-A078-C487-C18A-B3CEF71A5261}"/>
              </a:ext>
            </a:extLst>
          </p:cNvPr>
          <p:cNvSpPr txBox="1"/>
          <p:nvPr/>
        </p:nvSpPr>
        <p:spPr>
          <a:xfrm>
            <a:off x="5983065" y="6405932"/>
            <a:ext cx="6141202" cy="369332"/>
          </a:xfrm>
          <a:prstGeom prst="rect">
            <a:avLst/>
          </a:prstGeom>
          <a:noFill/>
        </p:spPr>
        <p:txBody>
          <a:bodyPr wrap="square">
            <a:spAutoFit/>
          </a:bodyPr>
          <a:lstStyle/>
          <a:p>
            <a:r>
              <a:rPr lang="fi-FI" dirty="0"/>
              <a:t>https://termipankki.fi/tepa/fi/haku/sosioekonominen%20status</a:t>
            </a:r>
          </a:p>
        </p:txBody>
      </p:sp>
    </p:spTree>
    <p:extLst>
      <p:ext uri="{BB962C8B-B14F-4D97-AF65-F5344CB8AC3E}">
        <p14:creationId xmlns:p14="http://schemas.microsoft.com/office/powerpoint/2010/main" val="158111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3817C9-B7FA-E603-5303-D2D5A17088E9}"/>
              </a:ext>
            </a:extLst>
          </p:cNvPr>
          <p:cNvSpPr>
            <a:spLocks noGrp="1"/>
          </p:cNvSpPr>
          <p:nvPr>
            <p:ph type="title"/>
          </p:nvPr>
        </p:nvSpPr>
        <p:spPr>
          <a:xfrm>
            <a:off x="21666" y="0"/>
            <a:ext cx="6855384" cy="1257300"/>
          </a:xfrm>
        </p:spPr>
        <p:txBody>
          <a:bodyPr/>
          <a:lstStyle/>
          <a:p>
            <a:r>
              <a:rPr kumimoji="0" lang="fi-FI" sz="3200" b="1" i="0" u="none" strike="noStrike" kern="1200" cap="none" spc="0" normalizeH="0" baseline="0" noProof="0" dirty="0">
                <a:ln>
                  <a:noFill/>
                </a:ln>
                <a:solidFill>
                  <a:schemeClr val="accent1"/>
                </a:solidFill>
                <a:effectLst/>
                <a:uLnTx/>
                <a:uFillTx/>
                <a:latin typeface="Calibri Light" panose="020F0302020204030204"/>
                <a:ea typeface="+mj-ea"/>
                <a:cs typeface="+mj-cs"/>
              </a:rPr>
              <a:t>Imeväiskuolleisuus on pienentynyt terveydentilan parantuessa</a:t>
            </a:r>
            <a:endParaRPr lang="fi-FI" dirty="0">
              <a:solidFill>
                <a:schemeClr val="accent1"/>
              </a:solidFill>
            </a:endParaRPr>
          </a:p>
        </p:txBody>
      </p:sp>
      <p:pic>
        <p:nvPicPr>
          <p:cNvPr id="6" name="Kuva 5">
            <a:extLst>
              <a:ext uri="{FF2B5EF4-FFF2-40B4-BE49-F238E27FC236}">
                <a16:creationId xmlns:a16="http://schemas.microsoft.com/office/drawing/2014/main" id="{BF6A9D23-FF94-E032-6CD0-9D726437BA54}"/>
              </a:ext>
            </a:extLst>
          </p:cNvPr>
          <p:cNvPicPr>
            <a:picLocks noChangeAspect="1"/>
          </p:cNvPicPr>
          <p:nvPr/>
        </p:nvPicPr>
        <p:blipFill>
          <a:blip r:embed="rId2"/>
          <a:stretch>
            <a:fillRect/>
          </a:stretch>
        </p:blipFill>
        <p:spPr>
          <a:xfrm>
            <a:off x="264109" y="1469186"/>
            <a:ext cx="7334086" cy="3684254"/>
          </a:xfrm>
          <a:prstGeom prst="rect">
            <a:avLst/>
          </a:prstGeom>
        </p:spPr>
      </p:pic>
      <p:pic>
        <p:nvPicPr>
          <p:cNvPr id="4" name="Sisällön paikkamerkki 10">
            <a:extLst>
              <a:ext uri="{FF2B5EF4-FFF2-40B4-BE49-F238E27FC236}">
                <a16:creationId xmlns:a16="http://schemas.microsoft.com/office/drawing/2014/main" id="{0585996B-5CE2-DE82-321D-B1F8CE084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711" y="0"/>
            <a:ext cx="3563857" cy="2008087"/>
          </a:xfrm>
          <a:prstGeom prst="rect">
            <a:avLst/>
          </a:prstGeom>
        </p:spPr>
      </p:pic>
      <p:sp>
        <p:nvSpPr>
          <p:cNvPr id="7" name="Tekstiruutu 6">
            <a:extLst>
              <a:ext uri="{FF2B5EF4-FFF2-40B4-BE49-F238E27FC236}">
                <a16:creationId xmlns:a16="http://schemas.microsoft.com/office/drawing/2014/main" id="{058C33EA-EBB9-1ED2-6163-9753A7058950}"/>
              </a:ext>
            </a:extLst>
          </p:cNvPr>
          <p:cNvSpPr txBox="1"/>
          <p:nvPr/>
        </p:nvSpPr>
        <p:spPr>
          <a:xfrm>
            <a:off x="87571" y="1187573"/>
            <a:ext cx="4165600" cy="369332"/>
          </a:xfrm>
          <a:prstGeom prst="rect">
            <a:avLst/>
          </a:prstGeom>
          <a:noFill/>
        </p:spPr>
        <p:txBody>
          <a:bodyPr wrap="square" rtlCol="0">
            <a:spAutoFit/>
          </a:bodyPr>
          <a:lstStyle/>
          <a:p>
            <a:r>
              <a:rPr lang="fi-FI" b="1" dirty="0"/>
              <a:t>Imeväiskuolleisuus Suomessa 1750 -2020</a:t>
            </a:r>
          </a:p>
        </p:txBody>
      </p:sp>
      <p:sp>
        <p:nvSpPr>
          <p:cNvPr id="9" name="Tekstiruutu 8">
            <a:extLst>
              <a:ext uri="{FF2B5EF4-FFF2-40B4-BE49-F238E27FC236}">
                <a16:creationId xmlns:a16="http://schemas.microsoft.com/office/drawing/2014/main" id="{3C53D7A7-CCCD-B7F5-F878-C7B85467B0E3}"/>
              </a:ext>
            </a:extLst>
          </p:cNvPr>
          <p:cNvSpPr txBox="1"/>
          <p:nvPr/>
        </p:nvSpPr>
        <p:spPr>
          <a:xfrm>
            <a:off x="7774732" y="2257561"/>
            <a:ext cx="3993197" cy="1938992"/>
          </a:xfrm>
          <a:prstGeom prst="rect">
            <a:avLst/>
          </a:prstGeom>
          <a:noFill/>
        </p:spPr>
        <p:txBody>
          <a:bodyPr wrap="square">
            <a:spAutoFit/>
          </a:bodyPr>
          <a:lstStyle/>
          <a:p>
            <a:pPr marL="342900" indent="-342900">
              <a:buFont typeface="Arial" panose="020B0604020202020204" pitchFamily="34" charset="0"/>
              <a:buChar char="•"/>
            </a:pPr>
            <a:r>
              <a:rPr lang="fi-FI" sz="2400" b="1" dirty="0">
                <a:solidFill>
                  <a:schemeClr val="accent1"/>
                </a:solidFill>
              </a:rPr>
              <a:t>Imeväiskuolleisuus</a:t>
            </a:r>
            <a:r>
              <a:rPr lang="fi-FI" sz="2400" dirty="0">
                <a:solidFill>
                  <a:schemeClr val="accent1"/>
                </a:solidFill>
              </a:rPr>
              <a:t> tarkoittaa alle yksivuotiaina kuolleiden lasten osuutta kaikista samana vuonna syntyneistä.</a:t>
            </a:r>
          </a:p>
        </p:txBody>
      </p:sp>
      <p:sp>
        <p:nvSpPr>
          <p:cNvPr id="11" name="Tekstiruutu 10">
            <a:extLst>
              <a:ext uri="{FF2B5EF4-FFF2-40B4-BE49-F238E27FC236}">
                <a16:creationId xmlns:a16="http://schemas.microsoft.com/office/drawing/2014/main" id="{634399D8-F949-F762-E785-D7EC8CE6F0BA}"/>
              </a:ext>
            </a:extLst>
          </p:cNvPr>
          <p:cNvSpPr txBox="1"/>
          <p:nvPr/>
        </p:nvSpPr>
        <p:spPr>
          <a:xfrm rot="5400000">
            <a:off x="10342427" y="1823342"/>
            <a:ext cx="3348037" cy="307777"/>
          </a:xfrm>
          <a:prstGeom prst="rect">
            <a:avLst/>
          </a:prstGeom>
          <a:noFill/>
        </p:spPr>
        <p:txBody>
          <a:bodyPr wrap="square">
            <a:spAutoFit/>
          </a:bodyPr>
          <a:lstStyle/>
          <a:p>
            <a:pPr algn="ctr"/>
            <a:r>
              <a:rPr lang="fi-FI" sz="1400" dirty="0"/>
              <a:t>Kuva: Unsplash.com Christian Bowen</a:t>
            </a:r>
          </a:p>
        </p:txBody>
      </p:sp>
      <p:sp>
        <p:nvSpPr>
          <p:cNvPr id="5" name="Tekstiruutu 4">
            <a:extLst>
              <a:ext uri="{FF2B5EF4-FFF2-40B4-BE49-F238E27FC236}">
                <a16:creationId xmlns:a16="http://schemas.microsoft.com/office/drawing/2014/main" id="{F844DB93-3463-6F24-44E7-70A683B487B4}"/>
              </a:ext>
            </a:extLst>
          </p:cNvPr>
          <p:cNvSpPr txBox="1"/>
          <p:nvPr/>
        </p:nvSpPr>
        <p:spPr>
          <a:xfrm>
            <a:off x="32206" y="5365327"/>
            <a:ext cx="12127588" cy="1477328"/>
          </a:xfrm>
          <a:prstGeom prst="rect">
            <a:avLst/>
          </a:prstGeom>
          <a:noFill/>
        </p:spPr>
        <p:txBody>
          <a:bodyPr wrap="square">
            <a:spAutoFit/>
          </a:bodyPr>
          <a:lstStyle/>
          <a:p>
            <a:r>
              <a:rPr lang="fi-FI" b="0" i="1" dirty="0">
                <a:solidFill>
                  <a:srgbClr val="0E0E0F"/>
                </a:solidFill>
                <a:effectLst/>
                <a:latin typeface="Open Sans" panose="020B0606030504020204" pitchFamily="34" charset="0"/>
              </a:rPr>
              <a:t>Imeväiskuolleisuuden vaihtelut voivat perustua joko sisäisiin eli äidin tai lapsen terveyteen liittyviin tekijöihin tai ulkoisiin eli ympäristötekijöihin. Sisäisiä tekijöitä ovat esimerkiksi ennenaikaiseen syntymään, synnytyskomplikaatioihin tai lapsen synnynnäisiin vikoihin liittyvät tekijät. Ulkoisia tekijöitä sen sijaan ovat muun muassa mikrobeista ja muista taudinaiheuttajista johtuvat tekijät tai ympäristössä ja sen turvallisuustilanteessa tapahtuvat muutokset.</a:t>
            </a:r>
            <a:endParaRPr lang="fi-FI" dirty="0"/>
          </a:p>
        </p:txBody>
      </p:sp>
    </p:spTree>
    <p:extLst>
      <p:ext uri="{BB962C8B-B14F-4D97-AF65-F5344CB8AC3E}">
        <p14:creationId xmlns:p14="http://schemas.microsoft.com/office/powerpoint/2010/main" val="10890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8BFF95-15B4-632D-8105-FF3CC344CA62}"/>
              </a:ext>
            </a:extLst>
          </p:cNvPr>
          <p:cNvSpPr>
            <a:spLocks noGrp="1"/>
          </p:cNvSpPr>
          <p:nvPr>
            <p:ph type="title"/>
          </p:nvPr>
        </p:nvSpPr>
        <p:spPr>
          <a:xfrm>
            <a:off x="133350" y="0"/>
            <a:ext cx="10515600" cy="653061"/>
          </a:xfrm>
        </p:spPr>
        <p:txBody>
          <a:bodyPr>
            <a:normAutofit fontScale="90000"/>
          </a:bodyPr>
          <a:lstStyle/>
          <a:p>
            <a:br>
              <a:rPr lang="fi-FI" sz="3600" b="1" dirty="0">
                <a:solidFill>
                  <a:srgbClr val="7030A0"/>
                </a:solidFill>
              </a:rPr>
            </a:br>
            <a:r>
              <a:rPr lang="fi-FI" sz="3600" b="1" dirty="0">
                <a:solidFill>
                  <a:schemeClr val="accent1"/>
                </a:solidFill>
              </a:rPr>
              <a:t>Epidemiologinen siirtymä</a:t>
            </a:r>
            <a:br>
              <a:rPr lang="fi-FI" sz="3200" b="1" dirty="0"/>
            </a:br>
            <a:endParaRPr lang="fi-FI" sz="2000" b="1" dirty="0"/>
          </a:p>
        </p:txBody>
      </p:sp>
      <p:pic>
        <p:nvPicPr>
          <p:cNvPr id="7" name="Sisällön paikkamerkki 6">
            <a:extLst>
              <a:ext uri="{FF2B5EF4-FFF2-40B4-BE49-F238E27FC236}">
                <a16:creationId xmlns:a16="http://schemas.microsoft.com/office/drawing/2014/main" id="{0D56631D-6E0E-5D68-B457-FB31DC849FF7}"/>
              </a:ext>
            </a:extLst>
          </p:cNvPr>
          <p:cNvPicPr>
            <a:picLocks noGrp="1" noChangeAspect="1"/>
          </p:cNvPicPr>
          <p:nvPr>
            <p:ph idx="1"/>
          </p:nvPr>
        </p:nvPicPr>
        <p:blipFill>
          <a:blip r:embed="rId2"/>
          <a:stretch>
            <a:fillRect/>
          </a:stretch>
        </p:blipFill>
        <p:spPr>
          <a:xfrm>
            <a:off x="289560" y="2838407"/>
            <a:ext cx="8629715" cy="2642966"/>
          </a:xfrm>
        </p:spPr>
      </p:pic>
      <p:sp>
        <p:nvSpPr>
          <p:cNvPr id="8" name="Tekstiruutu 7">
            <a:extLst>
              <a:ext uri="{FF2B5EF4-FFF2-40B4-BE49-F238E27FC236}">
                <a16:creationId xmlns:a16="http://schemas.microsoft.com/office/drawing/2014/main" id="{ED2C33E6-1CB5-CF39-CA8E-21847024F40A}"/>
              </a:ext>
            </a:extLst>
          </p:cNvPr>
          <p:cNvSpPr txBox="1"/>
          <p:nvPr/>
        </p:nvSpPr>
        <p:spPr>
          <a:xfrm>
            <a:off x="79022" y="653061"/>
            <a:ext cx="11979628" cy="1938992"/>
          </a:xfrm>
          <a:prstGeom prst="rect">
            <a:avLst/>
          </a:prstGeom>
          <a:noFill/>
        </p:spPr>
        <p:txBody>
          <a:bodyPr wrap="square" rtlCol="0">
            <a:spAutoFit/>
          </a:bodyPr>
          <a:lstStyle/>
          <a:p>
            <a:pPr marL="342900" indent="-342900">
              <a:buFont typeface="Arial" panose="020B0604020202020204" pitchFamily="34" charset="0"/>
              <a:buChar char="•"/>
            </a:pPr>
            <a:r>
              <a:rPr lang="fi-FI" sz="2000" b="1" dirty="0">
                <a:solidFill>
                  <a:schemeClr val="accent1"/>
                </a:solidFill>
              </a:rPr>
              <a:t>Epidemiologia </a:t>
            </a:r>
            <a:r>
              <a:rPr lang="fi-FI" sz="2000" dirty="0">
                <a:solidFill>
                  <a:schemeClr val="accent1"/>
                </a:solidFill>
              </a:rPr>
              <a:t>on tieteenala, jossa tutkitaan sairauksien esiintyvyyttä ja siihen vaikuttavia tekijöitä.</a:t>
            </a:r>
          </a:p>
          <a:p>
            <a:pPr marL="342900" indent="-342900">
              <a:buFont typeface="Arial" panose="020B0604020202020204" pitchFamily="34" charset="0"/>
              <a:buChar char="•"/>
            </a:pPr>
            <a:r>
              <a:rPr lang="fi-FI" sz="2000" b="1" dirty="0">
                <a:solidFill>
                  <a:schemeClr val="accent1"/>
                </a:solidFill>
              </a:rPr>
              <a:t>Epidemiologinen siirtymä</a:t>
            </a:r>
          </a:p>
          <a:p>
            <a:pPr marL="342900" indent="-342900">
              <a:buFontTx/>
              <a:buChar char="-"/>
            </a:pPr>
            <a:r>
              <a:rPr lang="fi-FI" sz="2000" dirty="0">
                <a:solidFill>
                  <a:schemeClr val="accent1"/>
                </a:solidFill>
              </a:rPr>
              <a:t>kuvaa muutosta, jossa väestössä esiintyvät sairaudet muuttuvat toisiksi vuosien saatossa</a:t>
            </a:r>
          </a:p>
          <a:p>
            <a:pPr marL="342900" indent="-342900">
              <a:buFontTx/>
              <a:buChar char="-"/>
            </a:pPr>
            <a:r>
              <a:rPr lang="fi-FI" sz="2000" dirty="0">
                <a:solidFill>
                  <a:schemeClr val="accent1"/>
                </a:solidFill>
              </a:rPr>
              <a:t>lasten tartuntataudeista aiheutuva kuolleisuus muuttuu ikääntyvien ikäluokkien elintasosairauksien aiheuttamaksi kuolleisuudeksi</a:t>
            </a:r>
          </a:p>
          <a:p>
            <a:pPr marL="342900" indent="-342900">
              <a:buFontTx/>
              <a:buChar char="-"/>
            </a:pPr>
            <a:r>
              <a:rPr lang="fi-FI" sz="2000" dirty="0">
                <a:solidFill>
                  <a:schemeClr val="accent1"/>
                </a:solidFill>
              </a:rPr>
              <a:t>syntyvyyden ja kuolleisuuden muutosten perusteella jaetaan viiteen vaiheeseen</a:t>
            </a:r>
          </a:p>
        </p:txBody>
      </p:sp>
      <p:sp>
        <p:nvSpPr>
          <p:cNvPr id="4" name="Tekstiruutu 3">
            <a:extLst>
              <a:ext uri="{FF2B5EF4-FFF2-40B4-BE49-F238E27FC236}">
                <a16:creationId xmlns:a16="http://schemas.microsoft.com/office/drawing/2014/main" id="{8C6C41EB-5A1A-1633-093D-A8FBF7B41703}"/>
              </a:ext>
            </a:extLst>
          </p:cNvPr>
          <p:cNvSpPr txBox="1"/>
          <p:nvPr/>
        </p:nvSpPr>
        <p:spPr>
          <a:xfrm>
            <a:off x="9275736" y="2083079"/>
            <a:ext cx="2944678" cy="3539430"/>
          </a:xfrm>
          <a:prstGeom prst="rect">
            <a:avLst/>
          </a:prstGeom>
          <a:noFill/>
        </p:spPr>
        <p:txBody>
          <a:bodyPr wrap="square">
            <a:spAutoFit/>
          </a:bodyPr>
          <a:lstStyle/>
          <a:p>
            <a:pPr algn="l"/>
            <a:r>
              <a:rPr lang="fi-FI" sz="1400" b="0" i="0" dirty="0">
                <a:solidFill>
                  <a:srgbClr val="131415"/>
                </a:solidFill>
                <a:effectLst/>
                <a:highlight>
                  <a:srgbClr val="FFFFFF"/>
                </a:highlight>
                <a:latin typeface="Yle Next"/>
              </a:rPr>
              <a:t>Rotkirchin mukaan erityisesti niissä väestöryhmissä, joissa syntyvyys on laskenut eniten, on heikot tiedot perusasioista. Heihin kuuluvat vähiten koulutetut miehet ja naiset.</a:t>
            </a:r>
          </a:p>
          <a:p>
            <a:pPr algn="l"/>
            <a:r>
              <a:rPr lang="fi-FI" sz="1400" b="0" i="0" dirty="0">
                <a:solidFill>
                  <a:srgbClr val="131415"/>
                </a:solidFill>
                <a:effectLst/>
                <a:highlight>
                  <a:srgbClr val="FFFFFF"/>
                </a:highlight>
                <a:latin typeface="Yle Next"/>
              </a:rPr>
              <a:t>Ehkäisytiedon opetuksessa Suomi on maailman kultamitalitasoa, mutta hedelmällisyysopetus on jäänyt sen jalkoihin, Rotkirch sanoo.</a:t>
            </a:r>
          </a:p>
          <a:p>
            <a:pPr algn="l"/>
            <a:r>
              <a:rPr lang="fi-FI" sz="1400" b="0" i="0" dirty="0">
                <a:solidFill>
                  <a:srgbClr val="131415"/>
                </a:solidFill>
                <a:effectLst/>
                <a:highlight>
                  <a:srgbClr val="FFFFFF"/>
                </a:highlight>
                <a:latin typeface="Yle Next"/>
              </a:rPr>
              <a:t>– Seuraava askel on ymmärtää, miten saada ajoissa kaksi tai kolme lasta ilman, että joutuu turvautumaan kalliisiin ja rasittaviin hedelmöityshoitoihin, joiden lopputuloksesta ei voi olla koskaan varma.</a:t>
            </a:r>
          </a:p>
        </p:txBody>
      </p:sp>
      <p:sp>
        <p:nvSpPr>
          <p:cNvPr id="6" name="Tekstiruutu 5">
            <a:extLst>
              <a:ext uri="{FF2B5EF4-FFF2-40B4-BE49-F238E27FC236}">
                <a16:creationId xmlns:a16="http://schemas.microsoft.com/office/drawing/2014/main" id="{405A4CD5-C187-1266-B339-E2AD838B764C}"/>
              </a:ext>
            </a:extLst>
          </p:cNvPr>
          <p:cNvSpPr txBox="1"/>
          <p:nvPr/>
        </p:nvSpPr>
        <p:spPr>
          <a:xfrm>
            <a:off x="7702657" y="5868863"/>
            <a:ext cx="4103177" cy="646331"/>
          </a:xfrm>
          <a:prstGeom prst="rect">
            <a:avLst/>
          </a:prstGeom>
          <a:noFill/>
        </p:spPr>
        <p:txBody>
          <a:bodyPr wrap="square">
            <a:spAutoFit/>
          </a:bodyPr>
          <a:lstStyle/>
          <a:p>
            <a:r>
              <a:rPr lang="fi-FI" dirty="0">
                <a:hlinkClick r:id="rId3"/>
              </a:rPr>
              <a:t>https://yle.fi/a/74-20103871</a:t>
            </a:r>
            <a:endParaRPr lang="fi-FI" dirty="0"/>
          </a:p>
          <a:p>
            <a:endParaRPr lang="fi-FI" dirty="0"/>
          </a:p>
        </p:txBody>
      </p:sp>
    </p:spTree>
    <p:extLst>
      <p:ext uri="{BB962C8B-B14F-4D97-AF65-F5344CB8AC3E}">
        <p14:creationId xmlns:p14="http://schemas.microsoft.com/office/powerpoint/2010/main" val="170008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24C2DD-4B30-21E2-E51C-DC5A391A153D}"/>
              </a:ext>
            </a:extLst>
          </p:cNvPr>
          <p:cNvSpPr>
            <a:spLocks noGrp="1"/>
          </p:cNvSpPr>
          <p:nvPr>
            <p:ph type="title"/>
          </p:nvPr>
        </p:nvSpPr>
        <p:spPr>
          <a:xfrm>
            <a:off x="0" y="1"/>
            <a:ext cx="8859583" cy="912656"/>
          </a:xfrm>
        </p:spPr>
        <p:txBody>
          <a:bodyPr>
            <a:normAutofit fontScale="90000"/>
          </a:bodyPr>
          <a:lstStyle/>
          <a:p>
            <a:r>
              <a:rPr lang="fi-FI" sz="3200" b="1" dirty="0">
                <a:solidFill>
                  <a:schemeClr val="accent1"/>
                </a:solidFill>
              </a:rPr>
              <a:t>Syntyvyydessä ja kuolleisuudessa on tapahtunut </a:t>
            </a:r>
            <a:br>
              <a:rPr lang="fi-FI" sz="3200" b="1" dirty="0">
                <a:solidFill>
                  <a:schemeClr val="accent1"/>
                </a:solidFill>
              </a:rPr>
            </a:br>
            <a:r>
              <a:rPr lang="fi-FI" sz="3200" b="1" dirty="0">
                <a:solidFill>
                  <a:schemeClr val="accent1"/>
                </a:solidFill>
              </a:rPr>
              <a:t>suuria muutoksia historian kuluessa</a:t>
            </a:r>
          </a:p>
        </p:txBody>
      </p:sp>
      <p:sp>
        <p:nvSpPr>
          <p:cNvPr id="3" name="Sisällön paikkamerkki 2">
            <a:extLst>
              <a:ext uri="{FF2B5EF4-FFF2-40B4-BE49-F238E27FC236}">
                <a16:creationId xmlns:a16="http://schemas.microsoft.com/office/drawing/2014/main" id="{5146C432-6AE3-F2DC-A831-CBC4BCDF78DD}"/>
              </a:ext>
            </a:extLst>
          </p:cNvPr>
          <p:cNvSpPr>
            <a:spLocks noGrp="1"/>
          </p:cNvSpPr>
          <p:nvPr>
            <p:ph sz="half" idx="1"/>
          </p:nvPr>
        </p:nvSpPr>
        <p:spPr>
          <a:xfrm>
            <a:off x="0" y="924871"/>
            <a:ext cx="5450840" cy="4351338"/>
          </a:xfrm>
        </p:spPr>
        <p:txBody>
          <a:bodyPr>
            <a:normAutofit fontScale="92500" lnSpcReduction="10000"/>
          </a:bodyPr>
          <a:lstStyle/>
          <a:p>
            <a:pPr marL="0" indent="0">
              <a:buNone/>
            </a:pPr>
            <a:r>
              <a:rPr lang="fi-FI" b="1" dirty="0">
                <a:solidFill>
                  <a:schemeClr val="accent1"/>
                </a:solidFill>
              </a:rPr>
              <a:t>Syntyvyyteen vaikuttavia tekijöitä</a:t>
            </a:r>
            <a:endParaRPr lang="fi-FI" sz="900" dirty="0">
              <a:solidFill>
                <a:schemeClr val="accent1"/>
              </a:solidFill>
            </a:endParaRP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Hedelmällisyyteen vaikuttavat tekijät (ravinto)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Perhesuunnittelu ja ehkäisymenetelmien käyttö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Imeväis- ja lapsikuolleisuuden taso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Lapsilukuihanne ja tyttöjen tai poikien suosituimmuus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Uskonnolliset ja ideologiset tekijät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Naisen asema ja koulutustaso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Väestön ikärakenne </a:t>
            </a:r>
          </a:p>
          <a:p>
            <a:endParaRPr lang="fi-FI" dirty="0"/>
          </a:p>
        </p:txBody>
      </p:sp>
      <p:sp>
        <p:nvSpPr>
          <p:cNvPr id="4" name="Sisällön paikkamerkki 3">
            <a:extLst>
              <a:ext uri="{FF2B5EF4-FFF2-40B4-BE49-F238E27FC236}">
                <a16:creationId xmlns:a16="http://schemas.microsoft.com/office/drawing/2014/main" id="{A92C7639-92B1-11F7-D03C-04650536F782}"/>
              </a:ext>
            </a:extLst>
          </p:cNvPr>
          <p:cNvSpPr>
            <a:spLocks noGrp="1"/>
          </p:cNvSpPr>
          <p:nvPr>
            <p:ph sz="half" idx="2"/>
          </p:nvPr>
        </p:nvSpPr>
        <p:spPr>
          <a:xfrm>
            <a:off x="5407330" y="924871"/>
            <a:ext cx="3190313" cy="4775510"/>
          </a:xfrm>
        </p:spPr>
        <p:txBody>
          <a:bodyPr>
            <a:normAutofit fontScale="92500" lnSpcReduction="10000"/>
          </a:bodyPr>
          <a:lstStyle/>
          <a:p>
            <a:pPr marL="0" indent="0">
              <a:buNone/>
            </a:pPr>
            <a:r>
              <a:rPr lang="fi-FI" b="1" dirty="0">
                <a:solidFill>
                  <a:schemeClr val="accent1"/>
                </a:solidFill>
              </a:rPr>
              <a:t>Kuolleisuuteen vaikuttavia tekijöitä</a:t>
            </a:r>
            <a:endParaRPr lang="fi-FI" sz="900" dirty="0">
              <a:solidFill>
                <a:schemeClr val="accent1"/>
              </a:solidFill>
            </a:endParaRP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Käytettävissä olevan ravinnon laatu ja määrä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Tartuntataudit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Tarttumattomat pitkäaikaissairaudet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Terveydenhuolto ja sen laatu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Sodat ja konfliktit </a:t>
            </a:r>
          </a:p>
          <a:p>
            <a:pPr algn="l" rtl="0" fontAlgn="base">
              <a:buFont typeface="Arial" panose="020B0604020202020204" pitchFamily="34" charset="0"/>
              <a:buChar char="•"/>
            </a:pPr>
            <a:r>
              <a:rPr lang="fi-FI" sz="2400" b="0" i="0" dirty="0">
                <a:solidFill>
                  <a:schemeClr val="accent1"/>
                </a:solidFill>
                <a:effectLst/>
                <a:latin typeface="Calibri" panose="020F0502020204030204" pitchFamily="34" charset="0"/>
              </a:rPr>
              <a:t>Väestön ikärakenne </a:t>
            </a:r>
          </a:p>
          <a:p>
            <a:pPr marL="0" indent="0">
              <a:buNone/>
            </a:pPr>
            <a:endParaRPr lang="fi-FI" dirty="0"/>
          </a:p>
        </p:txBody>
      </p:sp>
      <p:sp>
        <p:nvSpPr>
          <p:cNvPr id="6" name="Tekstiruutu 5">
            <a:extLst>
              <a:ext uri="{FF2B5EF4-FFF2-40B4-BE49-F238E27FC236}">
                <a16:creationId xmlns:a16="http://schemas.microsoft.com/office/drawing/2014/main" id="{722E0CCE-E624-5B7F-843E-90272E066188}"/>
              </a:ext>
            </a:extLst>
          </p:cNvPr>
          <p:cNvSpPr txBox="1"/>
          <p:nvPr/>
        </p:nvSpPr>
        <p:spPr>
          <a:xfrm>
            <a:off x="0" y="5931213"/>
            <a:ext cx="6096000" cy="923330"/>
          </a:xfrm>
          <a:prstGeom prst="rect">
            <a:avLst/>
          </a:prstGeom>
          <a:noFill/>
        </p:spPr>
        <p:txBody>
          <a:bodyPr wrap="square">
            <a:spAutoFit/>
          </a:bodyPr>
          <a:lstStyle/>
          <a:p>
            <a:r>
              <a:rPr lang="fi-FI" dirty="0">
                <a:hlinkClick r:id="rId2"/>
              </a:rPr>
              <a:t>https://www.mtv.fi/sarja/huomenta-suomi-1487/syntyvyys-laskee-onko-yhteiskunnan-ilmapiirissa-vikaa-20653864</a:t>
            </a:r>
            <a:endParaRPr lang="fi-FI" dirty="0"/>
          </a:p>
          <a:p>
            <a:endParaRPr lang="fi-FI" dirty="0"/>
          </a:p>
        </p:txBody>
      </p:sp>
      <p:pic>
        <p:nvPicPr>
          <p:cNvPr id="7" name="Kuva 6">
            <a:extLst>
              <a:ext uri="{FF2B5EF4-FFF2-40B4-BE49-F238E27FC236}">
                <a16:creationId xmlns:a16="http://schemas.microsoft.com/office/drawing/2014/main" id="{C0D5822B-5417-AF51-92F5-D1E040E8BF38}"/>
              </a:ext>
            </a:extLst>
          </p:cNvPr>
          <p:cNvPicPr>
            <a:picLocks noChangeAspect="1"/>
          </p:cNvPicPr>
          <p:nvPr/>
        </p:nvPicPr>
        <p:blipFill>
          <a:blip r:embed="rId3"/>
          <a:stretch>
            <a:fillRect/>
          </a:stretch>
        </p:blipFill>
        <p:spPr>
          <a:xfrm>
            <a:off x="8859583" y="0"/>
            <a:ext cx="3332418" cy="4626244"/>
          </a:xfrm>
          <a:prstGeom prst="rect">
            <a:avLst/>
          </a:prstGeom>
        </p:spPr>
      </p:pic>
      <p:sp>
        <p:nvSpPr>
          <p:cNvPr id="9" name="Tekstiruutu 8">
            <a:extLst>
              <a:ext uri="{FF2B5EF4-FFF2-40B4-BE49-F238E27FC236}">
                <a16:creationId xmlns:a16="http://schemas.microsoft.com/office/drawing/2014/main" id="{E8A70EC1-655C-448A-4224-20EBEDC7BA40}"/>
              </a:ext>
            </a:extLst>
          </p:cNvPr>
          <p:cNvSpPr txBox="1"/>
          <p:nvPr/>
        </p:nvSpPr>
        <p:spPr>
          <a:xfrm>
            <a:off x="5961036" y="6392878"/>
            <a:ext cx="6172200" cy="415498"/>
          </a:xfrm>
          <a:prstGeom prst="rect">
            <a:avLst/>
          </a:prstGeom>
          <a:noFill/>
        </p:spPr>
        <p:txBody>
          <a:bodyPr wrap="square">
            <a:spAutoFit/>
          </a:bodyPr>
          <a:lstStyle/>
          <a:p>
            <a:r>
              <a:rPr lang="fi-FI" sz="700" dirty="0">
                <a:hlinkClick r:id="rId4"/>
              </a:rPr>
              <a:t>https://view.mc.laakaritilmanrajoja.fi/?qs=520a2aa127d69f15630174fa95446e99df2cf1a209519f29b0f69eeb2bea6d08a0efe35f59b09adba4c83e5569b63ed88ef97494dbbc0826330f188aa3b6d0df83a015b1089cef16b8b2361a499d4831</a:t>
            </a:r>
            <a:endParaRPr lang="fi-FI" sz="700" dirty="0"/>
          </a:p>
          <a:p>
            <a:endParaRPr lang="fi-FI" sz="700" dirty="0"/>
          </a:p>
        </p:txBody>
      </p:sp>
      <p:sp>
        <p:nvSpPr>
          <p:cNvPr id="8" name="Tekstiruutu 7">
            <a:extLst>
              <a:ext uri="{FF2B5EF4-FFF2-40B4-BE49-F238E27FC236}">
                <a16:creationId xmlns:a16="http://schemas.microsoft.com/office/drawing/2014/main" id="{0C5488AE-06EA-3BAF-69BC-8F9025FA1FD0}"/>
              </a:ext>
            </a:extLst>
          </p:cNvPr>
          <p:cNvSpPr txBox="1"/>
          <p:nvPr/>
        </p:nvSpPr>
        <p:spPr>
          <a:xfrm>
            <a:off x="8358106" y="5508910"/>
            <a:ext cx="3833894" cy="923330"/>
          </a:xfrm>
          <a:prstGeom prst="rect">
            <a:avLst/>
          </a:prstGeom>
          <a:noFill/>
        </p:spPr>
        <p:txBody>
          <a:bodyPr wrap="square">
            <a:spAutoFit/>
          </a:bodyPr>
          <a:lstStyle/>
          <a:p>
            <a:r>
              <a:rPr lang="fi-FI" dirty="0">
                <a:hlinkClick r:id="rId5"/>
              </a:rPr>
              <a:t>https://www.iltalehti.fi/kotimaa/a/24c3bfa8-d1c9-4310-bfc7-728dace365c5</a:t>
            </a:r>
            <a:endParaRPr lang="fi-FI" dirty="0"/>
          </a:p>
          <a:p>
            <a:endParaRPr lang="fi-FI" dirty="0"/>
          </a:p>
        </p:txBody>
      </p:sp>
      <p:sp>
        <p:nvSpPr>
          <p:cNvPr id="13" name="Tekstiruutu 12">
            <a:extLst>
              <a:ext uri="{FF2B5EF4-FFF2-40B4-BE49-F238E27FC236}">
                <a16:creationId xmlns:a16="http://schemas.microsoft.com/office/drawing/2014/main" id="{87D9903D-FFFA-E07B-AD69-37996FA4E82E}"/>
              </a:ext>
            </a:extLst>
          </p:cNvPr>
          <p:cNvSpPr txBox="1"/>
          <p:nvPr/>
        </p:nvSpPr>
        <p:spPr>
          <a:xfrm>
            <a:off x="0" y="5283420"/>
            <a:ext cx="9882753" cy="640582"/>
          </a:xfrm>
          <a:prstGeom prst="rect">
            <a:avLst/>
          </a:prstGeom>
          <a:noFill/>
        </p:spPr>
        <p:txBody>
          <a:bodyPr wrap="square">
            <a:spAutoFit/>
          </a:bodyPr>
          <a:lstStyle/>
          <a:p>
            <a:r>
              <a:rPr lang="fi-FI" dirty="0"/>
              <a:t>Tuhkarokko on jälleen ajankohtainen. Maailman terveysjärjestö WHO on varoittanut, että tartuntamäärät kasvavat nyt Euroopassa hälyttävästi.</a:t>
            </a:r>
          </a:p>
        </p:txBody>
      </p:sp>
      <p:sp>
        <p:nvSpPr>
          <p:cNvPr id="10" name="Tekstiruutu 9">
            <a:extLst>
              <a:ext uri="{FF2B5EF4-FFF2-40B4-BE49-F238E27FC236}">
                <a16:creationId xmlns:a16="http://schemas.microsoft.com/office/drawing/2014/main" id="{CB43B40F-23E1-13D9-A470-1DE5285B3D0D}"/>
              </a:ext>
            </a:extLst>
          </p:cNvPr>
          <p:cNvSpPr txBox="1"/>
          <p:nvPr/>
        </p:nvSpPr>
        <p:spPr>
          <a:xfrm>
            <a:off x="2849218" y="4671934"/>
            <a:ext cx="9284018" cy="923330"/>
          </a:xfrm>
          <a:prstGeom prst="rect">
            <a:avLst/>
          </a:prstGeom>
          <a:noFill/>
        </p:spPr>
        <p:txBody>
          <a:bodyPr wrap="square">
            <a:spAutoFit/>
          </a:bodyPr>
          <a:lstStyle/>
          <a:p>
            <a:r>
              <a:rPr lang="fi-FI" dirty="0">
                <a:hlinkClick r:id="rId6"/>
              </a:rPr>
              <a:t>https://www.mtv.fi/lyhyet/37314b3a023367f97fa9/video-thl-huolestui-tuhkarokkoriskista-miksi-lapsia-ei-rokoteta</a:t>
            </a:r>
            <a:endParaRPr lang="fi-FI" dirty="0"/>
          </a:p>
          <a:p>
            <a:endParaRPr lang="fi-FI" dirty="0"/>
          </a:p>
        </p:txBody>
      </p:sp>
    </p:spTree>
    <p:extLst>
      <p:ext uri="{BB962C8B-B14F-4D97-AF65-F5344CB8AC3E}">
        <p14:creationId xmlns:p14="http://schemas.microsoft.com/office/powerpoint/2010/main" val="328979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 calcmode="lin" valueType="num">
                                      <p:cBhvr additive="base">
                                        <p:cTn id="7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additive="base">
                                        <p:cTn id="7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 calcmode="lin" valueType="num">
                                      <p:cBhvr additive="base">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 calcmode="lin" valueType="num">
                                      <p:cBhvr additive="base">
                                        <p:cTn id="9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A2C9CD-E88F-988F-D5D2-1FAC2AB71546}"/>
              </a:ext>
            </a:extLst>
          </p:cNvPr>
          <p:cNvSpPr>
            <a:spLocks noGrp="1"/>
          </p:cNvSpPr>
          <p:nvPr>
            <p:ph type="title"/>
          </p:nvPr>
        </p:nvSpPr>
        <p:spPr>
          <a:xfrm>
            <a:off x="190500" y="0"/>
            <a:ext cx="11163300" cy="800100"/>
          </a:xfrm>
        </p:spPr>
        <p:txBody>
          <a:bodyPr>
            <a:normAutofit/>
          </a:bodyPr>
          <a:lstStyle/>
          <a:p>
            <a:r>
              <a:rPr lang="fi-FI" sz="3200" b="1" dirty="0">
                <a:solidFill>
                  <a:schemeClr val="accent1"/>
                </a:solidFill>
              </a:rPr>
              <a:t>Epidemiologisen siirtymän I ja II vaihe</a:t>
            </a:r>
          </a:p>
        </p:txBody>
      </p:sp>
      <p:sp>
        <p:nvSpPr>
          <p:cNvPr id="12" name="Sisällön paikkamerkki 11">
            <a:extLst>
              <a:ext uri="{FF2B5EF4-FFF2-40B4-BE49-F238E27FC236}">
                <a16:creationId xmlns:a16="http://schemas.microsoft.com/office/drawing/2014/main" id="{F75356EB-DAC1-3A9A-A296-8D3E53CE6110}"/>
              </a:ext>
            </a:extLst>
          </p:cNvPr>
          <p:cNvSpPr>
            <a:spLocks noGrp="1"/>
          </p:cNvSpPr>
          <p:nvPr>
            <p:ph sz="half" idx="1"/>
          </p:nvPr>
        </p:nvSpPr>
        <p:spPr>
          <a:xfrm>
            <a:off x="190500" y="723899"/>
            <a:ext cx="6248400" cy="5667375"/>
          </a:xfrm>
        </p:spPr>
        <p:txBody>
          <a:bodyPr>
            <a:normAutofit/>
          </a:bodyPr>
          <a:lstStyle/>
          <a:p>
            <a:pPr marL="0" indent="0">
              <a:buNone/>
            </a:pPr>
            <a:r>
              <a:rPr lang="fi-FI" sz="2400" b="1" dirty="0">
                <a:solidFill>
                  <a:schemeClr val="accent1"/>
                </a:solidFill>
              </a:rPr>
              <a:t>I vaihe: sekä syntyvyys että kuolleisuus korkealla tasolla</a:t>
            </a:r>
          </a:p>
          <a:p>
            <a:r>
              <a:rPr lang="fi-FI" sz="2000" dirty="0">
                <a:solidFill>
                  <a:schemeClr val="accent1"/>
                </a:solidFill>
              </a:rPr>
              <a:t>ei perhesuunnittelua tai ehkäisyvälineitä</a:t>
            </a:r>
          </a:p>
          <a:p>
            <a:r>
              <a:rPr lang="fi-FI" sz="2000" dirty="0">
                <a:solidFill>
                  <a:schemeClr val="accent1"/>
                </a:solidFill>
              </a:rPr>
              <a:t>puutetta ruoasta</a:t>
            </a:r>
          </a:p>
          <a:p>
            <a:r>
              <a:rPr lang="fi-FI" sz="2000" dirty="0">
                <a:solidFill>
                  <a:schemeClr val="accent1"/>
                </a:solidFill>
              </a:rPr>
              <a:t>huono hygienia</a:t>
            </a:r>
          </a:p>
          <a:p>
            <a:r>
              <a:rPr lang="fi-FI" sz="2000" dirty="0">
                <a:solidFill>
                  <a:schemeClr val="accent1"/>
                </a:solidFill>
              </a:rPr>
              <a:t>tartuntataudit yleisiä</a:t>
            </a:r>
          </a:p>
          <a:p>
            <a:r>
              <a:rPr lang="fi-FI" sz="2000" dirty="0">
                <a:solidFill>
                  <a:schemeClr val="accent1"/>
                </a:solidFill>
              </a:rPr>
              <a:t>sairauksien hoito alkukantaista</a:t>
            </a:r>
          </a:p>
          <a:p>
            <a:pPr marL="0" indent="0">
              <a:buNone/>
            </a:pPr>
            <a:r>
              <a:rPr lang="fi-FI" sz="2400" b="1" dirty="0">
                <a:solidFill>
                  <a:schemeClr val="accent1"/>
                </a:solidFill>
              </a:rPr>
              <a:t>II vaihe: kuolleisuus laskee ja väkiluku kasvaa</a:t>
            </a:r>
          </a:p>
          <a:p>
            <a:r>
              <a:rPr lang="fi-FI" sz="2000" dirty="0">
                <a:solidFill>
                  <a:schemeClr val="accent1"/>
                </a:solidFill>
              </a:rPr>
              <a:t>syntyvyys edelleen suurta, perhesuunnittelu vähäistä</a:t>
            </a:r>
          </a:p>
          <a:p>
            <a:r>
              <a:rPr lang="fi-FI" sz="2000" dirty="0">
                <a:solidFill>
                  <a:schemeClr val="accent1"/>
                </a:solidFill>
              </a:rPr>
              <a:t>ravinnontuotanto kehittyy</a:t>
            </a:r>
          </a:p>
          <a:p>
            <a:r>
              <a:rPr lang="fi-FI" sz="2000" dirty="0">
                <a:solidFill>
                  <a:schemeClr val="accent1"/>
                </a:solidFill>
              </a:rPr>
              <a:t>hygienia ja </a:t>
            </a:r>
            <a:r>
              <a:rPr lang="fi-FI" sz="2000" dirty="0" err="1">
                <a:solidFill>
                  <a:schemeClr val="accent1"/>
                </a:solidFill>
              </a:rPr>
              <a:t>sanitaatio</a:t>
            </a:r>
            <a:r>
              <a:rPr lang="fi-FI" sz="2000" dirty="0">
                <a:solidFill>
                  <a:schemeClr val="accent1"/>
                </a:solidFill>
              </a:rPr>
              <a:t> paranevat</a:t>
            </a:r>
          </a:p>
          <a:p>
            <a:r>
              <a:rPr lang="fi-FI" sz="2000" dirty="0">
                <a:solidFill>
                  <a:schemeClr val="accent1"/>
                </a:solidFill>
              </a:rPr>
              <a:t>tartuntatauteja pystytään hillitsemään rokotteilla</a:t>
            </a:r>
          </a:p>
          <a:p>
            <a:r>
              <a:rPr lang="fi-FI" sz="2000" dirty="0">
                <a:solidFill>
                  <a:schemeClr val="accent1"/>
                </a:solidFill>
              </a:rPr>
              <a:t>lääketiede kehittyy, sairaaloita rakennetaan</a:t>
            </a:r>
          </a:p>
        </p:txBody>
      </p:sp>
      <p:pic>
        <p:nvPicPr>
          <p:cNvPr id="13" name="Sisällön paikkamerkki 9">
            <a:extLst>
              <a:ext uri="{FF2B5EF4-FFF2-40B4-BE49-F238E27FC236}">
                <a16:creationId xmlns:a16="http://schemas.microsoft.com/office/drawing/2014/main" id="{32E8D61E-6690-52CD-A1A6-F8A988242278}"/>
              </a:ext>
            </a:extLst>
          </p:cNvPr>
          <p:cNvPicPr>
            <a:picLocks noGrp="1" noChangeAspect="1"/>
          </p:cNvPicPr>
          <p:nvPr>
            <p:ph sz="half" idx="2"/>
          </p:nvPr>
        </p:nvPicPr>
        <p:blipFill>
          <a:blip r:embed="rId2"/>
          <a:stretch>
            <a:fillRect/>
          </a:stretch>
        </p:blipFill>
        <p:spPr>
          <a:xfrm>
            <a:off x="6170913" y="1247775"/>
            <a:ext cx="5916312" cy="4619625"/>
          </a:xfrm>
        </p:spPr>
      </p:pic>
    </p:spTree>
    <p:extLst>
      <p:ext uri="{BB962C8B-B14F-4D97-AF65-F5344CB8AC3E}">
        <p14:creationId xmlns:p14="http://schemas.microsoft.com/office/powerpoint/2010/main" val="36172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9" end="9"/>
                                            </p:txEl>
                                          </p:spTgt>
                                        </p:tgtEl>
                                        <p:attrNameLst>
                                          <p:attrName>style.visibility</p:attrName>
                                        </p:attrNameLst>
                                      </p:cBhvr>
                                      <p:to>
                                        <p:strVal val="visible"/>
                                      </p:to>
                                    </p:set>
                                    <p:anim calcmode="lin" valueType="num">
                                      <p:cBhvr additive="base">
                                        <p:cTn id="61"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xEl>
                                              <p:pRg st="10" end="10"/>
                                            </p:txEl>
                                          </p:spTgt>
                                        </p:tgtEl>
                                        <p:attrNameLst>
                                          <p:attrName>style.visibility</p:attrName>
                                        </p:attrNameLst>
                                      </p:cBhvr>
                                      <p:to>
                                        <p:strVal val="visible"/>
                                      </p:to>
                                    </p:set>
                                    <p:anim calcmode="lin" valueType="num">
                                      <p:cBhvr additive="base">
                                        <p:cTn id="67"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xEl>
                                              <p:pRg st="11" end="11"/>
                                            </p:txEl>
                                          </p:spTgt>
                                        </p:tgtEl>
                                        <p:attrNameLst>
                                          <p:attrName>style.visibility</p:attrName>
                                        </p:attrNameLst>
                                      </p:cBhvr>
                                      <p:to>
                                        <p:strVal val="visible"/>
                                      </p:to>
                                    </p:set>
                                    <p:anim calcmode="lin" valueType="num">
                                      <p:cBhvr additive="base">
                                        <p:cTn id="73"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e8df33-a090-4ce7-a58b-5234ff1e67e3">
      <Terms xmlns="http://schemas.microsoft.com/office/infopath/2007/PartnerControls"/>
    </lcf76f155ced4ddcb4097134ff3c332f>
    <TaxCatchAll xmlns="f0974581-4bbf-443e-902f-14073e9fb4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BFA0A3B0D7763A428C603A9965B631F3" ma:contentTypeVersion="15" ma:contentTypeDescription="Luo uusi asiakirja." ma:contentTypeScope="" ma:versionID="e9a2ac6108e975ea09913b3359f7f9cb">
  <xsd:schema xmlns:xsd="http://www.w3.org/2001/XMLSchema" xmlns:xs="http://www.w3.org/2001/XMLSchema" xmlns:p="http://schemas.microsoft.com/office/2006/metadata/properties" xmlns:ns2="48e8df33-a090-4ce7-a58b-5234ff1e67e3" xmlns:ns3="f5e6c97b-5595-4ee7-8a83-973ec926e39b" xmlns:ns4="f0974581-4bbf-443e-902f-14073e9fb4f6" targetNamespace="http://schemas.microsoft.com/office/2006/metadata/properties" ma:root="true" ma:fieldsID="5ba9bd7a23d351f6b90a87768955468a" ns2:_="" ns3:_="" ns4:_="">
    <xsd:import namespace="48e8df33-a090-4ce7-a58b-5234ff1e67e3"/>
    <xsd:import namespace="f5e6c97b-5595-4ee7-8a83-973ec926e39b"/>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8df33-a090-4ce7-a58b-5234ff1e6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e6c97b-5595-4ee7-8a83-973ec926e39b"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47c3ecc-9e27-4d18-ad78-bf79d5fad879}" ma:internalName="TaxCatchAll" ma:showField="CatchAllData" ma:web="f5e6c97b-5595-4ee7-8a83-973ec926e3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5DF99-5BD8-4C39-86AD-0C02AD4BE0B6}">
  <ds:schemaRefs>
    <ds:schemaRef ds:uri="http://schemas.microsoft.com/office/2006/metadata/properties"/>
    <ds:schemaRef ds:uri="http://schemas.microsoft.com/office/infopath/2007/PartnerControls"/>
    <ds:schemaRef ds:uri="48e8df33-a090-4ce7-a58b-5234ff1e67e3"/>
    <ds:schemaRef ds:uri="f0974581-4bbf-443e-902f-14073e9fb4f6"/>
  </ds:schemaRefs>
</ds:datastoreItem>
</file>

<file path=customXml/itemProps2.xml><?xml version="1.0" encoding="utf-8"?>
<ds:datastoreItem xmlns:ds="http://schemas.openxmlformats.org/officeDocument/2006/customXml" ds:itemID="{4F126EBD-30DE-48D6-8EF8-F522E8D22BCD}">
  <ds:schemaRefs>
    <ds:schemaRef ds:uri="http://schemas.microsoft.com/sharepoint/v3/contenttype/forms"/>
  </ds:schemaRefs>
</ds:datastoreItem>
</file>

<file path=customXml/itemProps3.xml><?xml version="1.0" encoding="utf-8"?>
<ds:datastoreItem xmlns:ds="http://schemas.openxmlformats.org/officeDocument/2006/customXml" ds:itemID="{5AE0D91D-A9C3-4738-B403-0BF30355F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8df33-a090-4ce7-a58b-5234ff1e67e3"/>
    <ds:schemaRef ds:uri="f5e6c97b-5595-4ee7-8a83-973ec926e39b"/>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1708</TotalTime>
  <Words>1335</Words>
  <Application>Microsoft Office PowerPoint</Application>
  <PresentationFormat>Laajakuva</PresentationFormat>
  <Paragraphs>138</Paragraphs>
  <Slides>14</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14</vt:i4>
      </vt:variant>
    </vt:vector>
  </HeadingPairs>
  <TitlesOfParts>
    <vt:vector size="20" baseType="lpstr">
      <vt:lpstr>Arial</vt:lpstr>
      <vt:lpstr>Calibri</vt:lpstr>
      <vt:lpstr>Calibri Light</vt:lpstr>
      <vt:lpstr>Open Sans</vt:lpstr>
      <vt:lpstr>Yle Next</vt:lpstr>
      <vt:lpstr>Office-teema</vt:lpstr>
      <vt:lpstr>1. VÄESTÖN MUUTTUVA TERVEYS</vt:lpstr>
      <vt:lpstr>Terveyden edellytykset ovat muuttuneet historian aikana</vt:lpstr>
      <vt:lpstr>Yksilön terveyteen vaikuttavien tekijöiden osuuksia</vt:lpstr>
      <vt:lpstr>Elintason nousu vaikuttaa myönteisesti väestön terveyteen</vt:lpstr>
      <vt:lpstr>Elinajanodote on noussut elinolosuhteiden parantuessa</vt:lpstr>
      <vt:lpstr>Imeväiskuolleisuus on pienentynyt terveydentilan parantuessa</vt:lpstr>
      <vt:lpstr> Epidemiologinen siirtymä </vt:lpstr>
      <vt:lpstr>Syntyvyydessä ja kuolleisuudessa on tapahtunut  suuria muutoksia historian kuluessa</vt:lpstr>
      <vt:lpstr>Epidemiologisen siirtymän I ja II vaihe</vt:lpstr>
      <vt:lpstr>Epidemiologisen siirtymän III vaihe</vt:lpstr>
      <vt:lpstr>Epidemiologisen siirtymän IV ja V vaihe</vt:lpstr>
      <vt:lpstr>Huoltosuhteen heikkeneminen aiheuttaa huolta</vt:lpstr>
      <vt:lpstr>Väestöryhmien välisiä terveyseroja Suomessa</vt:lpstr>
      <vt:lpstr>Globaalit terveyserot aiheutuvat niin taloudellisista kuin yhteiskunnallisistakin tekijöistä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 MUUTTUVA TERVEYS</dc:title>
  <dc:creator>Paula</dc:creator>
  <cp:lastModifiedBy>Anitta Marttila</cp:lastModifiedBy>
  <cp:revision>48</cp:revision>
  <dcterms:created xsi:type="dcterms:W3CDTF">2022-06-20T11:36:27Z</dcterms:created>
  <dcterms:modified xsi:type="dcterms:W3CDTF">2025-08-07T06:07:36Z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0x010100BFA0A3B0D7763A428C603A9965B631F3</vt:lpwstr>
  </property>
</Properties>
</file>