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16"/>
      <p:bold r:id="rId17"/>
      <p:italic r:id="rId18"/>
      <p:boldItalic r:id="rId19"/>
    </p:embeddedFont>
    <p:embeddedFont>
      <p:font typeface="Merriweather Sans" panose="020B0604020202020204" charset="0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ti Kohi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6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31862890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9434726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33956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271731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63902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41228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129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25711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539954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07381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3" name="Shape 1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73898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7360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6494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88377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apaakauppa.fi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4267200" y="1981200"/>
            <a:ext cx="2607353" cy="12003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</a:p>
        </p:txBody>
      </p:sp>
      <p:pic>
        <p:nvPicPr>
          <p:cNvPr id="89" name="Shape 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5283450" y="1697000"/>
            <a:ext cx="3502800" cy="3000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fi-FI" sz="240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12</a:t>
            </a:r>
          </a:p>
          <a:p>
            <a:pPr lvl="0" rtl="0">
              <a:spcBef>
                <a:spcPts val="0"/>
              </a:spcBef>
              <a:buNone/>
            </a:pPr>
            <a:endParaRPr sz="240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 rtl="0">
              <a:spcBef>
                <a:spcPts val="0"/>
              </a:spcBef>
              <a:buNone/>
            </a:pPr>
            <a:r>
              <a:rPr lang="fi-FI" sz="2400" b="1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Maailmantalouden vapautuminen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Globalisaatio</a:t>
            </a:r>
          </a:p>
        </p:txBody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1735015"/>
            <a:ext cx="7772400" cy="422616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28600" lvl="0" indent="0" rtl="0">
              <a:spcBef>
                <a:spcPts val="0"/>
              </a:spcBef>
              <a:buNone/>
            </a:pPr>
            <a:r>
              <a:rPr lang="fi-FI" b="1" dirty="0"/>
              <a:t>Tehtävä</a:t>
            </a:r>
          </a:p>
          <a:p>
            <a:pPr marL="228600" lvl="0" indent="0" rtl="0">
              <a:spcBef>
                <a:spcPts val="0"/>
              </a:spcBef>
              <a:buNone/>
            </a:pPr>
            <a:endParaRPr lang="fi-FI" b="1" dirty="0"/>
          </a:p>
          <a:p>
            <a:pPr marL="228600" lvl="0" indent="0" rtl="0">
              <a:spcBef>
                <a:spcPts val="0"/>
              </a:spcBef>
              <a:buNone/>
            </a:pPr>
            <a:r>
              <a:rPr lang="fi-FI" dirty="0"/>
              <a:t>Kerää tähän diaan pari linkkiä ja/tai kuvaa uutisista tai artikkeleista, jotka käsittelevät globalisaatiota.</a:t>
            </a:r>
          </a:p>
          <a:p>
            <a:pPr marL="0" lvl="0" indent="-69850" rtl="0">
              <a:spcBef>
                <a:spcPts val="0"/>
              </a:spcBef>
              <a:buClr>
                <a:schemeClr val="dk1"/>
              </a:buClr>
              <a:buSzPct val="55000"/>
              <a:buFont typeface="Arial"/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Lokalisaatio</a:t>
            </a:r>
          </a:p>
        </p:txBody>
      </p:sp>
      <p:sp>
        <p:nvSpPr>
          <p:cNvPr id="165" name="Shape 165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66" name="Shape 166"/>
          <p:cNvSpPr/>
          <p:nvPr/>
        </p:nvSpPr>
        <p:spPr>
          <a:xfrm>
            <a:off x="529837" y="4883527"/>
            <a:ext cx="8072700" cy="1192750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114300" lvl="0" algn="ctr" rtl="0">
              <a:spcBef>
                <a:spcPts val="0"/>
              </a:spcBef>
              <a:buSzPct val="100000"/>
            </a:pP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Miten lokalisaatio eroaa globalisaatiosta?</a:t>
            </a:r>
          </a:p>
        </p:txBody>
      </p:sp>
      <p:sp>
        <p:nvSpPr>
          <p:cNvPr id="167" name="Shape 167"/>
          <p:cNvSpPr txBox="1">
            <a:spLocks noGrp="1"/>
          </p:cNvSpPr>
          <p:nvPr>
            <p:ph type="body" idx="1"/>
          </p:nvPr>
        </p:nvSpPr>
        <p:spPr>
          <a:xfrm>
            <a:off x="838200" y="1752600"/>
            <a:ext cx="7772400" cy="288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68" name="Shape 1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49906" y="1203138"/>
            <a:ext cx="4288575" cy="355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685800" y="128382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Lokalisaatio</a:t>
            </a: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5" name="Shape 175"/>
          <p:cNvSpPr/>
          <p:nvPr/>
        </p:nvSpPr>
        <p:spPr>
          <a:xfrm>
            <a:off x="535650" y="4636125"/>
            <a:ext cx="8072700" cy="1545000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Lokalisaatiossa markkinat </a:t>
            </a:r>
            <a:r>
              <a:rPr lang="fi-FI"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ovat </a:t>
            </a:r>
            <a:r>
              <a:rPr lang="fi-FI" sz="20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pääosin paikallisia</a:t>
            </a: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457200" lvl="0" indent="-342900" rtl="0"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Yritykset toimivat tiiviimmin tietyllä alueella ja ovat lähempänä kuluttajaa.</a:t>
            </a:r>
          </a:p>
        </p:txBody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838200" y="1752600"/>
            <a:ext cx="7772400" cy="288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77" name="Shape 17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52813" y="1003200"/>
            <a:ext cx="4288575" cy="3556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Lokalisaatio</a:t>
            </a:r>
          </a:p>
        </p:txBody>
      </p:sp>
      <p:sp>
        <p:nvSpPr>
          <p:cNvPr id="183" name="Shape 183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1727981"/>
            <a:ext cx="7772400" cy="42402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28600" lvl="0" indent="0" rtl="0">
              <a:spcBef>
                <a:spcPts val="0"/>
              </a:spcBef>
              <a:buNone/>
            </a:pPr>
            <a:r>
              <a:rPr lang="fi-FI" b="1" dirty="0"/>
              <a:t>Tehtävä</a:t>
            </a:r>
          </a:p>
          <a:p>
            <a:pPr marL="228600" lvl="0" indent="0" rtl="0">
              <a:spcBef>
                <a:spcPts val="0"/>
              </a:spcBef>
              <a:buNone/>
            </a:pPr>
            <a:endParaRPr lang="fi-FI" b="1" dirty="0"/>
          </a:p>
          <a:p>
            <a:pPr marL="228600" lvl="0" indent="0" rtl="0">
              <a:spcBef>
                <a:spcPts val="0"/>
              </a:spcBef>
              <a:buNone/>
            </a:pPr>
            <a:r>
              <a:rPr lang="fi-FI" dirty="0"/>
              <a:t>Kerää tähän diaan pari linkkiä ja/tai kuvaa uutisista tai artikkeleista, jotka käsittelevät lokalisaatiota.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535650" y="141138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Protektionismi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7" name="Shape 9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7550" y="1055538"/>
            <a:ext cx="6168899" cy="3463225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98" name="Shape 98"/>
          <p:cNvSpPr/>
          <p:nvPr/>
        </p:nvSpPr>
        <p:spPr>
          <a:xfrm>
            <a:off x="535650" y="4876297"/>
            <a:ext cx="8072700" cy="1175263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Protektionismi on vapaakaupan vastakohta. Mitä protektionismi tarkoittaa käytännössä?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685800" y="141138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Protektionismi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05" name="Shape 1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7550" y="1041695"/>
            <a:ext cx="6168899" cy="2855056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pic>
      <p:sp>
        <p:nvSpPr>
          <p:cNvPr id="106" name="Shape 106"/>
          <p:cNvSpPr/>
          <p:nvPr/>
        </p:nvSpPr>
        <p:spPr>
          <a:xfrm>
            <a:off x="535650" y="4220308"/>
            <a:ext cx="8072700" cy="1960817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lvl="0" indent="-342900" rtl="0">
              <a:lnSpc>
                <a:spcPts val="22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Valtio suojelee omia markkinoitaan ja kotimaista tuotantoa asettamalla ulkomaisille tuotteille tulleja.</a:t>
            </a:r>
          </a:p>
          <a:p>
            <a:pPr marL="457200" lvl="0" indent="-342900" rtl="0">
              <a:lnSpc>
                <a:spcPts val="22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Valtio tukee kotimaista tuotantoa rahallisesti, esim. maatalous- ja telakkatuilla.</a:t>
            </a:r>
          </a:p>
          <a:p>
            <a:pPr marL="457200" lvl="0" indent="-342900" rtl="0">
              <a:lnSpc>
                <a:spcPts val="22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Vaikka vapaakauppa on suosiossa, protektionismi on yhä yleistä.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671732" y="298938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Protektionismi</a:t>
            </a:r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812409" y="1670538"/>
            <a:ext cx="7772400" cy="41394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fi-FI" b="1" dirty="0"/>
              <a:t>Tehtävä</a:t>
            </a: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lang="fi-FI" dirty="0"/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fi-FI" dirty="0"/>
              <a:t>Kerää tähän diaan pari linkkiä ja/tai kuvaa  uutisista tai artikkeleista, joissa tulee esiin protektionismi.</a:t>
            </a: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Vapaakauppa</a:t>
            </a: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19" name="Shape 119"/>
          <p:cNvSpPr/>
          <p:nvPr/>
        </p:nvSpPr>
        <p:spPr>
          <a:xfrm>
            <a:off x="422031" y="4636125"/>
            <a:ext cx="8285871" cy="1545000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114300" lvl="0" algn="ctr" rtl="0">
              <a:spcBef>
                <a:spcPts val="0"/>
              </a:spcBef>
              <a:buSzPct val="100000"/>
            </a:pP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Vapaakauppa on nimensä mukaisesti kauppaa ilman rajoituksia. Mitä hyötyä vapaakaupasta on sitä harjoittaville maille?</a:t>
            </a:r>
          </a:p>
        </p:txBody>
      </p:sp>
      <p:pic>
        <p:nvPicPr>
          <p:cNvPr id="120" name="Shape 1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9738" y="1356936"/>
            <a:ext cx="8584526" cy="30652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Vapaakauppa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27" name="Shape 127"/>
          <p:cNvSpPr/>
          <p:nvPr/>
        </p:nvSpPr>
        <p:spPr>
          <a:xfrm>
            <a:off x="535650" y="3938597"/>
            <a:ext cx="8072700" cy="2256238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lvl="0" indent="-342900" rtl="0">
              <a:lnSpc>
                <a:spcPts val="20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Eri valtioilla on erilaisia vahvuuksia hyödykkeiden tuotannossa.</a:t>
            </a:r>
          </a:p>
          <a:p>
            <a:pPr marL="457200" lvl="0" indent="-342900" rtl="0">
              <a:lnSpc>
                <a:spcPts val="20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Komparatiivinen eli suhteellinen etu = valtio on kilpailijoita parempi jonkin tietyn hyödykkeen valmistamisessa.</a:t>
            </a:r>
          </a:p>
          <a:p>
            <a:pPr marL="457200" lvl="0" indent="-342900" rtl="0">
              <a:lnSpc>
                <a:spcPts val="20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Jos jokainen keskittyy vahvuuksiinsa ja hyödykkeitä voi myydä vapaasti, kaikki hyötyvät.</a:t>
            </a:r>
          </a:p>
        </p:txBody>
      </p:sp>
      <p:pic>
        <p:nvPicPr>
          <p:cNvPr id="128" name="Shape 1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9738" y="1012874"/>
            <a:ext cx="8584526" cy="29120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Vapaakauppa</a:t>
            </a:r>
          </a:p>
        </p:txBody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2860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endParaRPr lang="fi-FI" b="1" dirty="0"/>
          </a:p>
          <a:p>
            <a:pPr marL="228600" marR="0" lvl="0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fi-FI" b="1" dirty="0"/>
              <a:t>Tehtävät</a:t>
            </a:r>
          </a:p>
          <a:p>
            <a:pPr marL="685800" marR="0" lvl="0" indent="-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</a:pPr>
            <a:endParaRPr lang="fi-FI" dirty="0"/>
          </a:p>
          <a:p>
            <a:pPr marL="685800" marR="0" lvl="0" indent="-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</a:pPr>
            <a:r>
              <a:rPr lang="fi-FI" dirty="0"/>
              <a:t>Kerää tähän diaan pari linkkiä ja/tai kuvaa  uutisista tai artikkeleista, jotka käsittelevät vapaakauppaa.</a:t>
            </a:r>
          </a:p>
          <a:p>
            <a:pPr marL="685800" marR="0" lvl="0" indent="-457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</a:pPr>
            <a:endParaRPr lang="fi-FI" dirty="0"/>
          </a:p>
          <a:p>
            <a:pPr marL="685800" indent="-457200">
              <a:buFont typeface="+mj-lt"/>
              <a:buAutoNum type="arabicPeriod"/>
            </a:pPr>
            <a:r>
              <a:rPr lang="fi-FI" dirty="0"/>
              <a:t>Miksi vapaakauppaa myös kritisoidaan? Etsi kritiikkiä vapaakauppaa kohtaan </a:t>
            </a:r>
            <a:r>
              <a:rPr lang="fi-FI" dirty="0" smtClean="0"/>
              <a:t>täältä: </a:t>
            </a:r>
            <a:r>
              <a:rPr lang="fi-FI" dirty="0" smtClean="0">
                <a:hlinkClick r:id="rId3"/>
              </a:rPr>
              <a:t>http</a:t>
            </a:r>
            <a:r>
              <a:rPr lang="fi-FI" dirty="0">
                <a:hlinkClick r:id="rId3"/>
              </a:rPr>
              <a:t>://www.vapaakauppa.fi</a:t>
            </a:r>
            <a:r>
              <a:rPr lang="fi-FI" dirty="0" smtClean="0">
                <a:hlinkClick r:id="rId3"/>
              </a:rPr>
              <a:t>/</a:t>
            </a:r>
            <a:endParaRPr dirty="0"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Globalisaatio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41" name="Shape 141"/>
          <p:cNvSpPr/>
          <p:nvPr/>
        </p:nvSpPr>
        <p:spPr>
          <a:xfrm>
            <a:off x="537900" y="5037871"/>
            <a:ext cx="8072700" cy="1087802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114300" lvl="0" algn="ctr" rtl="0">
              <a:spcBef>
                <a:spcPts val="0"/>
              </a:spcBef>
              <a:buSzPct val="100000"/>
            </a:pPr>
            <a:r>
              <a:rPr lang="fi-FI" sz="20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Mitä globalisaation piirteitä löydät kuvasta?</a:t>
            </a:r>
          </a:p>
        </p:txBody>
      </p:sp>
      <p:sp>
        <p:nvSpPr>
          <p:cNvPr id="142" name="Shape 142"/>
          <p:cNvSpPr txBox="1">
            <a:spLocks noGrp="1"/>
          </p:cNvSpPr>
          <p:nvPr>
            <p:ph type="body" idx="1"/>
          </p:nvPr>
        </p:nvSpPr>
        <p:spPr>
          <a:xfrm>
            <a:off x="838200" y="1752600"/>
            <a:ext cx="7772400" cy="288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43" name="Shape 14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29060" y="1080897"/>
            <a:ext cx="4567800" cy="3728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title"/>
          </p:nvPr>
        </p:nvSpPr>
        <p:spPr>
          <a:xfrm>
            <a:off x="685800" y="1404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Globalisaatio</a:t>
            </a:r>
          </a:p>
        </p:txBody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50" name="Shape 150"/>
          <p:cNvSpPr/>
          <p:nvPr/>
        </p:nvSpPr>
        <p:spPr>
          <a:xfrm>
            <a:off x="535650" y="4536210"/>
            <a:ext cx="8072700" cy="1644915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lvl="0" indent="-342900" rtl="0">
              <a:lnSpc>
                <a:spcPts val="22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Valtiot ovat sidoksissa toisiinsa.</a:t>
            </a:r>
          </a:p>
          <a:p>
            <a:pPr marL="457200" lvl="0" indent="-342900" rtl="0">
              <a:lnSpc>
                <a:spcPts val="22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Yritykset toimivat valtioiden sisällä ja valtioiden välillä.</a:t>
            </a:r>
          </a:p>
          <a:p>
            <a:pPr marL="457200" lvl="0" indent="-342900" rtl="0">
              <a:lnSpc>
                <a:spcPts val="22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Tuotannontekijät (työvoima, raaka-aineet, pääoma) liikkuvat maasta toiseen.</a:t>
            </a:r>
          </a:p>
          <a:p>
            <a:pPr marL="457200" lvl="0" indent="-342900" rtl="0">
              <a:lnSpc>
                <a:spcPts val="2200"/>
              </a:lnSpc>
              <a:spcBef>
                <a:spcPts val="0"/>
              </a:spcBef>
              <a:buSzPct val="100000"/>
              <a:buChar char="●"/>
            </a:pPr>
            <a:r>
              <a:rPr lang="fi-FI" sz="20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Erilaiset hyödykkeet liikkuvat maasta toiseen.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838200" y="1752600"/>
            <a:ext cx="7772400" cy="2883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52" name="Shape 1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33574" y="874304"/>
            <a:ext cx="4301401" cy="35095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254</Words>
  <Application>Microsoft Office PowerPoint</Application>
  <PresentationFormat>Näytössä katseltava diaesitys (4:3)</PresentationFormat>
  <Paragraphs>50</Paragraphs>
  <Slides>13</Slides>
  <Notes>13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Verdana</vt:lpstr>
      <vt:lpstr>Arial</vt:lpstr>
      <vt:lpstr>Merriweather Sans</vt:lpstr>
      <vt:lpstr>Blank Presentation</vt:lpstr>
      <vt:lpstr>PowerPoint-esitys</vt:lpstr>
      <vt:lpstr>Protektionismi</vt:lpstr>
      <vt:lpstr>Protektionismi</vt:lpstr>
      <vt:lpstr>Protektionismi</vt:lpstr>
      <vt:lpstr>Vapaakauppa</vt:lpstr>
      <vt:lpstr>Vapaakauppa</vt:lpstr>
      <vt:lpstr>Vapaakauppa</vt:lpstr>
      <vt:lpstr>Globalisaatio</vt:lpstr>
      <vt:lpstr>Globalisaatio</vt:lpstr>
      <vt:lpstr>Globalisaatio</vt:lpstr>
      <vt:lpstr>Lokalisaatio</vt:lpstr>
      <vt:lpstr>Lokalisaatio</vt:lpstr>
      <vt:lpstr>Lokalisaatio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Heidi Ahlström</dc:creator>
  <cp:lastModifiedBy>Heidi Ahlström</cp:lastModifiedBy>
  <cp:revision>48</cp:revision>
  <dcterms:modified xsi:type="dcterms:W3CDTF">2018-01-29T12:50:49Z</dcterms:modified>
</cp:coreProperties>
</file>