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0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55"/>
    <p:restoredTop sz="94649"/>
  </p:normalViewPr>
  <p:slideViewPr>
    <p:cSldViewPr snapToGrid="0" snapToObjects="1">
      <p:cViewPr varScale="1">
        <p:scale>
          <a:sx n="67" d="100"/>
          <a:sy n="67" d="100"/>
        </p:scale>
        <p:origin x="5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719605-7E96-A04D-B6D1-477CA8D32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5473199-B326-D54F-A946-C1786B59A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E893FE-6F96-524B-91C8-16C86AFF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65A00E-1956-E54F-BC0E-EE2CAADB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7C7C3F-4104-B94A-B7E5-B17CBEDA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33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5D2687-75EA-6746-8D8F-709E6145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E76D3F7-ABB4-9D4C-8046-3C88F7127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1B9D02-8146-0D4A-9ADD-7E7CB977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E6219E-CD1C-9347-B022-953B31D8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82BF0A-8D45-5846-9BDC-C00CD372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246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98250B9-AD96-DD48-B4B8-711762E19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C9B0C56-7DB9-6049-8788-1C22665B5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9BB7B0-13FE-CF42-93F7-07FB3B53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AF9FD7-5203-8A4F-BE2F-76048C80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B04B7D-05BB-8B4A-9727-717A647A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90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58F1C0-1CA8-DF4C-BBD5-A7E215E8A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9C6153-1251-CA47-813D-5605876D0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C118CC-ADB8-A54A-A1E3-D554F32F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4138EC-5245-C44F-BCF0-45E4715A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4B5EC6-7214-3C45-BFB2-94F43371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869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B7AB79-34AB-354C-A860-8B0FCC60C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C0F9633-3FC4-8449-9A03-FF146BCB2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91D73-0F0D-6C40-B830-76122853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306DEF-5DAF-D44D-B76F-2E2B598A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F4DB2B-18CF-854A-AC0D-4DC6DD67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82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15EF71-C49B-0C44-81CF-21120E3DC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99C223-F0C1-EB48-AD9F-4203BB1BD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3770F8C-C61E-8A45-9F37-F45CCED60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48D8762-A5D1-BE43-B470-4FB1C6E5C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FB70EA-5CAD-F34B-A33D-04D1228D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7276777-2824-DE41-BE81-9C4AF99C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07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28814C-73D2-D54D-A106-1E83DBEE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875D04-6578-5049-A696-367BDFE7C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239F220-5CD8-5042-A925-B64D3B36C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89BA41E-D349-AA40-A4AB-1AABF907F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01B7EEF-6045-6441-B8D7-ED559F3C5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B822E10-128C-2E4B-AD8D-3AAEDF40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A119EA1-935F-0C44-97FE-F85AEFF9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777AD0B-B0C3-4B40-9899-8F123BAF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35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FACA60-B504-EA43-914E-C349A8C8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2735822-86EC-9C44-82D5-7EEC9510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2B860A5-8AC1-9A4B-9F80-32A3D122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015963A-4C8D-E444-AB07-5C5FEB2C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23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760BB15-A8E1-C441-9798-0AC0ABFAF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460A578-F3C2-1F4E-931B-D4959D4AD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1BA3D1B-58F2-D14E-9008-366F661D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323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45CE1-4DD4-554C-A373-C1AF0F86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D3B8B2-239A-3C43-A1D7-A3ADBC393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8BF8580-DE6A-B74B-BCC1-57825903F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976970B-1D5A-2E46-8294-73F0323A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8B46D79-216A-8F49-AC63-437228586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6FBF1C1-7D4A-8A43-B1B5-A6D182E7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199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CFD74A-2C98-3D48-9964-C1D060E4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623F452-9EFF-9A40-B025-B562A4DB4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FA1B739-07F6-2345-A64B-54EC2BEBC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AC09221-DAE7-BE41-8155-3A253B1F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F0AA85-66D4-144F-876A-9973AED4B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7B05F2-3A46-3B46-9F26-E0CEE280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813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ECD83C8-3A1E-0649-AB16-400D35CA8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367631-218B-8E4A-8DE6-7D77C9B8B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585276-6C17-754A-87B9-4544519EE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D211-9BED-8748-A6BD-02DADD7B5E70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BFCC55-C56C-384D-A5AA-7650D3B65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934286-CEFD-2541-B633-D25581319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899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F1F702-6856-5F4D-A5FB-D8A1D6E4D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143882"/>
            <a:ext cx="9144000" cy="1894314"/>
          </a:xfrm>
        </p:spPr>
        <p:txBody>
          <a:bodyPr/>
          <a:lstStyle/>
          <a:p>
            <a:r>
              <a:rPr lang="fi-FI" dirty="0"/>
              <a:t>1 Yhteiskuntafilosofian alku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8490025-B0D0-4647-8564-B0583784F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815085"/>
            <a:ext cx="9144000" cy="1655762"/>
          </a:xfrm>
        </p:spPr>
        <p:txBody>
          <a:bodyPr>
            <a:normAutofit/>
          </a:bodyPr>
          <a:lstStyle/>
          <a:p>
            <a:r>
              <a:rPr lang="fi-FI" sz="3600" dirty="0"/>
              <a:t>Keskeiset asiat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76669E8-38CF-884D-8BD3-B30ACF23F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459" y="6176963"/>
            <a:ext cx="1714500" cy="228600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B423434-B651-6047-AC10-E507B3537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184" y="1144228"/>
            <a:ext cx="4839630" cy="139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4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7C924A-2544-4E45-AE32-17B79AD6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6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Yhteiskuntafilosofian luonne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364ACD-A1F4-9D48-8D13-9618AFF52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282" y="2174911"/>
            <a:ext cx="7756071" cy="3973961"/>
          </a:xfrm>
        </p:spPr>
        <p:txBody>
          <a:bodyPr>
            <a:normAutofit/>
          </a:bodyPr>
          <a:lstStyle/>
          <a:p>
            <a:pPr lvl="0"/>
            <a:r>
              <a:rPr lang="fi-FI" dirty="0"/>
              <a:t>tutkii ja pohtii yksilöihin ja yhteisöihin liittyviä filosofisia kysymyksiä</a:t>
            </a:r>
          </a:p>
          <a:p>
            <a:pPr lvl="0"/>
            <a:r>
              <a:rPr lang="fi-FI" dirty="0"/>
              <a:t>tavoitteena perustella, millainen on hyvä ja oikeudenmukainen yhteisö</a:t>
            </a:r>
          </a:p>
          <a:p>
            <a:pPr lvl="0"/>
            <a:r>
              <a:rPr lang="fi-FI" dirty="0"/>
              <a:t>tutkii erilaisia yhteisöjä: yhteiskunta, perhe, valtio, identiteettiryhmät jne.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AB52E90-31B6-6D44-8E08-5FF399ADD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459" y="6176963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9D5A42-B20A-AB45-96FD-DF4EB017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998"/>
            <a:ext cx="10515600" cy="1325563"/>
          </a:xfrm>
        </p:spPr>
        <p:txBody>
          <a:bodyPr/>
          <a:lstStyle/>
          <a:p>
            <a:r>
              <a:rPr lang="fi-FI" dirty="0"/>
              <a:t>Keskeisiä yhteiskuntafilosofisia kysymyksiä: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E25B0FB3-B9C8-CD47-911E-7C705B2DF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7658" y="6152762"/>
            <a:ext cx="1714500" cy="228600"/>
          </a:xfrm>
          <a:prstGeom prst="rect">
            <a:avLst/>
          </a:prstGeom>
        </p:spPr>
      </p:pic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6A9BE8E0-F050-004F-B85A-3F1B689F89D1}"/>
              </a:ext>
            </a:extLst>
          </p:cNvPr>
          <p:cNvSpPr txBox="1">
            <a:spLocks/>
          </p:cNvSpPr>
          <p:nvPr/>
        </p:nvSpPr>
        <p:spPr>
          <a:xfrm>
            <a:off x="2325282" y="2174911"/>
            <a:ext cx="7756071" cy="3973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i-FI" dirty="0"/>
              <a:t>Kenelle valta kuuluu ja millä perusteella?</a:t>
            </a:r>
          </a:p>
          <a:p>
            <a:pPr lvl="0"/>
            <a:r>
              <a:rPr lang="fi-FI" dirty="0"/>
              <a:t>Ovatko ihmiset samanarvoisia?</a:t>
            </a:r>
          </a:p>
          <a:p>
            <a:pPr lvl="0"/>
            <a:r>
              <a:rPr lang="fi-FI" dirty="0"/>
              <a:t>Voiko sota ja väkivalta olla oikeutettua?</a:t>
            </a:r>
          </a:p>
          <a:p>
            <a:pPr lvl="0"/>
            <a:r>
              <a:rPr lang="fi-FI" dirty="0"/>
              <a:t>Mitä ovat vapaus, tasa-arvo ja oikeudenmukaisuus?</a:t>
            </a:r>
          </a:p>
          <a:p>
            <a:pPr lvl="0"/>
            <a:r>
              <a:rPr lang="fi-FI" dirty="0"/>
              <a:t>Mitä oikeuksia ihmiselle kuuluu?</a:t>
            </a:r>
          </a:p>
          <a:p>
            <a:pPr lvl="0"/>
            <a:r>
              <a:rPr lang="fi-FI" dirty="0"/>
              <a:t>Mitä on hyvä elämä?</a:t>
            </a:r>
          </a:p>
        </p:txBody>
      </p:sp>
    </p:spTree>
    <p:extLst>
      <p:ext uri="{BB962C8B-B14F-4D97-AF65-F5344CB8AC3E}">
        <p14:creationId xmlns:p14="http://schemas.microsoft.com/office/powerpoint/2010/main" val="383658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FF8FD9-8055-014E-8E7E-BA17FC1D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Platonin ihanneyhteiskunta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B45883F-32C7-5348-387B-CDE5494E8E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2010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2F7848B5-57A8-EA46-A0FE-06DD300F4F12}"/>
              </a:ext>
            </a:extLst>
          </p:cNvPr>
          <p:cNvSpPr txBox="1">
            <a:spLocks/>
          </p:cNvSpPr>
          <p:nvPr/>
        </p:nvSpPr>
        <p:spPr>
          <a:xfrm>
            <a:off x="6513788" y="2333297"/>
            <a:ext cx="4840010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/>
              <a:t>Yhteiskunta luokkajakoinen</a:t>
            </a:r>
          </a:p>
          <a:p>
            <a:pPr lvl="0"/>
            <a:r>
              <a:rPr lang="en-US" sz="2000"/>
              <a:t>Yhteiskunta järjestettävä ihmissielun osien mukaan:</a:t>
            </a:r>
          </a:p>
          <a:p>
            <a:pPr lvl="1"/>
            <a:r>
              <a:rPr lang="en-US" sz="2000"/>
              <a:t>järjen tulee johtaa - hallitsijat.</a:t>
            </a:r>
          </a:p>
          <a:p>
            <a:pPr lvl="1"/>
            <a:r>
              <a:rPr lang="en-US" sz="2000"/>
              <a:t>kiihkeyden puolustaa - sotilaat</a:t>
            </a:r>
          </a:p>
          <a:p>
            <a:pPr lvl="1"/>
            <a:r>
              <a:rPr lang="en-US" sz="2000"/>
              <a:t>himon tuottaa - ansiotyöntekijät</a:t>
            </a:r>
          </a:p>
          <a:p>
            <a:pPr lvl="1"/>
            <a:r>
              <a:rPr lang="en-US" sz="2000"/>
              <a:t>johdossa vartijat, joista kyvykkäimmät filosofikuninkaita</a:t>
            </a:r>
          </a:p>
          <a:p>
            <a:pPr lvl="0"/>
            <a:r>
              <a:rPr lang="en-US" sz="2000"/>
              <a:t>Hallitsijoilla ei ole omaa omaisuutta eikä sukulaissuhteita.</a:t>
            </a:r>
          </a:p>
          <a:p>
            <a:pPr lvl="0"/>
            <a:endParaRPr lang="en-US" sz="200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9B166B4-ADF7-2D47-B435-4B5B35DDE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65473" y="6075421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6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C94856-200D-405A-AB35-F9553D46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D5C0C1D-83CC-4843-8A94-C4B2916A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6015897" cy="1492132"/>
          </a:xfrm>
        </p:spPr>
        <p:txBody>
          <a:bodyPr anchor="t">
            <a:normAutofit/>
          </a:bodyPr>
          <a:lstStyle/>
          <a:p>
            <a:r>
              <a:rPr lang="fi-FI"/>
              <a:t>Aristoteleen ihanneyhteiskunta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05B18F-5CDB-0E4C-AA3A-CC7B68CDD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6015897" cy="3844800"/>
          </a:xfrm>
        </p:spPr>
        <p:txBody>
          <a:bodyPr>
            <a:normAutofit/>
          </a:bodyPr>
          <a:lstStyle/>
          <a:p>
            <a:pPr lvl="0"/>
            <a:r>
              <a:rPr lang="fi-FI" sz="2000">
                <a:solidFill>
                  <a:schemeClr val="tx1">
                    <a:alpha val="60000"/>
                  </a:schemeClr>
                </a:solidFill>
              </a:rPr>
              <a:t>Ihminen on poliittinen eläin, </a:t>
            </a:r>
            <a:r>
              <a:rPr lang="fi-FI" sz="2000" i="1">
                <a:solidFill>
                  <a:schemeClr val="tx1">
                    <a:alpha val="60000"/>
                  </a:schemeClr>
                </a:solidFill>
              </a:rPr>
              <a:t>zoon politikon.</a:t>
            </a:r>
            <a:endParaRPr lang="fi-FI" sz="2000">
              <a:solidFill>
                <a:schemeClr val="tx1">
                  <a:alpha val="60000"/>
                </a:schemeClr>
              </a:solidFill>
            </a:endParaRPr>
          </a:p>
          <a:p>
            <a:pPr lvl="0"/>
            <a:r>
              <a:rPr lang="fi-FI" sz="2000">
                <a:solidFill>
                  <a:schemeClr val="tx1">
                    <a:alpha val="60000"/>
                  </a:schemeClr>
                </a:solidFill>
              </a:rPr>
              <a:t>Yhteiskunnassa toimittava hyveiden mukaan.</a:t>
            </a:r>
          </a:p>
          <a:p>
            <a:pPr lvl="0"/>
            <a:r>
              <a:rPr lang="fi-FI" sz="2000">
                <a:solidFill>
                  <a:schemeClr val="tx1">
                    <a:alpha val="60000"/>
                  </a:schemeClr>
                </a:solidFill>
              </a:rPr>
              <a:t>Tavoitteena onnellisuus ja kukoistus.</a:t>
            </a:r>
          </a:p>
          <a:p>
            <a:pPr lvl="0"/>
            <a:r>
              <a:rPr lang="fi-FI" sz="2000">
                <a:solidFill>
                  <a:schemeClr val="tx1">
                    <a:alpha val="60000"/>
                  </a:schemeClr>
                </a:solidFill>
              </a:rPr>
              <a:t>Valtion tehtävänä ohjata kansalaiset hyvään elämään.</a:t>
            </a:r>
          </a:p>
          <a:p>
            <a:pPr lvl="0"/>
            <a:r>
              <a:rPr lang="fi-FI" sz="2000">
                <a:solidFill>
                  <a:schemeClr val="tx1">
                    <a:alpha val="60000"/>
                  </a:schemeClr>
                </a:solidFill>
              </a:rPr>
              <a:t>Kansalaiset hallitsevat toisiaan vuorotellen.</a:t>
            </a:r>
          </a:p>
          <a:p>
            <a:pPr marL="0" indent="0">
              <a:buNone/>
            </a:pPr>
            <a:endParaRPr lang="fi-FI" sz="200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93C696F-9115-AAC0-D1BC-ADF3F8E0F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36"/>
          <a:stretch/>
        </p:blipFill>
        <p:spPr>
          <a:xfrm>
            <a:off x="7389812" y="10"/>
            <a:ext cx="4802188" cy="6857990"/>
          </a:xfrm>
          <a:custGeom>
            <a:avLst/>
            <a:gdLst/>
            <a:ahLst/>
            <a:cxnLst/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Sisällön paikkamerkki 3">
            <a:extLst>
              <a:ext uri="{FF2B5EF4-FFF2-40B4-BE49-F238E27FC236}">
                <a16:creationId xmlns:a16="http://schemas.microsoft.com/office/drawing/2014/main" id="{EC082B07-1B5C-814D-B4E4-D545DB743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473" y="6075421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6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6CEDEA-7F4D-0643-9A4C-FE37745F0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56" y="728663"/>
            <a:ext cx="6705601" cy="1325563"/>
          </a:xfrm>
        </p:spPr>
        <p:txBody>
          <a:bodyPr/>
          <a:lstStyle/>
          <a:p>
            <a:r>
              <a:rPr lang="fi-FI" dirty="0"/>
              <a:t>Luvun 1 keskeiset käsitteet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56E03B-1ABE-CD42-8FD9-D4173C947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2638" y="2054225"/>
            <a:ext cx="3873836" cy="4351338"/>
          </a:xfrm>
        </p:spPr>
        <p:txBody>
          <a:bodyPr/>
          <a:lstStyle/>
          <a:p>
            <a:r>
              <a:rPr lang="fi-FI" dirty="0"/>
              <a:t>filosofikuningas</a:t>
            </a:r>
          </a:p>
          <a:p>
            <a:r>
              <a:rPr lang="fi-FI" dirty="0"/>
              <a:t>hyveellisyys</a:t>
            </a:r>
          </a:p>
          <a:p>
            <a:r>
              <a:rPr lang="fi-FI" dirty="0" err="1"/>
              <a:t>kontekstuaalisuus</a:t>
            </a:r>
            <a:endParaRPr lang="fi-FI" dirty="0"/>
          </a:p>
          <a:p>
            <a:r>
              <a:rPr lang="fi-FI" dirty="0"/>
              <a:t>kukoistus</a:t>
            </a:r>
          </a:p>
          <a:p>
            <a:r>
              <a:rPr lang="fi-FI" dirty="0"/>
              <a:t>oikeutus</a:t>
            </a:r>
          </a:p>
          <a:p>
            <a:r>
              <a:rPr lang="fi-FI" dirty="0"/>
              <a:t>poliittinen eläin</a:t>
            </a:r>
          </a:p>
          <a:p>
            <a:r>
              <a:rPr lang="fi-FI" dirty="0" err="1"/>
              <a:t>polis</a:t>
            </a:r>
            <a:endParaRPr lang="fi-FI" dirty="0"/>
          </a:p>
          <a:p>
            <a:r>
              <a:rPr lang="fi-FI" dirty="0"/>
              <a:t>yhteiskuntafilosofia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236D6C4-478D-3D45-9167-AC7339D07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459" y="6176963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31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162</Words>
  <Application>Microsoft Office PowerPoint</Application>
  <PresentationFormat>Laajakuva</PresentationFormat>
  <Paragraphs>36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1 Yhteiskuntafilosofian alku</vt:lpstr>
      <vt:lpstr>Yhteiskuntafilosofian luonne </vt:lpstr>
      <vt:lpstr>Keskeisiä yhteiskuntafilosofisia kysymyksiä:</vt:lpstr>
      <vt:lpstr>Platonin ihanneyhteiskunta</vt:lpstr>
      <vt:lpstr>Aristoteleen ihanneyhteiskunta</vt:lpstr>
      <vt:lpstr>Luvun 1 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Filosofia ja filosofian opiskelu</dc:title>
  <dc:creator>Senja Viitanen</dc:creator>
  <cp:lastModifiedBy>Kaartinen Minna</cp:lastModifiedBy>
  <cp:revision>15</cp:revision>
  <dcterms:created xsi:type="dcterms:W3CDTF">2020-10-07T13:25:27Z</dcterms:created>
  <dcterms:modified xsi:type="dcterms:W3CDTF">2024-01-24T17:59:57Z</dcterms:modified>
</cp:coreProperties>
</file>